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61" r:id="rId5"/>
    <p:sldId id="264" r:id="rId6"/>
    <p:sldId id="266" r:id="rId7"/>
    <p:sldId id="267" r:id="rId8"/>
    <p:sldId id="268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064896" cy="410445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Примерный регламент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по обеспечению добровольного информированного выбора обучающимися, родителями (законными представителями)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   модулей курса </a:t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«Основы религиозных культур и светской этики»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в общеобразовательной организации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013176"/>
            <a:ext cx="6408712" cy="1512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Пригодич Е. Г., руководитель Центра воспитания и гражданского образования КК ИПКиППРО, координатор курса ОРКСЭ в Красноярском крае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>Подготовительный этап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(январь – начало февраля)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Образование рабочей группы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общеобразовательной организации по обеспечению добровольного информированного выбора обучающимися, родителями (законными представителями)   модулей курса «Основы религиозных культур и светской этики». </a:t>
            </a:r>
          </a:p>
          <a:p>
            <a:pPr lvl="0">
              <a:buNone/>
            </a:pPr>
            <a:r>
              <a:rPr lang="ru-RU" dirty="0" smtClean="0"/>
              <a:t>    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Руководитель рабочей группы </a:t>
            </a:r>
            <a:r>
              <a:rPr lang="ru-RU" dirty="0" smtClean="0"/>
              <a:t>– директор ОО, в составе рабочей группы – ответственный за образовательную программу начальной ступени администратор, учителя курса ОРКСЭ, классные руководители третьих классов, председатели родительских комитетов третьих классов.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b="1" dirty="0" smtClean="0"/>
              <a:t>Предварительный этап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(январь – начало февраля)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257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b="1" u="sng" dirty="0" smtClean="0"/>
              <a:t>Разработка и утверждение плана мероприятий по обеспечению свободы выбора и распределение обязанностей. </a:t>
            </a:r>
            <a:endParaRPr lang="ru-RU" b="1" dirty="0" smtClean="0"/>
          </a:p>
          <a:p>
            <a:pPr lvl="0"/>
            <a:r>
              <a:rPr lang="ru-RU" b="1" u="sng" dirty="0" smtClean="0"/>
              <a:t>Оформление на сайте ОО страницы о комплексной курсе ОРКСЭ или обновление материалов на уже имеющейся странице.</a:t>
            </a:r>
            <a:endParaRPr lang="ru-RU" b="1" dirty="0" smtClean="0"/>
          </a:p>
          <a:p>
            <a:pPr lvl="0" algn="just">
              <a:buNone/>
            </a:pPr>
            <a:r>
              <a:rPr lang="ru-RU" sz="2900" dirty="0" smtClean="0"/>
              <a:t>     </a:t>
            </a:r>
            <a:r>
              <a:rPr lang="ru-RU" dirty="0" smtClean="0"/>
              <a:t>На странице школьного сайта о курсе ОРКСЭ рекомендуется разместить нормативные документы федерального и регионального уровня о курсе, информацию о содержании и темах уроков модулей, детские работы, проекты по курсу, рекомендации для родителей. Оформление школьного стенда о курсе, стендов о курсе в кабинетах 3-х классов, выставки о курсе в школьной библиотеке и т.д.</a:t>
            </a:r>
          </a:p>
          <a:p>
            <a:pPr algn="ctr">
              <a:buNone/>
            </a:pPr>
            <a:r>
              <a:rPr lang="ru-RU" sz="2600" b="1" i="1" dirty="0" smtClean="0">
                <a:solidFill>
                  <a:srgbClr val="C00000"/>
                </a:solidFill>
              </a:rPr>
              <a:t>Приложение 1. Рекомендации о содержании страницы о курсе ОРКСЭ на школьном сайте</a:t>
            </a:r>
            <a:endParaRPr lang="ru-RU" sz="2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Основной этап </a:t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(февраль – </a:t>
            </a:r>
            <a:r>
              <a:rPr lang="ru-RU" sz="3600" b="1" i="1" dirty="0" smtClean="0">
                <a:solidFill>
                  <a:srgbClr val="C00000"/>
                </a:solidFill>
              </a:rPr>
              <a:t>первая неделя </a:t>
            </a:r>
            <a:r>
              <a:rPr lang="ru-RU" sz="3600" b="1" dirty="0" smtClean="0">
                <a:solidFill>
                  <a:srgbClr val="C00000"/>
                </a:solidFill>
              </a:rPr>
              <a:t>марта)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u="sng" dirty="0" smtClean="0"/>
              <a:t>Проведение </a:t>
            </a:r>
            <a:r>
              <a:rPr lang="ru-RU" b="1" u="sng" dirty="0" smtClean="0"/>
              <a:t>собрания родителей </a:t>
            </a:r>
            <a:r>
              <a:rPr lang="ru-RU" u="sng" dirty="0" smtClean="0"/>
              <a:t>третьеклассников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«Выбор модулей комплексного курса «Основы религиозной культуры и светской этики».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При наличии нескольких классов в параллели целесообразно провести общее собрание. </a:t>
            </a:r>
          </a:p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Участники собрания</a:t>
            </a:r>
            <a:r>
              <a:rPr lang="ru-RU" dirty="0" smtClean="0"/>
              <a:t>: администрация ОО, учителя курса ОРКСЭ, классные руководители третьих классов и родители учащихся, приглашенные представители традиционных религиозных конфессий. </a:t>
            </a:r>
          </a:p>
          <a:p>
            <a:r>
              <a:rPr lang="ru-RU" i="1" dirty="0" smtClean="0"/>
              <a:t>Протокол родительского собрания ведет заместитель директора ОО совместно с председателями родительских комитетов классов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Примерная повестка собрания: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Цели и задачи комплексного курса ОРКСЭ. </a:t>
            </a:r>
            <a:r>
              <a:rPr lang="ru-RU" dirty="0" smtClean="0"/>
              <a:t>Цели и задачи комплексного курса ОРКСЭ. Представление учителей курса. Организация процедуры выбора модулей курса родителями и обучающимися третьих классов. Форма заявления </a:t>
            </a:r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ru-RU" i="1" dirty="0" smtClean="0">
                <a:solidFill>
                  <a:srgbClr val="C00000"/>
                </a:solidFill>
              </a:rPr>
              <a:t>Приложение 2. Формат заявления)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>Минимальное количество учеников в учебной группе по курсу. Ответы на вопросы родителей.</a:t>
            </a:r>
            <a:r>
              <a:rPr lang="ru-RU" i="1" dirty="0" smtClean="0"/>
              <a:t> </a:t>
            </a:r>
            <a:r>
              <a:rPr lang="ru-RU" b="1" i="1" dirty="0" smtClean="0"/>
              <a:t> </a:t>
            </a:r>
            <a:r>
              <a:rPr lang="ru-RU" i="1" dirty="0" smtClean="0"/>
              <a:t>Директор ОО.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Представление модулей курса, учебников, детских проектов, форм внеурочной работы, вопросов, которые задают ученики, наблюдений за тем, как воспринимают ученики курс, о чем задумываются, чем полезен курс и т.д. Какие вопросы для обсуждения с родителями будут задаваться при изучении модулей курса? Ответы на вопросы родителей.</a:t>
            </a:r>
            <a:r>
              <a:rPr lang="ru-RU" i="1" dirty="0" smtClean="0"/>
              <a:t> Учителя курса ОРКСЭ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Примерная повестка собрания: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Выступления приглашенных представителей конфессий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о том, почему для воспитания детей полезна встреча с основами религиозных культур в светской школе. </a:t>
            </a: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Руководитель ОО отвечает на вопросы родителей </a:t>
            </a:r>
            <a:r>
              <a:rPr lang="ru-RU" dirty="0" smtClean="0"/>
              <a:t>Руководитель ОО отвечает на вопросы родителей и организует раздачу родителям бланков заявлений, которые можно сразу заполнить, или дома. Заполненные заявления передаются  классному руководителю на следующий день. Руководитель сообщает номер телефона, по которому в определенное время (например, с 8.30 до 17.00 следующего дня) можно задать вопросы, получить консультацию.</a:t>
            </a:r>
          </a:p>
          <a:p>
            <a:pPr lvl="0"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Индивидуальные консультации </a:t>
            </a:r>
            <a:r>
              <a:rPr lang="ru-RU" dirty="0" smtClean="0"/>
              <a:t>о выборе модулей курса и организация сбора заявлений родителей – в течение двух дней.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8722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100" b="1" dirty="0" smtClean="0"/>
              <a:t>Заключительный этап. </a:t>
            </a:r>
            <a:br>
              <a:rPr lang="ru-RU" sz="3100" b="1" dirty="0" smtClean="0"/>
            </a:br>
            <a:r>
              <a:rPr lang="ru-RU" sz="3100" b="1" dirty="0" smtClean="0"/>
              <a:t>Подведение итогов выбора. Анализ выполнения плана мероприятий по обеспечению </a:t>
            </a:r>
            <a:br>
              <a:rPr lang="ru-RU" sz="3100" b="1" dirty="0" smtClean="0"/>
            </a:br>
            <a:r>
              <a:rPr lang="ru-RU" sz="3100" b="1" dirty="0" smtClean="0"/>
              <a:t>свободы выбора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(февраль – </a:t>
            </a:r>
            <a:r>
              <a:rPr lang="ru-RU" sz="3600" b="1" i="1" dirty="0" smtClean="0">
                <a:solidFill>
                  <a:srgbClr val="C00000"/>
                </a:solidFill>
              </a:rPr>
              <a:t>первая неделя </a:t>
            </a:r>
            <a:r>
              <a:rPr lang="ru-RU" sz="3600" b="1" dirty="0" smtClean="0">
                <a:solidFill>
                  <a:srgbClr val="C00000"/>
                </a:solidFill>
              </a:rPr>
              <a:t>марта)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352928" cy="43204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b="1" u="sng" dirty="0" smtClean="0">
                <a:solidFill>
                  <a:srgbClr val="FF0000"/>
                </a:solidFill>
              </a:rPr>
              <a:t>Школьный этап</a:t>
            </a:r>
            <a:endParaRPr lang="ru-RU" dirty="0" smtClean="0">
              <a:solidFill>
                <a:srgbClr val="7030A0"/>
              </a:solidFill>
            </a:endParaRPr>
          </a:p>
          <a:p>
            <a:pPr lvl="1"/>
            <a:r>
              <a:rPr lang="ru-RU" dirty="0" smtClean="0"/>
              <a:t>На основании заявлений родителей администрация ОО комплектует учебные группы по изучению модулей курса </a:t>
            </a:r>
            <a:r>
              <a:rPr lang="ru-RU" i="1" dirty="0" smtClean="0"/>
              <a:t>(</a:t>
            </a:r>
            <a:r>
              <a:rPr lang="ru-RU" b="1" i="1" dirty="0" smtClean="0">
                <a:solidFill>
                  <a:srgbClr val="FF0000"/>
                </a:solidFill>
              </a:rPr>
              <a:t>до 16 марта</a:t>
            </a:r>
            <a:r>
              <a:rPr lang="ru-RU" i="1" dirty="0" smtClean="0"/>
              <a:t>).</a:t>
            </a:r>
            <a:r>
              <a:rPr lang="ru-RU" dirty="0" smtClean="0"/>
              <a:t>  В ситуации выбора какого-либо модуля одним – двумя учениками рекомендуется провести беседы с родителями о том, что изучении курса эффективно в группе, т.к. есть возможность обмениваться суждениями, что можно присоединиться к одной из групп по другим модулям. </a:t>
            </a:r>
            <a:endParaRPr lang="ru-RU" sz="1800" dirty="0" smtClean="0"/>
          </a:p>
          <a:p>
            <a:pPr lvl="1"/>
            <a:r>
              <a:rPr lang="ru-RU" dirty="0" smtClean="0"/>
              <a:t>Если возникла потребность - оформление заявки на недостающие учебники.  Необходимо исключить практику отказа родителям в выборе для изучения  модуля, из-за отсутствия в фондах школьной библиотеки учебных пособий, при потребности необходимо оформить заявку на недостающие учебники. </a:t>
            </a:r>
            <a:endParaRPr lang="ru-RU" sz="1800" dirty="0" smtClean="0"/>
          </a:p>
          <a:p>
            <a:pPr lvl="1"/>
            <a:r>
              <a:rPr lang="ru-RU" dirty="0" smtClean="0"/>
              <a:t>На ближайшем заседании Управляющего Совета ОО рекомендуется представить информацию о результатах выбора модулей. 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ru-RU" b="1" u="sng" dirty="0" smtClean="0">
                <a:solidFill>
                  <a:srgbClr val="FF0000"/>
                </a:solidFill>
              </a:rPr>
              <a:t>Школьный этап</a:t>
            </a:r>
            <a:endParaRPr lang="ru-RU" dirty="0" smtClean="0">
              <a:solidFill>
                <a:srgbClr val="7030A0"/>
              </a:solidFill>
            </a:endParaRPr>
          </a:p>
          <a:p>
            <a:pPr lvl="1"/>
            <a:r>
              <a:rPr lang="ru-RU" sz="2000" dirty="0" smtClean="0"/>
              <a:t>На основании заявлений родителей администрация ОО комплектует учебные группы по изучению модулей курса </a:t>
            </a:r>
            <a:r>
              <a:rPr lang="ru-RU" sz="2000" i="1" dirty="0" smtClean="0"/>
              <a:t>(до 16 марта).</a:t>
            </a:r>
            <a:r>
              <a:rPr lang="ru-RU" sz="2000" dirty="0" smtClean="0"/>
              <a:t>  В ситуации выбора какого-либо модуля одним – двумя учениками рекомендуется провести беседы с родителями о том, что изучении курса эффективно в группе, т.к. есть возможность обмениваться суждениями, что можно присоединиться к одной из групп по другим модулям. </a:t>
            </a:r>
          </a:p>
          <a:p>
            <a:pPr lvl="1"/>
            <a:r>
              <a:rPr lang="ru-RU" sz="2000" dirty="0" smtClean="0"/>
              <a:t>Если возникла потребность - оформление заявки на недостающие учебники.  Необходимо исключить практику отказа родителям в выборе для изучения  модуля, из-за отсутствия в фондах школьной библиотеки учебных пособий, при потребности необходимо оформить заявку на недостающие учебники. </a:t>
            </a:r>
          </a:p>
          <a:p>
            <a:pPr lvl="1"/>
            <a:r>
              <a:rPr lang="ru-RU" sz="2000" dirty="0" smtClean="0"/>
              <a:t>На ближайшем заседании Управляющего Совета ОО рекомендуется представить информацию о результатах выбора модулей. </a:t>
            </a:r>
          </a:p>
          <a:p>
            <a:pPr lvl="1"/>
            <a:r>
              <a:rPr lang="ru-RU" sz="2000" dirty="0" smtClean="0"/>
              <a:t>Директор принимает решение о создании групп по итогам выбора с учетом беседы с родителями. Оформление локальных документов </a:t>
            </a:r>
            <a:r>
              <a:rPr lang="ru-RU" sz="2000" b="1" dirty="0" smtClean="0">
                <a:solidFill>
                  <a:srgbClr val="C00000"/>
                </a:solidFill>
              </a:rPr>
              <a:t>(</a:t>
            </a:r>
            <a:r>
              <a:rPr lang="ru-RU" sz="2000" b="1" i="1" dirty="0" smtClean="0">
                <a:solidFill>
                  <a:srgbClr val="C00000"/>
                </a:solidFill>
              </a:rPr>
              <a:t>Приложение 3. Рекомендации об оформлении локальных документов по итогам выбора модулей курса ОРКСЭ).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u="sng" dirty="0" smtClean="0">
                <a:solidFill>
                  <a:srgbClr val="FF0000"/>
                </a:solidFill>
              </a:rPr>
              <a:t>Школьный этап</a:t>
            </a:r>
            <a:endParaRPr lang="ru-RU" dirty="0" smtClean="0">
              <a:solidFill>
                <a:srgbClr val="7030A0"/>
              </a:solidFill>
            </a:endParaRPr>
          </a:p>
          <a:p>
            <a:pPr lvl="1" algn="just"/>
            <a:r>
              <a:rPr lang="ru-RU" sz="2100" dirty="0" smtClean="0"/>
              <a:t>Администрация ОО оформляет таблицы мониторинга об итогах проведения родительского собрания и сведений о предварительном выборе модулей курса ОРКСЭ на 2015\16 учебный год родителями (законными представителями) учащихся третьих классов (Приложение 4 – Формат таблицы мониторинга). Направление таблицы в муниципальный орган управления образованием (до 18 </a:t>
            </a:r>
            <a:r>
              <a:rPr lang="ru-RU" sz="2100" dirty="0" smtClean="0"/>
              <a:t>марта).</a:t>
            </a:r>
            <a:endParaRPr lang="ru-RU" sz="2100" dirty="0" smtClean="0"/>
          </a:p>
          <a:p>
            <a:pPr lvl="1" algn="just">
              <a:buNone/>
            </a:pPr>
            <a:endParaRPr lang="ru-RU" sz="2100" dirty="0" smtClean="0"/>
          </a:p>
          <a:p>
            <a:pPr lvl="1" algn="just"/>
            <a:r>
              <a:rPr lang="ru-RU" sz="2100" dirty="0" smtClean="0"/>
              <a:t>Администрация ОО направляет в муниципальный орган управления образованием в электронном виде информацию о практике обеспечению свободного информированного выбора модулей курса ОРКСЭ в ОО (состав рабочей группы, о выполнении плана мероприятий по обеспечению свободы выбора, ссылка на страницу о курсе на сайте ОРКСЭ, протокол родительского собрания, локальные акты по итогам выбора, дополнительные творческие решения).</a:t>
            </a:r>
            <a:endParaRPr lang="ru-RU"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867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Примерный регламент  по обеспечению добровольного информированного выбора обучающимися, родителями (законными представителями)    модулей курса  «Основы религиозных культур и светской этики» в общеобразовательной организации </vt:lpstr>
      <vt:lpstr>Подготовительный этап  (январь – начало февраля)</vt:lpstr>
      <vt:lpstr> Предварительный этап  (январь – начало февраля)</vt:lpstr>
      <vt:lpstr>Основной этап  (февраль – первая неделя марта)</vt:lpstr>
      <vt:lpstr> Примерная повестка собрания: </vt:lpstr>
      <vt:lpstr> Примерная повестка собрания: </vt:lpstr>
      <vt:lpstr>     Заключительный этап.  Подведение итогов выбора. Анализ выполнения плана мероприятий по обеспечению  свободы выбора    (февраль – первая неделя марта)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Примерный регламент  по обеспечению добровольного информированного выбора обучающимися, родителями (законными представителями)    модулей курса  «Основы религиозных культур и светской этики» в общеобразовательной организации</dc:title>
  <dc:creator>Дом</dc:creator>
  <cp:lastModifiedBy>rasen999</cp:lastModifiedBy>
  <cp:revision>15</cp:revision>
  <dcterms:modified xsi:type="dcterms:W3CDTF">2018-01-30T02:16:35Z</dcterms:modified>
</cp:coreProperties>
</file>