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2" r:id="rId2"/>
    <p:sldId id="306" r:id="rId3"/>
    <p:sldId id="310" r:id="rId4"/>
    <p:sldId id="327" r:id="rId5"/>
    <p:sldId id="316" r:id="rId6"/>
    <p:sldId id="319" r:id="rId7"/>
    <p:sldId id="321" r:id="rId8"/>
    <p:sldId id="322" r:id="rId9"/>
    <p:sldId id="329" r:id="rId10"/>
    <p:sldId id="324" r:id="rId11"/>
    <p:sldId id="325" r:id="rId12"/>
    <p:sldId id="320" r:id="rId13"/>
    <p:sldId id="318" r:id="rId14"/>
    <p:sldId id="301" r:id="rId15"/>
    <p:sldId id="309" r:id="rId16"/>
    <p:sldId id="315" r:id="rId17"/>
    <p:sldId id="328" r:id="rId18"/>
    <p:sldId id="317" r:id="rId19"/>
    <p:sldId id="326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33"/>
    <a:srgbClr val="FF3300"/>
    <a:srgbClr val="00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42893B-57D0-4E19-AF10-DF6DC698A6DE}" type="datetimeFigureOut">
              <a:rPr lang="ru-RU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C7688A-A09D-4B06-A293-40C923CDC1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20973E-EBB4-474C-A60B-DDBFF0A92B3E}" type="slidenum">
              <a:rPr lang="ru-RU" altLang="ru-RU">
                <a:latin typeface="Times New Roman" pitchFamily="18" charset="0"/>
                <a:ea typeface="DejaVu Sans" charset="0"/>
                <a:cs typeface="DejaVu Sans" charset="0"/>
              </a:rPr>
              <a:pPr/>
              <a:t>3</a:t>
            </a:fld>
            <a:endParaRPr lang="ru-RU" altLang="ru-RU">
              <a:latin typeface="Times New Roman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7763" y="693738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Воспитание есть там, где сформирована система ценностей.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BE681-16D2-4022-AB03-4B3055CBE53A}" type="slidenum">
              <a:rPr lang="ru-RU" altLang="ru-RU">
                <a:latin typeface="Times New Roman" pitchFamily="18" charset="0"/>
                <a:ea typeface="msmincho" charset="0"/>
                <a:cs typeface="msmincho" charset="0"/>
              </a:rPr>
              <a:pPr/>
              <a:t>12</a:t>
            </a:fld>
            <a:endParaRPr lang="ru-RU" altLang="ru-RU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66301B3-1EF6-4329-82BC-089CF8186EF7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 eaLnBrk="1" hangingPunct="1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230188" y="-342900"/>
            <a:ext cx="7315201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Находясь в некоторой среде общения – семье, образовательном учреждении, компании сверстников - ребенок как бы «заглатывает» те нормы и ценности, которые в этой среде главенствуют, а затем постепенно перерабатывает их, изменяя и приспосабливая к своим индивидуальным особенностям и жизненным целям. Но все очень не просто. Процессы «поглощения» и переработки социального опыта разнесены во времени. Есть целые этапы жизни, когда ребенок руководствуется в основном усвоенным, но не переработанным опытом. Живет чужим умом, сверхнормативен. А в другие периоды идет бурный процесс переработки, осмысления опыта, когда главным делом жизни становится жить не как все, быть непохожим на других. В конечном итоге, сложная спираль социально-психологического развития должна привести к социальной зрелости личности – состоянию гармонии типического и индивидуального в человеке. Но случается это не  так быстро, как говорится, и не всегда. Потому что история взаимоотношений человека с нормами в детстве и юности драматична, полна опасностей, преодолеть которые без помощи и поддержки удается далеко не всем. На каждом этапе можно выделить некоторые принципиально важные задачи для взрослых, работающих с детьми. От эффективности их решения зачастую зависит, пойдет ли дальнейшее развитие естественным и продуктивным руслом.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8EC4E0-E6B0-48EE-BDD7-F145ED828F0A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221B7F-0925-45F5-B3C4-1FD22BA0F219}" type="slidenum">
              <a:rPr lang="ru-RU" altLang="ru-RU">
                <a:latin typeface="Times New Roman" pitchFamily="18" charset="0"/>
                <a:ea typeface="msmincho" charset="0"/>
                <a:cs typeface="msmincho" charset="0"/>
              </a:rPr>
              <a:pPr/>
              <a:t>15</a:t>
            </a:fld>
            <a:endParaRPr lang="ru-RU" altLang="ru-RU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D446DC8-D53E-40DC-8FD6-8396AD759BB0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 eaLnBrk="1" hangingPunct="1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150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228600" y="-342900"/>
            <a:ext cx="7315200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122709-F7D0-454B-85DF-1273490E6B0E}" type="slidenum">
              <a:rPr lang="ru-RU" altLang="ru-RU">
                <a:latin typeface="Times New Roman" pitchFamily="18" charset="0"/>
                <a:ea typeface="msmincho" charset="0"/>
                <a:cs typeface="msmincho" charset="0"/>
              </a:rPr>
              <a:pPr/>
              <a:t>16</a:t>
            </a:fld>
            <a:endParaRPr lang="ru-RU" altLang="ru-RU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62E1ABB-CF42-4CFE-B719-772627CAE82E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 eaLnBrk="1" hangingPunct="1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355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93738"/>
            <a:ext cx="4565650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044F5B-8E25-49F6-8245-E3A2B524C24C}" type="slidenum">
              <a:rPr lang="ru-RU" altLang="ru-RU">
                <a:latin typeface="Times New Roman" pitchFamily="18" charset="0"/>
                <a:ea typeface="msmincho" charset="0"/>
                <a:cs typeface="msmincho" charset="0"/>
              </a:rPr>
              <a:pPr/>
              <a:t>19</a:t>
            </a:fld>
            <a:endParaRPr lang="ru-RU" altLang="ru-RU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9EE7E5A-F85C-412D-9B76-5F34D45BDA67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 eaLnBrk="1" hangingPunct="1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765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228600" y="-342900"/>
            <a:ext cx="7315200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AB948-443A-4E37-B813-81390E8C44A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CE73E-7BAA-4223-990B-2C9457A75F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55163-7E78-400B-AEA2-6711FB522D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0AEF2-9F84-4E34-B982-8594C99649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D6C3C-2543-4662-B475-36E8CA2AD2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52952-B2D1-47B5-9B0B-31ADABCAE1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A25DD-6893-4E0C-B5E7-39D5F61902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B5DE5-8CE1-45FA-A290-50770A3270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4A0C4-A3FD-4993-9A0A-BF9ACA2CD6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DD9C7-2DAE-4F1C-88CD-B6EFB0DD2A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E2F38-F8F2-420C-81F3-865DE0AC429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C1957-07D6-4318-9B4D-219C0821D9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3C53A33-0FD6-43FE-8DD3-11EFDCC309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0"/>
            <a:ext cx="8515350" cy="25908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66CC"/>
                </a:solidFill>
              </a:rPr>
              <a:t/>
            </a:r>
            <a:br>
              <a:rPr lang="ru-RU" altLang="ru-RU" sz="4000" smtClean="0">
                <a:solidFill>
                  <a:srgbClr val="0066CC"/>
                </a:solidFill>
              </a:rPr>
            </a:br>
            <a:r>
              <a:rPr lang="ru-RU" altLang="ru-RU" sz="4000" smtClean="0">
                <a:solidFill>
                  <a:srgbClr val="0066CC"/>
                </a:solidFill>
              </a:rPr>
              <a:t/>
            </a:r>
            <a:br>
              <a:rPr lang="ru-RU" altLang="ru-RU" sz="4000" smtClean="0">
                <a:solidFill>
                  <a:srgbClr val="0066CC"/>
                </a:solidFill>
              </a:rPr>
            </a:br>
            <a:r>
              <a:rPr lang="ru-RU" altLang="ru-RU" sz="4000" smtClean="0">
                <a:solidFill>
                  <a:srgbClr val="0066CC"/>
                </a:solidFill>
              </a:rPr>
              <a:t>комплексный учебный курс</a:t>
            </a:r>
            <a:r>
              <a:rPr lang="ru-RU" altLang="ru-RU" sz="4000" b="1" smtClean="0">
                <a:solidFill>
                  <a:srgbClr val="C00000"/>
                </a:solidFill>
              </a:rPr>
              <a:t> «Основы религиозных культур и светской этики</a:t>
            </a:r>
            <a:br>
              <a:rPr lang="ru-RU" altLang="ru-RU" sz="4000" b="1" smtClean="0">
                <a:solidFill>
                  <a:srgbClr val="C00000"/>
                </a:solidFill>
              </a:rPr>
            </a:br>
            <a:endParaRPr lang="ru-RU" altLang="ru-RU" sz="4000" b="1" smtClean="0">
              <a:solidFill>
                <a:srgbClr val="C00000"/>
              </a:solidFill>
            </a:endParaRPr>
          </a:p>
        </p:txBody>
      </p:sp>
      <p:pic>
        <p:nvPicPr>
          <p:cNvPr id="3075" name="Рисунок 6" descr="sai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4978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>
          <a:xfrm>
            <a:off x="250825" y="115888"/>
            <a:ext cx="8893175" cy="874712"/>
          </a:xfrm>
        </p:spPr>
        <p:txBody>
          <a:bodyPr/>
          <a:lstStyle/>
          <a:p>
            <a:r>
              <a:rPr lang="ru-RU" altLang="ru-RU" sz="2500" b="1" i="1" u="sng" smtClean="0">
                <a:solidFill>
                  <a:srgbClr val="FF0000"/>
                </a:solidFill>
              </a:rPr>
              <a:t>Учебный модуль «Основы мировых религиозных культур</a:t>
            </a:r>
            <a:r>
              <a:rPr lang="ru-RU" alt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3315" name="Содержимое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Культура и религия. 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Древнейшие верования. Религии мира и их основатели. Священные книги религий мира. Хранители предания в религиях мира. Человек в религиозных традициях мира. Священные сооружения. Искусство в религиозной культуре. Религии России. Религия и мораль. Нравственные заповеди в религиях мира. Религиозные ритуалы. Обычаи и обряды. Религиозные ритуалы в искусстве. Календари религий мира. Праздники в религиях мира. 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Семья, семейные ценности. Долг, свобода, ответственность, учение и труд. Милосердие, забота о слабых, взаимопомощь, социальные проблемы общества и отношение к ним разных религий.  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Любовь и уважение к Отечеству. Патриотизм многонационального и многоконфессионального народа России.     </a:t>
            </a:r>
            <a:endParaRPr lang="ru-RU" altLang="ru-RU" sz="2300" b="1" smtClean="0">
              <a:solidFill>
                <a:srgbClr val="002060"/>
              </a:solidFill>
            </a:endParaRPr>
          </a:p>
          <a:p>
            <a:endParaRPr lang="ru-RU" altLang="ru-RU" sz="25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798512"/>
          </a:xfrm>
        </p:spPr>
        <p:txBody>
          <a:bodyPr/>
          <a:lstStyle/>
          <a:p>
            <a:r>
              <a:rPr lang="ru-RU" altLang="ru-RU" sz="2500" b="1" i="1" u="sng" smtClean="0">
                <a:solidFill>
                  <a:srgbClr val="FF0000"/>
                </a:solidFill>
              </a:rPr>
              <a:t>Учебный модуль «Основы светской этики</a:t>
            </a:r>
            <a:r>
              <a:rPr lang="ru-RU" alt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4339" name="Содержимое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Культура и  мораль. </a:t>
            </a: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Нравственность и её значение в жизни человека. </a:t>
            </a: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Праздники как одна из форм исторической памяти. Образцы нравственности в культурах разных народов. </a:t>
            </a: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Государство и мораль гражданина. </a:t>
            </a: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Образцы нравственности в культуре Отечества. Трудовая мораль. Что значит быть </a:t>
            </a:r>
            <a:r>
              <a:rPr lang="ru-RU" altLang="ru-RU" sz="2400" i="1" smtClean="0">
                <a:solidFill>
                  <a:srgbClr val="002060"/>
                </a:solidFill>
              </a:rPr>
              <a:t>нравственным</a:t>
            </a:r>
            <a:r>
              <a:rPr lang="ru-RU" altLang="ru-RU" sz="2400" smtClean="0">
                <a:solidFill>
                  <a:srgbClr val="002060"/>
                </a:solidFill>
              </a:rPr>
              <a:t> в наше время? </a:t>
            </a: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Высшие нравственные ценности, идеалы, принципы морали. Методика создания морального кодекса в классе, школе. Нормы морали. Этикет. Образование как нравственная норма. Методы нравственного самосовершенствования.</a:t>
            </a:r>
            <a:endParaRPr lang="ru-RU" altLang="ru-RU" sz="2400" b="1" smtClean="0">
              <a:solidFill>
                <a:srgbClr val="002060"/>
              </a:solidFill>
            </a:endParaRP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 </a:t>
            </a:r>
            <a:r>
              <a:rPr lang="ru-RU" altLang="ru-RU" sz="2300" smtClean="0">
                <a:solidFill>
                  <a:srgbClr val="002060"/>
                </a:solidFill>
              </a:rPr>
              <a:t>Любовь и уважение к Отечеству. Патриотизм многонационального и многоконфессионального народа России.     </a:t>
            </a:r>
            <a:endParaRPr lang="ru-RU" altLang="ru-RU" sz="2300" b="1" smtClean="0">
              <a:solidFill>
                <a:srgbClr val="002060"/>
              </a:solidFill>
            </a:endParaRPr>
          </a:p>
          <a:p>
            <a:endParaRPr lang="ru-RU" altLang="ru-RU" sz="25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127000"/>
            <a:ext cx="563880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для изучения курса 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ОРКСЭ выбран этот возраст?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ребенок в этом возрасте наименее конфликтен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у детей появляется потребность в новом содержании, обращении к внутреннему миру человека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у детей уже сформирована способность понимать смыслы на уровне понятий Добро, Совесть, Милосердие, Дружба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в этом возрасте возникает потребность в примере, идеале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ребенок «открывает» социальное  разнообразие внутри класса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276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g-fotki.yandex.ru/get/22/olhovik-ru.3/0_bdc6_b09929b6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1071563"/>
            <a:ext cx="314325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571500" y="550068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876300" y="580548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714375" y="5429250"/>
            <a:ext cx="32146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700" b="1">
                <a:solidFill>
                  <a:srgbClr val="002060"/>
                </a:solidFill>
                <a:latin typeface="Calibri" pitchFamily="34" charset="0"/>
              </a:rPr>
              <a:t>Дошкольник</a:t>
            </a:r>
          </a:p>
        </p:txBody>
      </p: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7400" y="4286250"/>
            <a:ext cx="35861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7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Младший школьник</a:t>
            </a:r>
          </a:p>
        </p:txBody>
      </p:sp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0" y="2857500"/>
            <a:ext cx="3571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Младший</a:t>
            </a:r>
            <a:r>
              <a:rPr lang="ru-RU" altLang="ru-RU" sz="27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подросток</a:t>
            </a:r>
          </a:p>
        </p:txBody>
      </p:sp>
      <p:sp>
        <p:nvSpPr>
          <p:cNvPr id="17416" name="TextBox 13"/>
          <p:cNvSpPr txBox="1">
            <a:spLocks noChangeArrowheads="1"/>
          </p:cNvSpPr>
          <p:nvPr/>
        </p:nvSpPr>
        <p:spPr bwMode="auto">
          <a:xfrm>
            <a:off x="2057400" y="1371600"/>
            <a:ext cx="3657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подросток</a:t>
            </a:r>
          </a:p>
        </p:txBody>
      </p:sp>
      <p:sp>
        <p:nvSpPr>
          <p:cNvPr id="17417" name="TextBox 14"/>
          <p:cNvSpPr txBox="1">
            <a:spLocks noChangeArrowheads="1"/>
          </p:cNvSpPr>
          <p:nvPr/>
        </p:nvSpPr>
        <p:spPr bwMode="auto">
          <a:xfrm>
            <a:off x="214313" y="214313"/>
            <a:ext cx="35956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Старшеклассник</a:t>
            </a:r>
          </a:p>
        </p:txBody>
      </p:sp>
      <p:sp>
        <p:nvSpPr>
          <p:cNvPr id="18" name="Выгнутая вправо стрелка 17"/>
          <p:cNvSpPr/>
          <p:nvPr/>
        </p:nvSpPr>
        <p:spPr>
          <a:xfrm rot="10000016">
            <a:off x="180975" y="3486150"/>
            <a:ext cx="1352550" cy="1720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3663955">
            <a:off x="3804444" y="4898231"/>
            <a:ext cx="1371600" cy="2033588"/>
          </a:xfrm>
          <a:prstGeom prst="curvedRightArrow">
            <a:avLst>
              <a:gd name="adj1" fmla="val 25000"/>
              <a:gd name="adj2" fmla="val 46467"/>
              <a:gd name="adj3" fmla="val 28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 rot="13140150">
            <a:off x="3916363" y="1881188"/>
            <a:ext cx="1371600" cy="2033587"/>
          </a:xfrm>
          <a:prstGeom prst="curvedRightArrow">
            <a:avLst>
              <a:gd name="adj1" fmla="val 25000"/>
              <a:gd name="adj2" fmla="val 46467"/>
              <a:gd name="adj3" fmla="val 28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 rot="10000016">
            <a:off x="561975" y="742950"/>
            <a:ext cx="1352550" cy="1720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2286000"/>
          </a:xfrm>
        </p:spPr>
        <p:txBody>
          <a:bodyPr/>
          <a:lstStyle/>
          <a:p>
            <a:pPr eaLnBrk="1" hangingPunct="1"/>
            <a:r>
              <a:rPr lang="ru-RU" altLang="ru-RU" sz="3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Уникальность курса – </a:t>
            </a:r>
            <a:r>
              <a:rPr lang="ru-RU" alt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взаимодействие ребенка, родителей и учителя, школы по жизненно важным вопросам:</a:t>
            </a:r>
            <a:endParaRPr lang="ru-RU" altLang="ru-RU" sz="3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534400" cy="4297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человек?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чем смысл жизни?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надо следовать добру и избегать зла?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значение в жизни человека имеет семья?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правильно строить отношения с другими людьми?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нравственная личность созидает, а безнравственная разрушает?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Какую значение имеет религия в жизни верующего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1219200"/>
            <a:ext cx="86868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27025" indent="-327025"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Информирование родителей о темах и заданиях, в выполнении которых ожидается помощь родителей</a:t>
            </a:r>
          </a:p>
          <a:p>
            <a:pPr marL="327025" indent="-327025"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Участие родителей в выполнении домашних заданий -  ответы на вопросы интервью, помощь в подборе иллюстративного материала к урокам, материала для галереи образов, рассказы о культовых местах, религиозных святынях, показ фотографий или видеофильмов;</a:t>
            </a:r>
          </a:p>
          <a:p>
            <a:pPr marL="327025" indent="-327025"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Выступление членов семей с рассказами  о семейных традициях;</a:t>
            </a:r>
          </a:p>
          <a:p>
            <a:pPr marL="327025" indent="-327025"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Участие и соавторство родителей и членов семьи в создании детских презентаций,  итоговых проектов;</a:t>
            </a:r>
          </a:p>
          <a:p>
            <a:pPr marL="327025" indent="-327025"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Участие родителей подготовке  к внеурочным мероприятиям;</a:t>
            </a:r>
          </a:p>
          <a:p>
            <a:pPr marL="327025" indent="-327025"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Формирование домашней библиотеки, организация домашнего чтения.</a:t>
            </a:r>
          </a:p>
          <a:p>
            <a:pPr marL="327025" indent="-327025" eaLnBrk="1" hangingPunct="1">
              <a:lnSpc>
                <a:spcPct val="90000"/>
              </a:lnSpc>
              <a:spcBef>
                <a:spcPts val="45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27025" indent="-327025" eaLnBrk="1" hangingPunct="1">
              <a:lnSpc>
                <a:spcPct val="90000"/>
              </a:lnSpc>
              <a:spcBef>
                <a:spcPts val="45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27025" indent="-327025" eaLnBrk="1" hangingPunct="1">
              <a:lnSpc>
                <a:spcPct val="90000"/>
              </a:lnSpc>
              <a:spcBef>
                <a:spcPts val="40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27025" indent="-327025" eaLnBrk="1" hangingPunct="1">
              <a:lnSpc>
                <a:spcPct val="90000"/>
              </a:lnSpc>
              <a:spcBef>
                <a:spcPts val="40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0"/>
            <a:ext cx="86868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взаимодействия семьи и школы </a:t>
            </a:r>
            <a:br>
              <a:rPr lang="ru-RU" sz="3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изучения курса ОРКСЭ</a:t>
            </a:r>
            <a:r>
              <a:rPr lang="ru-RU" sz="3400" b="1" dirty="0">
                <a:solidFill>
                  <a:srgbClr val="F57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188913"/>
            <a:ext cx="8226425" cy="72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«семейных» домашних заданий по курсу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7630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080" rIns="0" bIns="0"/>
          <a:lstStyle/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Обсуждение вопросов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Каковы духовные, нравственные ценности нашей семьи?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Какие друзья у вас были в детстве, как вы дружили?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 Какой человек для вас в жизни является примером? 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Приходилось ли вам оказываться в ситуации морального выбора? 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Быть справедливым трудно? 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Подготовка фотографий, фотовыставки, альбома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 Обсуждение семейных правил, обязанностей, праздников. </a:t>
            </a:r>
          </a:p>
          <a:p>
            <a:pPr marL="342900" indent="-338138" eaLnBrk="1" hangingPunct="1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Высказать свое отношение к суждению о добре, зле, справедливости, совести, милосердии и т.д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ru-RU" altLang="ru-RU" sz="3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Оценивание по курсу</a:t>
            </a:r>
          </a:p>
        </p:txBody>
      </p:sp>
      <p:sp>
        <p:nvSpPr>
          <p:cNvPr id="24579" name="Содержимое 3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п.10 ст.28 Закона "Об образовании в Российской Федерации осуществление текущего контроля успеваемости и промежуточной аттестации обучающихся, установление их форм, периодичности и порядка проведения  - это компетенция, права, обязанности и ответственность образовательной организации.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курсу ОРСКЭ рекомендуется </a:t>
            </a:r>
            <a:r>
              <a:rPr lang="ru-RU" altLang="ru-RU" sz="25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безотметочное оценивание</a:t>
            </a:r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формализованные требования по оценке успеваемости по результатам освоения курса не предусматриваются. Результаты подготовки и защиты творческих продуктов и проектов учитываются при формировании портфолио учеников (проекты, дипломы за конкурсы, сертификаты за достижения, , грамоты, благодарности и т.д.)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2209800"/>
          </a:xfrm>
        </p:spPr>
        <p:txBody>
          <a:bodyPr/>
          <a:lstStyle/>
          <a:p>
            <a:r>
              <a:rPr lang="ru-RU" altLang="ru-RU" sz="25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Организация свободного добровольного информированного выбора родителями одного из модулей  курса ОРКСЭ для изучения их детьми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953000"/>
          </a:xfrm>
        </p:spPr>
        <p:txBody>
          <a:bodyPr/>
          <a:lstStyle/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Общее родительское собрание третьеклассников: представление информации о целях и задачах курса,  знакомство с учителями по каждому модулю курса, представление учебников, содержания модулей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Раздача форм заявлений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Сбор заявлений, принятие решения о формировании групп по модулям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Заказ недостающих учебников</a:t>
            </a:r>
          </a:p>
          <a:p>
            <a:pPr algn="just"/>
            <a:r>
              <a:rPr lang="ru-RU" altLang="ru-RU" sz="2300" smtClean="0">
                <a:solidFill>
                  <a:srgbClr val="002060"/>
                </a:solidFill>
              </a:rPr>
              <a:t>Приглашение родителей третьих классов (по желанию) на открытые занятия в четвертых классах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357188"/>
            <a:ext cx="82296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b="1" dirty="0">
                <a:solidFill>
                  <a:srgbClr val="CC0000"/>
                </a:solidFill>
                <a:latin typeface="+mn-lt"/>
              </a:rPr>
              <a:t>Брошюра для родителей (2010 г.)</a:t>
            </a:r>
            <a:endParaRPr lang="ru-RU" sz="3400" b="1" dirty="0">
              <a:solidFill>
                <a:srgbClr val="F57900"/>
              </a:solidFill>
              <a:latin typeface="+mn-lt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9388" y="993775"/>
            <a:ext cx="8785225" cy="548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Содержание </a:t>
            </a: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1.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Мифы, которые сопровождают подготовку федерального эксперимента.</a:t>
            </a: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2.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Ваш ребенок – младший подросток. С какими трудностями он столкнется при переходе из младшей школы в основную?</a:t>
            </a: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3.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Зачем в школе вводится предмет «Основы религиозных культур и светской этики»?</a:t>
            </a: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4.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Как будет организовано преподавание нового предмета и взаимодействие школы с семьей?</a:t>
            </a: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5.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Что будут изучать Ваши дети?</a:t>
            </a: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6.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Практические советы о том, как Вы можете помочь своему ребенку в изучении предмета «Основы религиозных культур и светской этики»?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4 класс </a:t>
            </a:r>
            <a:r>
              <a:rPr lang="ru-RU" sz="2800" b="1" dirty="0" smtClean="0">
                <a:solidFill>
                  <a:srgbClr val="002060"/>
                </a:solidFill>
              </a:rPr>
              <a:t>– предмет «Основы религиозных культур и светской этики» 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выбору родителей изучается один из шести модулей: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православной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исламской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буддийской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иудейской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история мировых религий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светской этики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Основные ценности курса: </a:t>
            </a:r>
            <a:r>
              <a:rPr lang="ru-RU" sz="2800" b="1" dirty="0" smtClean="0">
                <a:solidFill>
                  <a:srgbClr val="002060"/>
                </a:solidFill>
              </a:rPr>
              <a:t>Отечество, культура, семья, религия, этика, духовность, патриотизм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 каждой семье </a:t>
            </a:r>
            <a:r>
              <a:rPr lang="ru-RU" sz="2800" b="1" dirty="0" smtClean="0">
                <a:solidFill>
                  <a:srgbClr val="002060"/>
                </a:solidFill>
              </a:rPr>
              <a:t>- свои традиции, религиозные и другие предпочтения. Школа их учитывает.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ru-RU" sz="2800" b="1" dirty="0" smtClean="0">
              <a:solidFill>
                <a:srgbClr val="660033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 l="1984" t="1984" r="1984" b="1984"/>
          <a:stretch>
            <a:fillRect/>
          </a:stretch>
        </p:blipFill>
        <p:spPr bwMode="auto">
          <a:xfrm>
            <a:off x="6324600" y="1219200"/>
            <a:ext cx="2590800" cy="2590800"/>
          </a:xfrm>
          <a:prstGeom prst="rect">
            <a:avLst/>
          </a:prstGeom>
          <a:noFill/>
          <a:ln w="28440">
            <a:solidFill>
              <a:srgbClr val="3366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ru-RU" altLang="ru-RU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курса «Основы религиозных культур и светской этики»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к нравственному самосовершенствованию, духовному саморазвитию;</a:t>
            </a:r>
          </a:p>
          <a:p>
            <a:pPr marL="0" indent="0" algn="just">
              <a:buFontTx/>
              <a:buNone/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осн. нормами светской и религ. морали, понимание их значения в выстраивании конструкт. отн. в семье и обществе;</a:t>
            </a:r>
          </a:p>
          <a:p>
            <a:pPr marL="0" indent="0" algn="just">
              <a:buFontTx/>
              <a:buNone/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 значения нравственности, веры и религии в жизни человека и общества;</a:t>
            </a:r>
          </a:p>
          <a:p>
            <a:pPr marL="0" indent="0" algn="just">
              <a:buFontTx/>
              <a:buNone/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первоначальных представлений о светской этике, о традиционных религиях, их роли в культуре, истории и соврем России;</a:t>
            </a:r>
          </a:p>
          <a:p>
            <a:pPr marL="0" indent="0" algn="just">
              <a:buFontTx/>
              <a:buNone/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первоначальные представления об истор. роли традиционных религий в становлении российской государственности;</a:t>
            </a:r>
          </a:p>
          <a:p>
            <a:pPr marL="0" indent="0" algn="just">
              <a:buFontTx/>
              <a:buNone/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становление внутренней установки личности поступать по своей совести; воспитание нравственности, основанной на свободе совести и вероисповедания, духовн. традициях народов России; осознание ценности человеческой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500" b="1" smtClean="0">
                <a:solidFill>
                  <a:srgbClr val="FF0000"/>
                </a:solidFill>
              </a:rPr>
              <a:t>Учебный курс ОРКСЭ единая комплексная учебно-воспитательная система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algn="just" eaLnBrk="1" hangingPunct="1"/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6 модулей курса разработаны на единой методической основе</a:t>
            </a:r>
          </a:p>
          <a:p>
            <a:pPr marL="469900" indent="-469900" algn="just" eaLnBrk="1" hangingPunct="1"/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модули курса согласуются между собой по педагогическим целям, задачам, требованиям к результатам освоения учебного содержания, находясь в системе содержательных, понятийных, ценностно-смысловых связей с другими гуманитарными предметами начальной и основной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820150" cy="1081088"/>
          </a:xfrm>
        </p:spPr>
        <p:txBody>
          <a:bodyPr/>
          <a:lstStyle/>
          <a:p>
            <a:r>
              <a:rPr lang="ru-RU" alt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Культуроведческое содержание курса «Основы религиозных культур и светской этики»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066800"/>
            <a:ext cx="4316412" cy="560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возделывание себя и мира, пространства поиска смыслов, ценностного поля, в котором существуют люди.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Религия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связь, </a:t>
            </a: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</a:t>
            </a:r>
            <a:r>
              <a:rPr lang="en-US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оединение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верующего с Богом. Вера как образ особой духовной жизни.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066800"/>
            <a:ext cx="4321175" cy="560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90488" indent="-90488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Методика преподавания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90488" indent="-90488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диалог, обсуждение,  понимание, переживание  ценностей культуры, знаков и символов мира, жизненного пути человека в пространстве культурного сценария, личной биографии, социальной реальности и историческом пространстве.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609600"/>
          </a:xfrm>
        </p:spPr>
        <p:txBody>
          <a:bodyPr/>
          <a:lstStyle/>
          <a:p>
            <a:r>
              <a:rPr lang="ru-RU" altLang="ru-RU" sz="2500" b="1" i="1" u="sng" smtClean="0">
                <a:solidFill>
                  <a:srgbClr val="FF0000"/>
                </a:solidFill>
              </a:rPr>
              <a:t>Учебный модуль «Основы иудейской культуры</a:t>
            </a:r>
            <a:r>
              <a:rPr lang="ru-RU" alt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686425"/>
          </a:xfrm>
        </p:spPr>
        <p:txBody>
          <a:bodyPr/>
          <a:lstStyle/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Введение в иудейскую духовную традицию. Культура и религия. Тора - главная книга иудаизма. Классические тексты иудаизма. Патриархи еврейского народа. Пророки и праведники в иудейской культуре. Храм в жизни иудеев. Назначение синагоги и её устройство. Суббота (Шабат) в иудейской традиции. Иудаизм в России. Традиции иудаизма в повседневной жизни евреев. Ответственное принятие заповедей. Еврейский дом. Знакомство с еврейским календарём: его устройство и особенности. Еврейские праздники: их история и традиции. Ценности семейной жизни в иудейской традиции.  </a:t>
            </a:r>
            <a:endParaRPr lang="ru-RU" altLang="ru-RU" sz="2400" b="1" smtClean="0">
              <a:solidFill>
                <a:srgbClr val="002060"/>
              </a:solidFill>
            </a:endParaRPr>
          </a:p>
          <a:p>
            <a:pPr algn="just"/>
            <a:r>
              <a:rPr lang="ru-RU" altLang="ru-RU" sz="2400" smtClean="0">
                <a:solidFill>
                  <a:srgbClr val="002060"/>
                </a:solidFill>
              </a:rPr>
              <a:t> Любовь и уважение к Отечеству. Патриотизм многонационального и многоконфессионального народа России.     </a:t>
            </a:r>
            <a:endParaRPr lang="ru-RU" altLang="ru-RU" sz="2400" b="1" smtClean="0">
              <a:solidFill>
                <a:srgbClr val="002060"/>
              </a:solidFill>
            </a:endParaRPr>
          </a:p>
          <a:p>
            <a:endParaRPr lang="ru-RU" altLang="ru-RU" sz="25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250825" y="152400"/>
            <a:ext cx="8435975" cy="990600"/>
          </a:xfrm>
        </p:spPr>
        <p:txBody>
          <a:bodyPr/>
          <a:lstStyle/>
          <a:p>
            <a:r>
              <a:rPr lang="ru-RU" altLang="ru-RU" sz="2500" b="1" i="1" u="sng" smtClean="0">
                <a:solidFill>
                  <a:srgbClr val="FF0000"/>
                </a:solidFill>
              </a:rPr>
              <a:t>Учебный модуль «Основы буддийской культуры</a:t>
            </a:r>
            <a:r>
              <a:rPr lang="ru-RU" alt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34025"/>
          </a:xfrm>
        </p:spPr>
        <p:txBody>
          <a:bodyPr/>
          <a:lstStyle/>
          <a:p>
            <a:pPr algn="just"/>
            <a:r>
              <a:rPr lang="ru-RU" altLang="ru-RU" sz="2500" smtClean="0">
                <a:solidFill>
                  <a:srgbClr val="002060"/>
                </a:solidFill>
              </a:rPr>
              <a:t>Введение в буддийскую духовную традицию. </a:t>
            </a:r>
          </a:p>
          <a:p>
            <a:pPr algn="just"/>
            <a:r>
              <a:rPr lang="ru-RU" altLang="ru-RU" sz="2500" smtClean="0">
                <a:solidFill>
                  <a:srgbClr val="002060"/>
                </a:solidFill>
              </a:rPr>
              <a:t>Культура и религия. </a:t>
            </a:r>
          </a:p>
          <a:p>
            <a:pPr algn="just"/>
            <a:r>
              <a:rPr lang="ru-RU" altLang="ru-RU" sz="2500" smtClean="0">
                <a:solidFill>
                  <a:srgbClr val="002060"/>
                </a:solidFill>
              </a:rPr>
              <a:t>Будда и его учение. Буддийские святые. Будды. Семья в буддийской культуре и её ценности. </a:t>
            </a:r>
          </a:p>
          <a:p>
            <a:pPr algn="just"/>
            <a:r>
              <a:rPr lang="ru-RU" altLang="ru-RU" sz="2500" smtClean="0">
                <a:solidFill>
                  <a:srgbClr val="002060"/>
                </a:solidFill>
              </a:rPr>
              <a:t>Буддизм в России. </a:t>
            </a:r>
          </a:p>
          <a:p>
            <a:pPr algn="just"/>
            <a:r>
              <a:rPr lang="ru-RU" altLang="ru-RU" sz="2500" smtClean="0">
                <a:solidFill>
                  <a:srgbClr val="002060"/>
                </a:solidFill>
              </a:rPr>
              <a:t>Человек в буддийской картине мира. Буддийские символы. Буддийские ритуалы. Буддийские святыни. Буддийские священные сооружения. Буддийский храм. Буддийский календарь. Праздники в буддийской культуре. Искусство в буддийской культуре.      </a:t>
            </a:r>
            <a:endParaRPr lang="ru-RU" altLang="ru-RU" sz="2500" b="1" smtClean="0">
              <a:solidFill>
                <a:srgbClr val="002060"/>
              </a:solidFill>
            </a:endParaRPr>
          </a:p>
          <a:p>
            <a:pPr algn="just"/>
            <a:r>
              <a:rPr lang="ru-RU" altLang="ru-RU" sz="2500" smtClean="0">
                <a:solidFill>
                  <a:srgbClr val="002060"/>
                </a:solidFill>
              </a:rPr>
              <a:t> Любовь и уважение к Отечеству. Патриотизм многонационального и многоконфессионального народа России.     </a:t>
            </a:r>
            <a:endParaRPr lang="ru-RU" altLang="ru-RU" sz="2500" b="1" smtClean="0">
              <a:solidFill>
                <a:srgbClr val="002060"/>
              </a:solidFill>
            </a:endParaRPr>
          </a:p>
          <a:p>
            <a:endParaRPr lang="ru-RU" altLang="ru-RU" sz="25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ru-RU" altLang="ru-RU" sz="2500" b="1" i="1" u="sng" smtClean="0">
                <a:solidFill>
                  <a:srgbClr val="FF0000"/>
                </a:solidFill>
              </a:rPr>
              <a:t>Учебный модуль «Основы православной культуры</a:t>
            </a:r>
            <a:r>
              <a:rPr lang="ru-RU" alt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ru-RU" altLang="ru-RU" sz="2500" smtClean="0">
                <a:solidFill>
                  <a:srgbClr val="002060"/>
                </a:solidFill>
              </a:rPr>
              <a:t>Введение в православную духовную традицию.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Культура и религия.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Добро и зло в православной традиции. </a:t>
            </a:r>
            <a:r>
              <a:rPr lang="ru-RU" altLang="ru-RU" sz="2500" i="1" smtClean="0">
                <a:solidFill>
                  <a:srgbClr val="002060"/>
                </a:solidFill>
              </a:rPr>
              <a:t>Золотое правило</a:t>
            </a:r>
            <a:r>
              <a:rPr lang="ru-RU" altLang="ru-RU" sz="2500" smtClean="0">
                <a:solidFill>
                  <a:srgbClr val="002060"/>
                </a:solidFill>
              </a:rPr>
              <a:t> нравственности. Любовь к ближнему. Отношение к труду.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Долг и ответственность. Милосердие и сострадание.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Православие в России.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Православный храм и другие святыни. Символический язык православной культуры: христианское искусство (иконы, фрески, церковное пение, прикладное искусство), православный календарь. Праздники.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Христианская семья и её ценности.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Любовь и уважение к Отечеству. Патриотизм многонационального и многоконфессионального народа России.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500" b="1" smtClean="0"/>
          </a:p>
          <a:p>
            <a:endParaRPr lang="ru-RU" altLang="ru-RU" sz="25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685800"/>
          </a:xfrm>
        </p:spPr>
        <p:txBody>
          <a:bodyPr/>
          <a:lstStyle/>
          <a:p>
            <a:r>
              <a:rPr lang="ru-RU" altLang="ru-RU" sz="2500" b="1" i="1" u="sng" smtClean="0">
                <a:solidFill>
                  <a:srgbClr val="FF0000"/>
                </a:solidFill>
              </a:rPr>
              <a:t>Учебный модуль «Основы исламской культуры</a:t>
            </a:r>
            <a:r>
              <a:rPr lang="ru-RU" alt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2291" name="Содержимое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r>
              <a:rPr lang="ru-RU" altLang="ru-RU" sz="2500" smtClean="0">
                <a:solidFill>
                  <a:srgbClr val="002060"/>
                </a:solidFill>
              </a:rPr>
              <a:t>Введение в исламскую духовную традицию.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Культура и религия.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Пророк Мухаммад - образец человека и учитель нравственности в исламской традиции. Столпы ислама и исламской этики. Обязанности мусульман. Для чего построена и как устроена мечеть. Мусульманское летоисчисление и календарь.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Ислам в России. 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Семья в исламе. Нравственные ценности ислама. Праздники исламских народов России: их происхождение и особенности проведения. Искусство ислама.   </a:t>
            </a:r>
          </a:p>
          <a:p>
            <a:r>
              <a:rPr lang="ru-RU" altLang="ru-RU" sz="2500" smtClean="0">
                <a:solidFill>
                  <a:srgbClr val="002060"/>
                </a:solidFill>
              </a:rPr>
              <a:t> Любовь и уважение к Отечеству. Патриотизм многонационального и многоконфессионального народа России.     </a:t>
            </a:r>
            <a:endParaRPr lang="ru-RU" altLang="ru-RU" sz="2500" b="1" smtClean="0">
              <a:solidFill>
                <a:srgbClr val="002060"/>
              </a:solidFill>
            </a:endParaRPr>
          </a:p>
          <a:p>
            <a:endParaRPr lang="ru-RU" altLang="ru-RU" sz="25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1705</Words>
  <Application>Microsoft Office PowerPoint</Application>
  <PresentationFormat>Экран (4:3)</PresentationFormat>
  <Paragraphs>134</Paragraphs>
  <Slides>19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DejaVu Sans</vt:lpstr>
      <vt:lpstr>msmincho</vt:lpstr>
      <vt:lpstr>Оформление по умолчанию</vt:lpstr>
      <vt:lpstr>  комплексный учебный курс «Основы религиозных культур и светской этики </vt:lpstr>
      <vt:lpstr>Слайд 2</vt:lpstr>
      <vt:lpstr>Цели курса «Основы религиозных культур и светской этики»</vt:lpstr>
      <vt:lpstr>Учебный курс ОРКСЭ единая комплексная учебно-воспитательная система</vt:lpstr>
      <vt:lpstr>Культуроведческое содержание курса «Основы религиозных культур и светской этики»</vt:lpstr>
      <vt:lpstr>Учебный модуль «Основы иудейской культуры»</vt:lpstr>
      <vt:lpstr>Учебный модуль «Основы буддийской культуры»</vt:lpstr>
      <vt:lpstr>Учебный модуль «Основы православной культуры»</vt:lpstr>
      <vt:lpstr>Учебный модуль «Основы исламской культуры»</vt:lpstr>
      <vt:lpstr>Учебный модуль «Основы мировых религиозных культур»</vt:lpstr>
      <vt:lpstr>Учебный модуль «Основы светской этики»</vt:lpstr>
      <vt:lpstr>Слайд 12</vt:lpstr>
      <vt:lpstr>Слайд 13</vt:lpstr>
      <vt:lpstr>Уникальность курса – возможности взаимодействие ребенка, родителей и учителя, школы по жизненно важным вопросам:</vt:lpstr>
      <vt:lpstr>Слайд 15</vt:lpstr>
      <vt:lpstr>Слайд 16</vt:lpstr>
      <vt:lpstr>Оценивание по курсу</vt:lpstr>
      <vt:lpstr>Организация свободного добровольного информированного выбора родителями одного из модулей  курса ОРКСЭ для изучения их детьми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rasen999</dc:creator>
  <cp:lastModifiedBy>rasen999</cp:lastModifiedBy>
  <cp:revision>57</cp:revision>
  <cp:lastPrinted>1601-01-01T00:00:00Z</cp:lastPrinted>
  <dcterms:created xsi:type="dcterms:W3CDTF">1601-01-01T00:00:00Z</dcterms:created>
  <dcterms:modified xsi:type="dcterms:W3CDTF">2018-01-30T02:40:23Z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