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5" r:id="rId2"/>
    <p:sldId id="266" r:id="rId3"/>
    <p:sldId id="257" r:id="rId4"/>
    <p:sldId id="273" r:id="rId5"/>
    <p:sldId id="256" r:id="rId6"/>
    <p:sldId id="269" r:id="rId7"/>
    <p:sldId id="271" r:id="rId8"/>
    <p:sldId id="272" r:id="rId9"/>
    <p:sldId id="267" r:id="rId10"/>
    <p:sldId id="274" r:id="rId11"/>
    <p:sldId id="275" r:id="rId12"/>
    <p:sldId id="277" r:id="rId13"/>
    <p:sldId id="276" r:id="rId14"/>
    <p:sldId id="27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EDA"/>
    <a:srgbClr val="FBFED6"/>
    <a:srgbClr val="FFFFCC"/>
    <a:srgbClr val="F1F1F1"/>
    <a:srgbClr val="FFFFF3"/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-42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E6CF-1B99-49FC-B04A-CDC8876C676F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7344-E8E3-4483-9616-4FDE269531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36452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E6CF-1B99-49FC-B04A-CDC8876C676F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7344-E8E3-4483-9616-4FDE269531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73112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E6CF-1B99-49FC-B04A-CDC8876C676F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7344-E8E3-4483-9616-4FDE269531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2049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E6CF-1B99-49FC-B04A-CDC8876C676F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7344-E8E3-4483-9616-4FDE269531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21586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E6CF-1B99-49FC-B04A-CDC8876C676F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7344-E8E3-4483-9616-4FDE269531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489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E6CF-1B99-49FC-B04A-CDC8876C676F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7344-E8E3-4483-9616-4FDE269531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5260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E6CF-1B99-49FC-B04A-CDC8876C676F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7344-E8E3-4483-9616-4FDE269531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3139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E6CF-1B99-49FC-B04A-CDC8876C676F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7344-E8E3-4483-9616-4FDE269531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4337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E6CF-1B99-49FC-B04A-CDC8876C676F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7344-E8E3-4483-9616-4FDE269531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6057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E6CF-1B99-49FC-B04A-CDC8876C676F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7344-E8E3-4483-9616-4FDE269531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9823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E6CF-1B99-49FC-B04A-CDC8876C676F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A7344-E8E3-4483-9616-4FDE269531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6013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8E6CF-1B99-49FC-B04A-CDC8876C676F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A7344-E8E3-4483-9616-4FDE269531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76595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0327" y="1348973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М</a:t>
            </a:r>
            <a:r>
              <a:rPr lang="ru-RU" b="1" dirty="0" smtClean="0">
                <a:solidFill>
                  <a:srgbClr val="002060"/>
                </a:solidFill>
              </a:rPr>
              <a:t>еханизмы </a:t>
            </a:r>
            <a:r>
              <a:rPr lang="ru-RU" b="1" dirty="0">
                <a:solidFill>
                  <a:srgbClr val="002060"/>
                </a:solidFill>
              </a:rPr>
              <a:t>вовлечения общественно-деловых объединений и участия представителей работодателей в принятии решений по вопросам управления развитием образовательной организации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9715" y="3528786"/>
            <a:ext cx="4210517" cy="31545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2207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818" y="365125"/>
            <a:ext cx="11623964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Стратегические важные группы задач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для решения которых целесообразно взаимодействие образовательных организаций и представителей социальных партнеров по вопросам управления образовательной организацией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озиционирование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формирование имиджа образовательной организации в социальной среде.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ормирование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коммуникационных каналов, по которым общественность может узнать о деятельности образовательной организации, ее достижениях на условиях периодичности информирования о позитивных изменениях.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значимые вопросы развития территории, на которой расположена образовательная организация: организация спортивно оздоровительной деятельности, культурно-массовых мероприятий,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волонтерства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др.;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623455"/>
            <a:ext cx="10515600" cy="555350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социальных проектах организаций социальных партнеров: в том числе помощь различным категориям граждан, нуждающимся в социальной поддержке, участие в экологических,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природо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культуроохранных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других проектах.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5.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разработке локальных актов образовательной организации, включая документы стратегического планирования, программу развития образовательной организации.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Материально-техническое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оснащение и финансовое обеспечение образовательной организации под обновленные образовательные программы в форме спонсорской помощи или благотворительности в соответствии с законодательством Российской Федерации.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Рассмотрение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жалоб и заявлений обучающихся, их родителей (законных представителей) на действия (бездействие) педагогического и административного персонала образовательной организации.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637309"/>
            <a:ext cx="10515600" cy="553965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Принятие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решения об исключении обучающегося из образовательной организации.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Внесение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учредителю предложений о поощрении работников и руководителя образовательной организации.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решений по результатам процедур независимой оценки качества образования.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11.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тверждение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сметы расходования средств, полученных образовательной организацией от уставной приносящей доходы деятельности и из иных внебюджетных источников;.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Управление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образовательной организацией в рамках полномочий коллегиального органа управления на условиях превентивности, предотвращения ошибок с использованием методов проектного управления, мотивационного менеджмента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взаимодействия ОО и партнёров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lvl="0" indent="-285750" algn="just" fontAlgn="base">
              <a:lnSpc>
                <a:spcPct val="104000"/>
              </a:lnSpc>
              <a:spcAft>
                <a:spcPts val="0"/>
              </a:spcAft>
              <a:buClr>
                <a:srgbClr val="000000"/>
              </a:buClr>
              <a:buSzPts val="1450"/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обновление содержания основных и дополнительных общеобразовательных программ, форм внеурочной деятельности с учетом особенностей и потребностей</a:t>
            </a:r>
          </a:p>
          <a:p>
            <a:pPr marL="285750" lvl="0" indent="-285750" algn="just" fontAlgn="base">
              <a:lnSpc>
                <a:spcPct val="104000"/>
              </a:lnSpc>
              <a:spcAft>
                <a:spcPts val="1435"/>
              </a:spcAft>
              <a:buClr>
                <a:srgbClr val="000000"/>
              </a:buClr>
              <a:buSzPts val="1450"/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организационно-методическое сопровождение социальными партнерами педагогов образовательной организации с применением методов проектного управления, в том числе путем вовлечения обучающихся и педагогов образовательных организаций в реализацию реальных проектов социальных партнеров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8907"/>
            <a:ext cx="12059855" cy="1325563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взаимодействия ОО и партнёров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308723"/>
            <a:ext cx="12059855" cy="4652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 fontAlgn="base">
              <a:lnSpc>
                <a:spcPct val="104000"/>
              </a:lnSpc>
              <a:spcAft>
                <a:spcPts val="1435"/>
              </a:spcAft>
              <a:buClr>
                <a:srgbClr val="000000"/>
              </a:buClr>
              <a:buSzPts val="1450"/>
              <a:buFont typeface="Wingdings" panose="05000000000000000000" pitchFamily="2" charset="2"/>
              <a:buChar char="ü"/>
            </a:pPr>
            <a:r>
              <a:rPr lang="ru-RU" sz="24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привлечение представителей социальных партнеров для проведения тематических уроков, лекций, бесед и других форм урочной и внеурочной работы, включая наставничество в соответствии с Методологией наставничества обучающихся для организаций, осуществляющих образовательную деятельность по общеобразовательным, дополнительным общеобразовательным программам организация </a:t>
            </a:r>
            <a:r>
              <a:rPr lang="ru-RU" sz="2400" u="none" strike="noStrike" dirty="0" err="1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профориентационной</a:t>
            </a:r>
            <a:r>
              <a:rPr lang="ru-RU" sz="24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деятельности, в том числе профессиональных и социальных проб для обучающихся;</a:t>
            </a:r>
          </a:p>
          <a:p>
            <a:pPr marL="285750" lvl="0" indent="-285750" algn="just" fontAlgn="base">
              <a:lnSpc>
                <a:spcPct val="104000"/>
              </a:lnSpc>
              <a:spcAft>
                <a:spcPts val="1435"/>
              </a:spcAft>
              <a:buClr>
                <a:srgbClr val="000000"/>
              </a:buClr>
              <a:buSzPts val="1450"/>
              <a:buFont typeface="Wingdings" panose="05000000000000000000" pitchFamily="2" charset="2"/>
              <a:buChar char="ü"/>
            </a:pPr>
            <a:r>
              <a:rPr lang="ru-RU" sz="24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проведение обучающих мероприятий для педагогических работников образовательных организаций на базе организаций социальных партнеров</a:t>
            </a:r>
          </a:p>
          <a:p>
            <a:pPr marL="285750" lvl="0" indent="-285750" algn="just" fontAlgn="base">
              <a:lnSpc>
                <a:spcPct val="104000"/>
              </a:lnSpc>
              <a:spcAft>
                <a:spcPts val="1435"/>
              </a:spcAft>
              <a:buClr>
                <a:srgbClr val="000000"/>
              </a:buClr>
              <a:buSzPts val="1450"/>
              <a:buFont typeface="Wingdings" panose="05000000000000000000" pitchFamily="2" charset="2"/>
              <a:buChar char="ü"/>
            </a:pPr>
            <a:r>
              <a:rPr lang="ru-RU" sz="24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развитие материально-технического оснащения образовательных организаций, разработка планов,  проектирование образовательных пространств  </a:t>
            </a:r>
            <a:endParaRPr lang="ru-RU" sz="24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617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503236"/>
            <a:ext cx="10515600" cy="1325563"/>
          </a:xfrm>
          <a:solidFill>
            <a:srgbClr val="FBFEDA"/>
          </a:solidFill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</a:rPr>
              <a:t>Национальный проект «Образование»</a:t>
            </a:r>
            <a:br>
              <a:rPr lang="ru-RU" sz="4800" b="1" dirty="0" smtClean="0">
                <a:solidFill>
                  <a:srgbClr val="002060"/>
                </a:solidFill>
              </a:rPr>
            </a:b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9222" y="2355184"/>
            <a:ext cx="10515600" cy="3711555"/>
          </a:xfrm>
        </p:spPr>
        <p:txBody>
          <a:bodyPr/>
          <a:lstStyle/>
          <a:p>
            <a:pPr algn="just"/>
            <a:r>
              <a:rPr lang="ru-RU" dirty="0" smtClean="0"/>
              <a:t>К 2024 году не менее чем в 70% общеобразовательных организаций реализуются механизмы вовлечения общественно-деловых объединений и участия представителей работодателей в принятии решений по вопросам управления развитием общеобразовательной организации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66" y="358815"/>
            <a:ext cx="1956122" cy="135883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808790" y="1154442"/>
            <a:ext cx="8912507" cy="188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4440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5746" y="125716"/>
            <a:ext cx="12284597" cy="73081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ФЗ РФ «Об образовании в Российской Федерации»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314325" y="1094653"/>
            <a:ext cx="10963276" cy="4392315"/>
          </a:xfrm>
        </p:spPr>
        <p:txBody>
          <a:bodyPr>
            <a:noAutofit/>
          </a:bodyPr>
          <a:lstStyle/>
          <a:p>
            <a:pPr marL="0" lvl="0" indent="3429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26</a:t>
            </a:r>
            <a:r>
              <a:rPr kumimoji="0" lang="ru-RU" altLang="ru-RU" b="1" i="0" u="sng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Управление образовательной организацией</a:t>
            </a:r>
          </a:p>
          <a:p>
            <a:pPr marL="0" lvl="0" indent="3429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3429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В образовательной организации формируются 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коллегиальные органы управления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 которым относятся общее собрание (конференция) работников образовательной организации (в профессиональной образовательной организации и образовательной организации высшего образования) - 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общее собрание (конференция) работников и обучающихся образовательной организации), педагогический совет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(в образовательной организации высшего образования - ученый совет), а также могут формироваться 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попечительский совет, управляющий совет, наблюдательный совет и другие коллегиальные органы управления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предусмотренные уставом соответствующей образовательной организации.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561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МИНИСТЕРСТВО ПРОСВЕЩЕНИЯ РОССИЙСКОЙ ФЕДЕРАЦИИ РАСПОРЯЖЕНИЕ от 27 декабря 2019 года N Р-154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Об утверждении методических рекомендаций по механизмам вовлечения общественно-деловых объединений и участия представителей работодателей в принятии решений по вопросам управления развитием образовательной организации, в том числе в обновлении образовательных программ</a:t>
            </a:r>
          </a:p>
          <a:p>
            <a:pPr algn="ctr">
              <a:buNone/>
            </a:pPr>
            <a:r>
              <a:rPr lang="ru-RU" dirty="0" smtClean="0"/>
              <a:t>Приложение №1</a:t>
            </a:r>
          </a:p>
          <a:p>
            <a:pPr algn="ctr">
              <a:buNone/>
            </a:pPr>
            <a:r>
              <a:rPr lang="ru-RU" dirty="0" smtClean="0"/>
              <a:t>Методические рекомендации по механизмам </a:t>
            </a:r>
            <a:r>
              <a:rPr lang="ru-RU" b="1" dirty="0" smtClean="0"/>
              <a:t>вовлечения</a:t>
            </a:r>
            <a:r>
              <a:rPr lang="ru-RU" dirty="0" smtClean="0"/>
              <a:t> общественно </a:t>
            </a:r>
            <a:r>
              <a:rPr lang="ru-RU" b="1" dirty="0" smtClean="0"/>
              <a:t>деловых объединений и участия представителей работодателей </a:t>
            </a:r>
            <a:r>
              <a:rPr lang="ru-RU" dirty="0" smtClean="0"/>
              <a:t>в </a:t>
            </a:r>
            <a:r>
              <a:rPr lang="ru-RU" b="1" dirty="0" smtClean="0"/>
              <a:t>принятии решений </a:t>
            </a:r>
            <a:r>
              <a:rPr lang="ru-RU" dirty="0" smtClean="0"/>
              <a:t>по вопросам управления </a:t>
            </a:r>
            <a:r>
              <a:rPr lang="ru-RU" b="1" dirty="0" smtClean="0"/>
              <a:t>развитием</a:t>
            </a:r>
            <a:r>
              <a:rPr lang="ru-RU" dirty="0" smtClean="0"/>
              <a:t> </a:t>
            </a:r>
            <a:r>
              <a:rPr lang="ru-RU" b="1" dirty="0" smtClean="0"/>
              <a:t>общеобразовательных организаций </a:t>
            </a:r>
            <a:r>
              <a:rPr lang="ru-RU" dirty="0" smtClean="0"/>
              <a:t>и организаций </a:t>
            </a:r>
            <a:r>
              <a:rPr lang="ru-RU" b="1" dirty="0" smtClean="0"/>
              <a:t>дополнительного образования детей</a:t>
            </a:r>
            <a:r>
              <a:rPr lang="ru-RU" dirty="0" smtClean="0"/>
              <a:t>, в том числе в обновлении образовательных программ</a:t>
            </a:r>
          </a:p>
          <a:p>
            <a:pPr algn="ctr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464358" y="2154623"/>
            <a:ext cx="10515600" cy="23735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57250" lvl="0" indent="-857250" algn="just" fontAlgn="base">
              <a:lnSpc>
                <a:spcPct val="104000"/>
              </a:lnSpc>
              <a:spcAft>
                <a:spcPts val="1435"/>
              </a:spcAft>
              <a:buClr>
                <a:srgbClr val="000000"/>
              </a:buClr>
              <a:buSzPts val="1450"/>
              <a:buFont typeface="Wingdings" panose="05000000000000000000" pitchFamily="2" charset="2"/>
              <a:buChar char="ü"/>
            </a:pPr>
            <a:r>
              <a:rPr lang="ru-RU" sz="24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создание благоприятной среды для развития обучающихся образовательных организаций;</a:t>
            </a:r>
          </a:p>
          <a:p>
            <a:pPr marL="857250" lvl="0" indent="-857250" algn="just" fontAlgn="base">
              <a:lnSpc>
                <a:spcPct val="104000"/>
              </a:lnSpc>
              <a:spcAft>
                <a:spcPts val="1435"/>
              </a:spcAft>
              <a:buClr>
                <a:srgbClr val="000000"/>
              </a:buClr>
              <a:buSzPts val="1450"/>
              <a:buFont typeface="Wingdings" panose="05000000000000000000" pitchFamily="2" charset="2"/>
              <a:buChar char="ü"/>
            </a:pPr>
            <a:r>
              <a:rPr lang="ru-RU" sz="24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формирование эффективных механизмов управления образовательной организацией на принципах коллегиальности, обеспечение участия социальных партнеров в этом процессе, а также внедрение в образовательных организациях управленческих практик социальных партнеров.</a:t>
            </a:r>
          </a:p>
          <a:p>
            <a:pPr indent="182880">
              <a:lnSpc>
                <a:spcPct val="104000"/>
              </a:lnSpc>
              <a:spcAft>
                <a:spcPts val="1435"/>
              </a:spcAft>
            </a:pPr>
            <a:endParaRPr lang="ru-RU" sz="24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9709" y="157009"/>
            <a:ext cx="11540928" cy="752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2880" algn="ctr">
              <a:lnSpc>
                <a:spcPct val="104000"/>
              </a:lnSpc>
              <a:spcAft>
                <a:spcPts val="1435"/>
              </a:spcAft>
            </a:pPr>
            <a:r>
              <a:rPr lang="ru-RU" sz="4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Ключевые направления  работы 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64358" y="3775448"/>
            <a:ext cx="3190617" cy="7527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82880">
              <a:lnSpc>
                <a:spcPct val="104000"/>
              </a:lnSpc>
              <a:spcAft>
                <a:spcPts val="1435"/>
              </a:spcAft>
            </a:pPr>
            <a:r>
              <a:rPr lang="ru-RU" sz="4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Принципы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76492" y="5253358"/>
            <a:ext cx="10515600" cy="21486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57250" lvl="0" indent="-857250" algn="just" fontAlgn="base">
              <a:lnSpc>
                <a:spcPct val="104000"/>
              </a:lnSpc>
              <a:spcAft>
                <a:spcPts val="1435"/>
              </a:spcAft>
              <a:buClr>
                <a:srgbClr val="000000"/>
              </a:buClr>
              <a:buSzPts val="1450"/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в</a:t>
            </a:r>
            <a:r>
              <a:rPr lang="ru-RU" sz="24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заимная заинтересованность;</a:t>
            </a:r>
          </a:p>
          <a:p>
            <a:pPr marL="857250" lvl="0" indent="-857250" algn="l" fontAlgn="base">
              <a:lnSpc>
                <a:spcPct val="104000"/>
              </a:lnSpc>
              <a:spcAft>
                <a:spcPts val="1435"/>
              </a:spcAft>
              <a:buClr>
                <a:srgbClr val="000000"/>
              </a:buClr>
              <a:buSzPts val="1450"/>
              <a:buFont typeface="Wingdings" panose="05000000000000000000" pitchFamily="2" charset="2"/>
              <a:buChar char="ü"/>
            </a:pPr>
            <a:r>
              <a:rPr lang="ru-RU" sz="2400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соответствие деятельности социального партнера реализуемым в ОО образовательным программам, а также иным направлениям деятельности ОО.</a:t>
            </a:r>
          </a:p>
          <a:p>
            <a:pPr indent="182880">
              <a:lnSpc>
                <a:spcPct val="104000"/>
              </a:lnSpc>
              <a:spcAft>
                <a:spcPts val="1435"/>
              </a:spcAft>
            </a:pPr>
            <a:endParaRPr lang="ru-RU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644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6073" y="108969"/>
            <a:ext cx="9919854" cy="1325563"/>
          </a:xfrm>
        </p:spPr>
        <p:txBody>
          <a:bodyPr>
            <a:normAutofit/>
          </a:bodyPr>
          <a:lstStyle/>
          <a:p>
            <a:pPr algn="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ВОВЛЕЧЕНИЯ СОЦИАЛЬНЫХ </a:t>
            </a:r>
            <a:b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ПАРТНЕРОВ В УПРАВЛЕНИЕ ОО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1413" y="1828800"/>
            <a:ext cx="3750197" cy="14931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Поиск и принципы отбора потенциальных партнеров</a:t>
            </a:r>
            <a:endParaRPr lang="ru-RU" sz="24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453139" y="3321934"/>
            <a:ext cx="3750197" cy="14931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Определение направлений совместной деятельности и совместное планирование</a:t>
            </a:r>
            <a:endParaRPr lang="ru-RU" sz="20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063697" y="5021115"/>
            <a:ext cx="3750197" cy="14931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Организационное обеспечение совместной деятельности</a:t>
            </a:r>
            <a:endParaRPr lang="ru-RU" sz="2400" b="1" dirty="0"/>
          </a:p>
        </p:txBody>
      </p:sp>
      <p:sp>
        <p:nvSpPr>
          <p:cNvPr id="13" name="Стрелка углом вверх 12"/>
          <p:cNvSpPr/>
          <p:nvPr/>
        </p:nvSpPr>
        <p:spPr>
          <a:xfrm rot="5400000">
            <a:off x="2490485" y="3460993"/>
            <a:ext cx="821803" cy="955779"/>
          </a:xfrm>
          <a:prstGeom prst="bentUpArrow">
            <a:avLst>
              <a:gd name="adj1" fmla="val 25000"/>
              <a:gd name="adj2" fmla="val 17253"/>
              <a:gd name="adj3" fmla="val 2500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углом вверх 13"/>
          <p:cNvSpPr/>
          <p:nvPr/>
        </p:nvSpPr>
        <p:spPr>
          <a:xfrm rot="5400000">
            <a:off x="6354182" y="5289792"/>
            <a:ext cx="821803" cy="955779"/>
          </a:xfrm>
          <a:prstGeom prst="bentUpArrow">
            <a:avLst>
              <a:gd name="adj1" fmla="val 25000"/>
              <a:gd name="adj2" fmla="val 17253"/>
              <a:gd name="adj3" fmla="val 25000"/>
            </a:avLst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5558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6364" y="248378"/>
            <a:ext cx="11597986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Организационное обеспечение совместной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337" y="3000375"/>
            <a:ext cx="5009538" cy="32146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взаимодействующего с другими организациями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6225" y="1497741"/>
            <a:ext cx="5306037" cy="12790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Внешний</a:t>
            </a:r>
          </a:p>
          <a:p>
            <a:pPr algn="ctr"/>
            <a:r>
              <a:rPr lang="ru-RU" sz="2800" dirty="0" smtClean="0"/>
              <a:t> контур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776907" y="1502241"/>
            <a:ext cx="5167443" cy="12790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Внутренний</a:t>
            </a:r>
          </a:p>
          <a:p>
            <a:pPr algn="ctr"/>
            <a:r>
              <a:rPr lang="ru-RU" sz="2800" dirty="0" smtClean="0"/>
              <a:t> контур</a:t>
            </a:r>
            <a:endParaRPr lang="ru-RU" sz="28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776907" y="3000375"/>
            <a:ext cx="5167443" cy="32146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социальных партнеров в управление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организации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 принятия ключевых решений, связанных с функционированием образовательной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994955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7309" y="0"/>
            <a:ext cx="11297516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партнёры, участвующие в управлении ОО</a:t>
            </a:r>
            <a:endParaRPr lang="ru-RU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58900226"/>
              </p:ext>
            </p:extLst>
          </p:nvPr>
        </p:nvGraphicFramePr>
        <p:xfrm>
          <a:off x="298450" y="1439860"/>
          <a:ext cx="11531600" cy="3635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5800"/>
                <a:gridCol w="5765800"/>
              </a:tblGrid>
              <a:tr h="55086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Социальный</a:t>
                      </a:r>
                      <a:r>
                        <a:rPr lang="ru-RU" baseline="0" dirty="0" smtClean="0"/>
                        <a:t> партнёр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Образовательная организация</a:t>
                      </a:r>
                      <a:endParaRPr lang="ru-RU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Отдел МВД России по г. Лесосибирску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МБОУ «СОШ №1» – организация правового класса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26038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Лф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СибГТУ</a:t>
                      </a:r>
                      <a:r>
                        <a:rPr lang="ru-RU" dirty="0" smtClean="0"/>
                        <a:t> – филиал СФУ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МБОУ «СОШ №2» - организация социально-экономического класса</a:t>
                      </a:r>
                      <a:endParaRPr lang="ru-RU" dirty="0"/>
                    </a:p>
                  </a:txBody>
                  <a:tcPr/>
                </a:tc>
              </a:tr>
              <a:tr h="997987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Лесосибирский</a:t>
                      </a:r>
                      <a:r>
                        <a:rPr lang="ru-RU" dirty="0" smtClean="0"/>
                        <a:t> технологический техникум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МБОУ «СОШ №6» – организация </a:t>
                      </a:r>
                      <a:r>
                        <a:rPr lang="ru-RU" dirty="0" err="1" smtClean="0"/>
                        <a:t>предпрофильной</a:t>
                      </a:r>
                      <a:r>
                        <a:rPr lang="ru-RU" dirty="0" smtClean="0"/>
                        <a:t> подготовки обучающихся основной школы</a:t>
                      </a:r>
                      <a:endParaRPr lang="ru-RU" dirty="0"/>
                    </a:p>
                  </a:txBody>
                  <a:tcPr/>
                </a:tc>
              </a:tr>
              <a:tr h="674635">
                <a:tc>
                  <a:txBody>
                    <a:bodyPr/>
                    <a:lstStyle/>
                    <a:p>
                      <a:r>
                        <a:rPr lang="ru-RU" dirty="0" smtClean="0"/>
                        <a:t>ЛПИ ф СФУ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МБОУ «Гимназия»  - организация педагогического класса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63281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3081" y="112092"/>
            <a:ext cx="10507884" cy="107342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коллегиального управления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7711" y="1453868"/>
            <a:ext cx="3692324" cy="11257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УПРАВЛЯЮЩИЙ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СОВЕТ (9 ОУ)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446605" y="1453870"/>
            <a:ext cx="3644096" cy="11257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НАБЛЮДАТЕЛЬНЫЙ СОВЕТ (2 ДОУ)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347271" y="1453869"/>
            <a:ext cx="3516780" cy="11257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ПОПЕЧИТЕЛЬСКИЙ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62046" y="2694134"/>
            <a:ext cx="12029954" cy="10734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Условия, обеспечивающие эффективность работы</a:t>
            </a:r>
          </a:p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835" y="3230846"/>
            <a:ext cx="11805216" cy="3261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 fontAlgn="base">
              <a:lnSpc>
                <a:spcPct val="104000"/>
              </a:lnSpc>
              <a:buClr>
                <a:srgbClr val="000000"/>
              </a:buClr>
              <a:buSzPts val="1450"/>
              <a:buFont typeface="Wingdings" panose="05000000000000000000" pitchFamily="2" charset="2"/>
              <a:buChar char="ü"/>
            </a:pPr>
            <a:r>
              <a:rPr lang="ru-RU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деятельность направлена на принятие решений, а не на выполнение экспертно-консультативных функций </a:t>
            </a:r>
          </a:p>
          <a:p>
            <a:pPr marL="285750" lvl="0" indent="-285750" algn="just" fontAlgn="base">
              <a:lnSpc>
                <a:spcPct val="104000"/>
              </a:lnSpc>
              <a:buClr>
                <a:srgbClr val="000000"/>
              </a:buClr>
              <a:buSzPts val="1450"/>
              <a:buFont typeface="Wingdings" panose="05000000000000000000" pitchFamily="2" charset="2"/>
              <a:buChar char="ü"/>
            </a:pPr>
            <a:r>
              <a:rPr lang="ru-RU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равноправное участие представителей учредителя, общественно-деловых объединений, представителей работодателей, предприятий, вузов и научных организаций, родителей</a:t>
            </a:r>
          </a:p>
          <a:p>
            <a:pPr marL="285750" lvl="0" indent="-285750" algn="just" fontAlgn="base">
              <a:lnSpc>
                <a:spcPct val="104000"/>
              </a:lnSpc>
              <a:buClr>
                <a:srgbClr val="000000"/>
              </a:buClr>
              <a:buSzPts val="1450"/>
              <a:buFont typeface="Wingdings" panose="05000000000000000000" pitchFamily="2" charset="2"/>
              <a:buChar char="ü"/>
            </a:pPr>
            <a:r>
              <a:rPr lang="ru-RU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ведущее участие в разработке документов стратегического планирования развития образовательной организации;</a:t>
            </a:r>
          </a:p>
          <a:p>
            <a:pPr marL="285750" lvl="0" indent="-285750" algn="just" fontAlgn="base">
              <a:lnSpc>
                <a:spcPct val="104000"/>
              </a:lnSpc>
              <a:buClr>
                <a:srgbClr val="000000"/>
              </a:buClr>
              <a:buSzPts val="1450"/>
              <a:buFont typeface="Wingdings" panose="05000000000000000000" pitchFamily="2" charset="2"/>
              <a:buChar char="ü"/>
            </a:pPr>
            <a:r>
              <a:rPr lang="ru-RU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включенность в реализацию основных направлений управления образовательной организацией: целеполагание и планирование, организация деятельности, контроль и рефлексия результатов, а также в отдельных случаях применение управленческого опыта и подходов, используемых социальными партнерами;</a:t>
            </a:r>
          </a:p>
          <a:p>
            <a:pPr marL="285750" lvl="0" indent="-285750" algn="just" fontAlgn="base">
              <a:lnSpc>
                <a:spcPct val="104000"/>
              </a:lnSpc>
              <a:spcAft>
                <a:spcPts val="1435"/>
              </a:spcAft>
              <a:buClr>
                <a:srgbClr val="000000"/>
              </a:buClr>
              <a:buSzPts val="1450"/>
              <a:buFont typeface="Wingdings" panose="05000000000000000000" pitchFamily="2" charset="2"/>
              <a:buChar char="ü"/>
            </a:pPr>
            <a:r>
              <a:rPr lang="ru-RU" u="none" strike="noStrike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высокий авторитет председателя и членов коллегиального органа управления.</a:t>
            </a:r>
            <a:endParaRPr lang="ru-RU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675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923</Words>
  <Application>Microsoft Office PowerPoint</Application>
  <PresentationFormat>Произвольный</PresentationFormat>
  <Paragraphs>72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Механизмы вовлечения общественно-деловых объединений и участия представителей работодателей в принятии решений по вопросам управления развитием образовательной организации</vt:lpstr>
      <vt:lpstr>Национальный проект «Образование» </vt:lpstr>
      <vt:lpstr>ФЗ РФ «Об образовании в Российской Федерации»</vt:lpstr>
      <vt:lpstr>МИНИСТЕРСТВО ПРОСВЕЩЕНИЯ РОССИЙСКОЙ ФЕДЕРАЦИИ РАСПОРЯЖЕНИЕ от 27 декабря 2019 года N Р-154 </vt:lpstr>
      <vt:lpstr>Слайд 5</vt:lpstr>
      <vt:lpstr>ЭТАПЫ ВОВЛЕЧЕНИЯ СОЦИАЛЬНЫХ  ПАРТНЕРОВ В УПРАВЛЕНИЕ ОО</vt:lpstr>
      <vt:lpstr>Организационное обеспечение совместной деятельности  </vt:lpstr>
      <vt:lpstr>Социальные партнёры, участвующие в управлении ОО</vt:lpstr>
      <vt:lpstr>Формы коллегиального управления</vt:lpstr>
      <vt:lpstr> Стратегические важные группы задач, для решения которых целесообразно взаимодействие образовательных организаций и представителей социальных партнеров по вопросам управления образовательной организацией </vt:lpstr>
      <vt:lpstr>Слайд 11</vt:lpstr>
      <vt:lpstr>Слайд 12</vt:lpstr>
      <vt:lpstr>Направления взаимодействия ОО и партнёров</vt:lpstr>
      <vt:lpstr>Направления взаимодействия ОО и партнёров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Харько С.Л.</dc:creator>
  <cp:lastModifiedBy>Zverdvd.org</cp:lastModifiedBy>
  <cp:revision>40</cp:revision>
  <dcterms:created xsi:type="dcterms:W3CDTF">2021-03-21T05:06:53Z</dcterms:created>
  <dcterms:modified xsi:type="dcterms:W3CDTF">2021-03-24T02:36:06Z</dcterms:modified>
</cp:coreProperties>
</file>