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1" r:id="rId4"/>
    <p:sldId id="260" r:id="rId5"/>
    <p:sldId id="261" r:id="rId6"/>
    <p:sldId id="262" r:id="rId7"/>
    <p:sldId id="263" r:id="rId8"/>
    <p:sldId id="268" r:id="rId9"/>
    <p:sldId id="264" r:id="rId10"/>
    <p:sldId id="269" r:id="rId11"/>
    <p:sldId id="266" r:id="rId12"/>
    <p:sldId id="265" r:id="rId13"/>
    <p:sldId id="284" r:id="rId14"/>
    <p:sldId id="285" r:id="rId15"/>
    <p:sldId id="271" r:id="rId16"/>
    <p:sldId id="290" r:id="rId17"/>
    <p:sldId id="270" r:id="rId18"/>
    <p:sldId id="292" r:id="rId19"/>
    <p:sldId id="272" r:id="rId20"/>
    <p:sldId id="267" r:id="rId21"/>
    <p:sldId id="280" r:id="rId22"/>
    <p:sldId id="282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(65 и выше)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Матем (п)</c:v>
                </c:pt>
                <c:pt idx="1">
                  <c:v>Обществ</c:v>
                </c:pt>
                <c:pt idx="2">
                  <c:v>Физ</c:v>
                </c:pt>
                <c:pt idx="3">
                  <c:v>Ист</c:v>
                </c:pt>
                <c:pt idx="4">
                  <c:v>Био</c:v>
                </c:pt>
                <c:pt idx="5">
                  <c:v>ИКТ</c:v>
                </c:pt>
                <c:pt idx="6">
                  <c:v>Хим</c:v>
                </c:pt>
                <c:pt idx="7">
                  <c:v>Лит</c:v>
                </c:pt>
                <c:pt idx="8">
                  <c:v>Анг</c:v>
                </c:pt>
                <c:pt idx="9">
                  <c:v>Геог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</c:v>
                </c:pt>
                <c:pt idx="1">
                  <c:v>32</c:v>
                </c:pt>
                <c:pt idx="2">
                  <c:v>11</c:v>
                </c:pt>
                <c:pt idx="3">
                  <c:v>29</c:v>
                </c:pt>
                <c:pt idx="4">
                  <c:v>19</c:v>
                </c:pt>
                <c:pt idx="5">
                  <c:v>30</c:v>
                </c:pt>
                <c:pt idx="6">
                  <c:v>53</c:v>
                </c:pt>
                <c:pt idx="7">
                  <c:v>29</c:v>
                </c:pt>
                <c:pt idx="8">
                  <c:v>47</c:v>
                </c:pt>
                <c:pt idx="9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(65 и выше)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Матем (п)</c:v>
                </c:pt>
                <c:pt idx="1">
                  <c:v>Обществ</c:v>
                </c:pt>
                <c:pt idx="2">
                  <c:v>Физ</c:v>
                </c:pt>
                <c:pt idx="3">
                  <c:v>Ист</c:v>
                </c:pt>
                <c:pt idx="4">
                  <c:v>Био</c:v>
                </c:pt>
                <c:pt idx="5">
                  <c:v>ИКТ</c:v>
                </c:pt>
                <c:pt idx="6">
                  <c:v>Хим</c:v>
                </c:pt>
                <c:pt idx="7">
                  <c:v>Лит</c:v>
                </c:pt>
                <c:pt idx="8">
                  <c:v>Анг</c:v>
                </c:pt>
                <c:pt idx="9">
                  <c:v>Геог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9.3000000000000007</c:v>
                </c:pt>
                <c:pt idx="1">
                  <c:v>29</c:v>
                </c:pt>
                <c:pt idx="2">
                  <c:v>16</c:v>
                </c:pt>
                <c:pt idx="3">
                  <c:v>26</c:v>
                </c:pt>
                <c:pt idx="4">
                  <c:v>21</c:v>
                </c:pt>
                <c:pt idx="5">
                  <c:v>29</c:v>
                </c:pt>
                <c:pt idx="6">
                  <c:v>55</c:v>
                </c:pt>
                <c:pt idx="7">
                  <c:v>37</c:v>
                </c:pt>
                <c:pt idx="8">
                  <c:v>49</c:v>
                </c:pt>
                <c:pt idx="9">
                  <c:v>26</c:v>
                </c:pt>
              </c:numCache>
            </c:numRef>
          </c:val>
        </c:ser>
        <c:dLbls>
          <c:showVal val="1"/>
        </c:dLbls>
        <c:marker val="1"/>
        <c:axId val="142299904"/>
        <c:axId val="142301440"/>
      </c:lineChart>
      <c:catAx>
        <c:axId val="142299904"/>
        <c:scaling>
          <c:orientation val="minMax"/>
        </c:scaling>
        <c:axPos val="b"/>
        <c:numFmt formatCode="General" sourceLinked="1"/>
        <c:tickLblPos val="nextTo"/>
        <c:crossAx val="142301440"/>
        <c:crosses val="autoZero"/>
        <c:auto val="1"/>
        <c:lblAlgn val="ctr"/>
        <c:lblOffset val="100"/>
      </c:catAx>
      <c:valAx>
        <c:axId val="142301440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4229990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(ниже min)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Матем (п)</c:v>
                </c:pt>
                <c:pt idx="1">
                  <c:v>Обществ</c:v>
                </c:pt>
                <c:pt idx="2">
                  <c:v>Физ</c:v>
                </c:pt>
                <c:pt idx="3">
                  <c:v>Био</c:v>
                </c:pt>
                <c:pt idx="4">
                  <c:v>Хим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20.3</c:v>
                </c:pt>
                <c:pt idx="1">
                  <c:v>8.9</c:v>
                </c:pt>
                <c:pt idx="2">
                  <c:v>0</c:v>
                </c:pt>
                <c:pt idx="3">
                  <c:v>24</c:v>
                </c:pt>
                <c:pt idx="4">
                  <c:v>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 (ниже min)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Матем (п)</c:v>
                </c:pt>
                <c:pt idx="1">
                  <c:v>Обществ</c:v>
                </c:pt>
                <c:pt idx="2">
                  <c:v>Физ</c:v>
                </c:pt>
                <c:pt idx="3">
                  <c:v>Био</c:v>
                </c:pt>
                <c:pt idx="4">
                  <c:v>Хим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18.05</c:v>
                </c:pt>
                <c:pt idx="1">
                  <c:v>16.600000000000001</c:v>
                </c:pt>
                <c:pt idx="2">
                  <c:v>8.9</c:v>
                </c:pt>
                <c:pt idx="3">
                  <c:v>12.6</c:v>
                </c:pt>
                <c:pt idx="4">
                  <c:v>11.3</c:v>
                </c:pt>
              </c:numCache>
            </c:numRef>
          </c:val>
        </c:ser>
        <c:dLbls>
          <c:showVal val="1"/>
        </c:dLbls>
        <c:marker val="1"/>
        <c:axId val="142294016"/>
        <c:axId val="142308096"/>
      </c:lineChart>
      <c:catAx>
        <c:axId val="142294016"/>
        <c:scaling>
          <c:orientation val="minMax"/>
        </c:scaling>
        <c:axPos val="b"/>
        <c:numFmt formatCode="General" sourceLinked="1"/>
        <c:tickLblPos val="nextTo"/>
        <c:crossAx val="142308096"/>
        <c:crosses val="autoZero"/>
        <c:auto val="1"/>
        <c:lblAlgn val="ctr"/>
        <c:lblOffset val="100"/>
      </c:catAx>
      <c:valAx>
        <c:axId val="142308096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4229401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S-я оценка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Ресурсы интернет</c:v>
                </c:pt>
                <c:pt idx="1">
                  <c:v>Интерактивная доска</c:v>
                </c:pt>
                <c:pt idx="2">
                  <c:v>Электронная почта</c:v>
                </c:pt>
                <c:pt idx="3">
                  <c:v>I-Т технологии</c:v>
                </c:pt>
                <c:pt idx="4">
                  <c:v>Полевые практики</c:v>
                </c:pt>
                <c:pt idx="5">
                  <c:v>Внеаудиторные занятия</c:v>
                </c:pt>
                <c:pt idx="6">
                  <c:v>Проектная, ИД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65</c:v>
                </c:pt>
                <c:pt idx="1">
                  <c:v>45</c:v>
                </c:pt>
                <c:pt idx="2">
                  <c:v>90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Ресурсы интернет</c:v>
                </c:pt>
                <c:pt idx="1">
                  <c:v>Интерактивная доска</c:v>
                </c:pt>
                <c:pt idx="2">
                  <c:v>Электронная почта</c:v>
                </c:pt>
                <c:pt idx="3">
                  <c:v>I-Т технологии</c:v>
                </c:pt>
                <c:pt idx="4">
                  <c:v>Полевые практики</c:v>
                </c:pt>
                <c:pt idx="5">
                  <c:v>Внеаудиторные занятия</c:v>
                </c:pt>
                <c:pt idx="6">
                  <c:v>Проектная, ИД</c:v>
                </c:pt>
              </c:strCache>
            </c:strRef>
          </c:cat>
          <c:val>
            <c:numRef>
              <c:f>Лист1!$C$2:$C$8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Ресурсы интернет</c:v>
                </c:pt>
                <c:pt idx="1">
                  <c:v>Интерактивная доска</c:v>
                </c:pt>
                <c:pt idx="2">
                  <c:v>Электронная почта</c:v>
                </c:pt>
                <c:pt idx="3">
                  <c:v>I-Т технологии</c:v>
                </c:pt>
                <c:pt idx="4">
                  <c:v>Полевые практики</c:v>
                </c:pt>
                <c:pt idx="5">
                  <c:v>Внеаудиторные занятия</c:v>
                </c:pt>
                <c:pt idx="6">
                  <c:v>Проектная, ИД</c:v>
                </c:pt>
              </c:strCache>
            </c:strRef>
          </c:cat>
          <c:val>
            <c:numRef>
              <c:f>Лист1!$D$2:$D$8</c:f>
            </c:numRef>
          </c:val>
          <c:shape val="box"/>
        </c:ser>
        <c:shape val="cylinder"/>
        <c:axId val="142678656"/>
        <c:axId val="142688640"/>
        <c:axId val="0"/>
      </c:bar3DChart>
      <c:catAx>
        <c:axId val="142678656"/>
        <c:scaling>
          <c:orientation val="minMax"/>
        </c:scaling>
        <c:axPos val="l"/>
        <c:tickLblPos val="nextTo"/>
        <c:crossAx val="142688640"/>
        <c:crosses val="autoZero"/>
        <c:auto val="1"/>
        <c:lblAlgn val="ctr"/>
        <c:lblOffset val="100"/>
      </c:catAx>
      <c:valAx>
        <c:axId val="142688640"/>
        <c:scaling>
          <c:orientation val="minMax"/>
        </c:scaling>
        <c:axPos val="b"/>
        <c:majorGridlines/>
        <c:numFmt formatCode="General" sourceLinked="1"/>
        <c:tickLblPos val="nextTo"/>
        <c:crossAx val="1426786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93F59-A380-404C-8B70-F5BA4AA5F82A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572D2-5C44-4727-B13A-40A014B84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61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572D2-5C44-4727-B13A-40A014B8480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44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38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3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71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9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40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47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99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7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21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54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F896-FB99-42F4-B5E8-63067300574A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08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F896-FB99-42F4-B5E8-63067300574A}" type="datetimeFigureOut">
              <a:rPr lang="en-US" smtClean="0"/>
              <a:pPr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1645-146B-4DBE-87E4-1791E4152F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http://www.europe-smt.com/wp-content/uploads/2013/08/background_line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25000">
                <a:srgbClr val="EBEBEB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3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9990" y="1295400"/>
            <a:ext cx="7928210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ko-K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Лесосибирский формат </a:t>
            </a:r>
          </a:p>
          <a:p>
            <a:r>
              <a:rPr lang="ru-RU" altLang="ko-K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достижения современного качества образования: интеграция возможностей и ресурсов, приоритеты развития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ko-KR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000" b="1" dirty="0" smtClean="0"/>
              <a:t>Егорова Ольга Юрьевна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dirty="0" smtClean="0"/>
              <a:t>начальник управления образования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dirty="0" smtClean="0"/>
              <a:t>администрации города Лесосибирска</a:t>
            </a:r>
            <a:endParaRPr lang="en-US" altLang="ko-KR" dirty="0" smtClean="0"/>
          </a:p>
        </p:txBody>
      </p:sp>
      <p:pic>
        <p:nvPicPr>
          <p:cNvPr id="1028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19752"/>
            <a:ext cx="1981200" cy="21238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2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4" descr="C:\Users\Ольга\Desktop\f48e1f58df28fcb8cc62478937b77f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65" y="57102"/>
            <a:ext cx="1042335" cy="781098"/>
          </a:xfrm>
          <a:prstGeom prst="rect">
            <a:avLst/>
          </a:prstGeom>
          <a:noFill/>
        </p:spPr>
      </p:pic>
      <p:pic>
        <p:nvPicPr>
          <p:cNvPr id="44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 11х классов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81000" y="1524000"/>
          <a:ext cx="396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724400" y="1447800"/>
          <a:ext cx="396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6400" y="1066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Качество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1066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Ниже минимального балла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Content Placeholder 6"/>
          <p:cNvSpPr>
            <a:spLocks noGrp="1"/>
          </p:cNvSpPr>
          <p:nvPr>
            <p:ph idx="10"/>
          </p:nvPr>
        </p:nvSpPr>
        <p:spPr>
          <a:xfrm>
            <a:off x="3142420" y="1376346"/>
            <a:ext cx="5696780" cy="2357454"/>
          </a:xfrm>
        </p:spPr>
        <p:txBody>
          <a:bodyPr/>
          <a:lstStyle/>
          <a:p>
            <a:r>
              <a:rPr lang="ru-RU" altLang="ko-KR" sz="1800" dirty="0" smtClean="0">
                <a:solidFill>
                  <a:schemeClr val="tx1"/>
                </a:solidFill>
              </a:rPr>
              <a:t>47 % учащихся старшей школы участвовали во всероссийских проверочных работах по предметам история, география, физика, биология, химия.</a:t>
            </a:r>
          </a:p>
          <a:p>
            <a:endParaRPr lang="ru-RU" altLang="ko-KR" sz="1800" dirty="0" smtClean="0">
              <a:solidFill>
                <a:schemeClr val="tx1"/>
              </a:solidFill>
            </a:endParaRPr>
          </a:p>
          <a:p>
            <a:r>
              <a:rPr lang="ru-RU" altLang="ko-KR" sz="1800" dirty="0" smtClean="0">
                <a:solidFill>
                  <a:schemeClr val="tx1"/>
                </a:solidFill>
              </a:rPr>
              <a:t>ОУ №6, Гимназия – 100% участие </a:t>
            </a:r>
          </a:p>
          <a:p>
            <a:endParaRPr lang="ru-RU" altLang="ko-KR" sz="1800" dirty="0" smtClean="0">
              <a:solidFill>
                <a:schemeClr val="tx1"/>
              </a:solidFill>
            </a:endParaRPr>
          </a:p>
          <a:p>
            <a:r>
              <a:rPr lang="ru-RU" altLang="ko-KR" sz="1800" dirty="0" smtClean="0">
                <a:solidFill>
                  <a:schemeClr val="tx1"/>
                </a:solidFill>
              </a:rPr>
              <a:t>4 классы.</a:t>
            </a:r>
          </a:p>
          <a:p>
            <a:pPr algn="ctr"/>
            <a:r>
              <a:rPr lang="ru-RU" altLang="ko-KR" sz="1800" dirty="0" smtClean="0">
                <a:solidFill>
                  <a:schemeClr val="tx1"/>
                </a:solidFill>
              </a:rPr>
              <a:t> Стандарт по русскому языку и математики составил 97,5 %</a:t>
            </a:r>
          </a:p>
          <a:p>
            <a:pPr>
              <a:buFont typeface="Wingdings" pitchFamily="2" charset="2"/>
              <a:buChar char="Ø"/>
            </a:pP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40" name="Content Placeholder 6"/>
          <p:cNvSpPr>
            <a:spLocks noGrp="1"/>
          </p:cNvSpPr>
          <p:nvPr>
            <p:ph idx="10"/>
          </p:nvPr>
        </p:nvSpPr>
        <p:spPr>
          <a:xfrm>
            <a:off x="142876" y="3214686"/>
            <a:ext cx="2643174" cy="2714644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«ВПР – комплексный проект в области оценки качества образования, направленный на развитие единого образовательного пространства в РФ»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О.Ю. Васильева,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министр образования и </a:t>
            </a:r>
            <a:r>
              <a:rPr lang="ru-RU" altLang="ko-KR" sz="1600" i="1" dirty="0" err="1" smtClean="0">
                <a:solidFill>
                  <a:schemeClr val="tx1"/>
                </a:solidFill>
              </a:rPr>
              <a:t>наки</a:t>
            </a:r>
            <a:r>
              <a:rPr lang="ru-RU" altLang="ko-KR" sz="1600" i="1" dirty="0" smtClean="0">
                <a:solidFill>
                  <a:schemeClr val="tx1"/>
                </a:solidFill>
              </a:rPr>
              <a:t> РФ</a:t>
            </a:r>
            <a:endParaRPr lang="ko-KR" altLang="en-US" sz="1600" i="1" dirty="0" smtClean="0">
              <a:solidFill>
                <a:schemeClr val="tx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000364" y="40386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Content Placeholder 6"/>
          <p:cNvSpPr>
            <a:spLocks noGrp="1"/>
          </p:cNvSpPr>
          <p:nvPr>
            <p:ph idx="10"/>
          </p:nvPr>
        </p:nvSpPr>
        <p:spPr>
          <a:xfrm>
            <a:off x="3142420" y="4133832"/>
            <a:ext cx="5696780" cy="257176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Оценка развития </a:t>
            </a:r>
            <a:r>
              <a:rPr lang="ru-RU" altLang="ko-KR" sz="1800" dirty="0" err="1" smtClean="0">
                <a:solidFill>
                  <a:schemeClr val="tx1"/>
                </a:solidFill>
              </a:rPr>
              <a:t>внутришкольной</a:t>
            </a:r>
            <a:r>
              <a:rPr lang="ru-RU" altLang="ko-KR" sz="1800" dirty="0" smtClean="0">
                <a:solidFill>
                  <a:schemeClr val="tx1"/>
                </a:solidFill>
              </a:rPr>
              <a:t> системы качества образования.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Планируемые исследования НИКО: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химия, биология  - 10 </a:t>
            </a:r>
            <a:r>
              <a:rPr lang="ru-RU" altLang="ko-KR" sz="1800" dirty="0" err="1" smtClean="0">
                <a:solidFill>
                  <a:schemeClr val="tx1"/>
                </a:solidFill>
              </a:rPr>
              <a:t>кл</a:t>
            </a:r>
            <a:r>
              <a:rPr lang="ru-RU" altLang="ko-KR" sz="1800" dirty="0" smtClean="0">
                <a:solidFill>
                  <a:schemeClr val="tx1"/>
                </a:solidFill>
              </a:rPr>
              <a:t> – октябрь 2017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литература, математика – 6,8 </a:t>
            </a:r>
            <a:r>
              <a:rPr lang="ru-RU" altLang="ko-KR" sz="1800" dirty="0" err="1" smtClean="0">
                <a:solidFill>
                  <a:schemeClr val="tx1"/>
                </a:solidFill>
              </a:rPr>
              <a:t>кл</a:t>
            </a:r>
            <a:r>
              <a:rPr lang="ru-RU" altLang="ko-KR" sz="1800" dirty="0" smtClean="0">
                <a:solidFill>
                  <a:schemeClr val="tx1"/>
                </a:solidFill>
              </a:rPr>
              <a:t> – октябрь 2018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география – 7,10 </a:t>
            </a:r>
            <a:r>
              <a:rPr lang="ru-RU" altLang="ko-KR" sz="1800" dirty="0" err="1" smtClean="0">
                <a:solidFill>
                  <a:schemeClr val="tx1"/>
                </a:solidFill>
              </a:rPr>
              <a:t>кл</a:t>
            </a:r>
            <a:r>
              <a:rPr lang="ru-RU" altLang="ko-KR" sz="1800" dirty="0" smtClean="0">
                <a:solidFill>
                  <a:schemeClr val="tx1"/>
                </a:solidFill>
              </a:rPr>
              <a:t> – октябрь, ноябрь 2018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физика – 6,10 – апрель 2019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математика – 5, 7, 10 – октябрь 2018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53" name="Picture 2" descr="C:\Users\Ольга\Desktop\i (1)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04934"/>
            <a:ext cx="2286000" cy="1524000"/>
          </a:xfrm>
          <a:prstGeom prst="rect">
            <a:avLst/>
          </a:prstGeom>
          <a:noFill/>
        </p:spPr>
      </p:pic>
      <p:pic>
        <p:nvPicPr>
          <p:cNvPr id="54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4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Всероссийские проверочные работы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Picture 2" descr="C:\Users\Ольга\Desktop\7b6c3040-1-768x512.jpg"/>
          <p:cNvPicPr>
            <a:picLocks noChangeAspect="1" noChangeArrowheads="1"/>
          </p:cNvPicPr>
          <p:nvPr/>
        </p:nvPicPr>
        <p:blipFill>
          <a:blip r:embed="rId2" cstate="print"/>
          <a:srcRect l="20370" t="9375" r="9259"/>
          <a:stretch>
            <a:fillRect/>
          </a:stretch>
        </p:blipFill>
        <p:spPr bwMode="auto">
          <a:xfrm>
            <a:off x="357158" y="1214422"/>
            <a:ext cx="2341579" cy="20103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4" name="Content Placeholder 6"/>
          <p:cNvSpPr>
            <a:spLocks noGrp="1"/>
          </p:cNvSpPr>
          <p:nvPr>
            <p:ph idx="10"/>
          </p:nvPr>
        </p:nvSpPr>
        <p:spPr>
          <a:xfrm>
            <a:off x="3124200" y="3810000"/>
            <a:ext cx="5696780" cy="1076332"/>
          </a:xfrm>
        </p:spPr>
        <p:txBody>
          <a:bodyPr/>
          <a:lstStyle/>
          <a:p>
            <a:pPr indent="-342900" algn="ctr"/>
            <a:endParaRPr lang="ru-RU" altLang="ko-KR" sz="1800" dirty="0" smtClean="0">
              <a:solidFill>
                <a:schemeClr val="tx1"/>
              </a:solidFill>
            </a:endParaRPr>
          </a:p>
          <a:p>
            <a:pPr indent="-342900" algn="ctr"/>
            <a:r>
              <a:rPr lang="ru-RU" altLang="ko-KR" sz="1800" dirty="0" smtClean="0">
                <a:solidFill>
                  <a:schemeClr val="tx1"/>
                </a:solidFill>
              </a:rPr>
              <a:t>Формат взаимодействия с партнерами  </a:t>
            </a:r>
          </a:p>
          <a:p>
            <a:pPr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Разработка и защита проектов </a:t>
            </a:r>
          </a:p>
          <a:p>
            <a:pPr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Профессиональные практики</a:t>
            </a:r>
          </a:p>
        </p:txBody>
      </p:sp>
      <p:sp>
        <p:nvSpPr>
          <p:cNvPr id="45" name="Content Placeholder 6"/>
          <p:cNvSpPr>
            <a:spLocks noGrp="1"/>
          </p:cNvSpPr>
          <p:nvPr>
            <p:ph idx="10"/>
          </p:nvPr>
        </p:nvSpPr>
        <p:spPr>
          <a:xfrm>
            <a:off x="142844" y="3352800"/>
            <a:ext cx="2643174" cy="2733676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«Специализированные классы не просто сбор способных детей, это не факультатив, это тяжелейшая работа и школьное обучение совершенно другого уровня»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В.А. </a:t>
            </a:r>
            <a:r>
              <a:rPr lang="ru-RU" altLang="ko-KR" sz="1600" i="1" dirty="0" err="1" smtClean="0">
                <a:solidFill>
                  <a:schemeClr val="tx1"/>
                </a:solidFill>
              </a:rPr>
              <a:t>Толоконский</a:t>
            </a:r>
            <a:endParaRPr lang="ko-KR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000364" y="50292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6"/>
          <p:cNvSpPr>
            <a:spLocks noGrp="1"/>
          </p:cNvSpPr>
          <p:nvPr>
            <p:ph idx="10"/>
          </p:nvPr>
        </p:nvSpPr>
        <p:spPr>
          <a:xfrm>
            <a:off x="3142420" y="5257800"/>
            <a:ext cx="5696780" cy="1214446"/>
          </a:xfrm>
        </p:spPr>
        <p:txBody>
          <a:bodyPr/>
          <a:lstStyle/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Организация профессиональных проб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Организация сотрудничества с индустриальными партнерами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Развитие корпоративных классов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Школа при университете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71802" y="1146751"/>
            <a:ext cx="2143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/>
              <a:t>Инженерно-технологический</a:t>
            </a:r>
          </a:p>
          <a:p>
            <a:pPr algn="ctr"/>
            <a:r>
              <a:rPr lang="ru-RU" altLang="ko-KR" dirty="0" smtClean="0"/>
              <a:t>математика (</a:t>
            </a:r>
            <a:r>
              <a:rPr lang="ru-RU" altLang="ko-KR" dirty="0" err="1" smtClean="0"/>
              <a:t>п</a:t>
            </a:r>
            <a:r>
              <a:rPr lang="ru-RU" altLang="ko-KR" dirty="0" smtClean="0"/>
              <a:t>) 45,9</a:t>
            </a:r>
          </a:p>
          <a:p>
            <a:pPr algn="ctr"/>
            <a:r>
              <a:rPr lang="ru-RU" altLang="ko-KR" dirty="0" smtClean="0"/>
              <a:t>физика 53,9</a:t>
            </a:r>
          </a:p>
          <a:p>
            <a:pPr algn="ctr"/>
            <a:r>
              <a:rPr lang="ru-RU" altLang="ko-KR" dirty="0" smtClean="0"/>
              <a:t>информатика 64,7</a:t>
            </a:r>
          </a:p>
          <a:p>
            <a:pPr algn="ctr"/>
            <a:endParaRPr lang="ru-RU" altLang="ko-KR" dirty="0" smtClean="0"/>
          </a:p>
          <a:p>
            <a:pPr algn="ctr"/>
            <a:endParaRPr lang="ru-RU" altLang="ko-KR" dirty="0" smtClean="0"/>
          </a:p>
          <a:p>
            <a:pPr algn="ctr"/>
            <a:endParaRPr lang="ru-RU" altLang="ko-KR" dirty="0" smtClean="0"/>
          </a:p>
          <a:p>
            <a:pPr algn="ctr"/>
            <a:r>
              <a:rPr lang="ru-RU" altLang="ko-KR" dirty="0" smtClean="0"/>
              <a:t>78 %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81590" y="914400"/>
            <a:ext cx="2233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err="1" smtClean="0"/>
              <a:t>Естественно-научный</a:t>
            </a:r>
            <a:endParaRPr lang="ru-RU" altLang="ko-KR" b="1" dirty="0" smtClean="0"/>
          </a:p>
          <a:p>
            <a:pPr algn="ctr"/>
            <a:r>
              <a:rPr lang="ru-RU" altLang="ko-KR" dirty="0" smtClean="0"/>
              <a:t>математика (</a:t>
            </a:r>
            <a:r>
              <a:rPr lang="ru-RU" altLang="ko-KR" dirty="0" err="1" smtClean="0"/>
              <a:t>п</a:t>
            </a:r>
            <a:r>
              <a:rPr lang="ru-RU" altLang="ko-KR" dirty="0" smtClean="0"/>
              <a:t>) 41,3</a:t>
            </a:r>
          </a:p>
          <a:p>
            <a:pPr algn="ctr"/>
            <a:r>
              <a:rPr lang="ru-RU" altLang="ko-KR" dirty="0" smtClean="0"/>
              <a:t>физика 48,6</a:t>
            </a:r>
          </a:p>
          <a:p>
            <a:pPr algn="ctr"/>
            <a:r>
              <a:rPr lang="ru-RU" altLang="ko-KR" dirty="0" smtClean="0"/>
              <a:t>химия 71</a:t>
            </a:r>
          </a:p>
          <a:p>
            <a:pPr algn="ctr"/>
            <a:r>
              <a:rPr lang="ru-RU" altLang="ko-KR" dirty="0" smtClean="0"/>
              <a:t>биология 53</a:t>
            </a:r>
          </a:p>
          <a:p>
            <a:pPr algn="ctr"/>
            <a:endParaRPr lang="ru-RU" altLang="ko-KR" dirty="0" smtClean="0"/>
          </a:p>
          <a:p>
            <a:pPr algn="ctr"/>
            <a:r>
              <a:rPr lang="ru-RU" altLang="ko-KR" b="1" dirty="0" smtClean="0"/>
              <a:t>Поступление по профилю</a:t>
            </a:r>
          </a:p>
          <a:p>
            <a:pPr algn="ctr"/>
            <a:r>
              <a:rPr lang="ru-RU" altLang="ko-KR" dirty="0" smtClean="0"/>
              <a:t>84 %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62800" y="1219200"/>
            <a:ext cx="1838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/>
              <a:t>Правовой </a:t>
            </a:r>
          </a:p>
          <a:p>
            <a:pPr algn="ctr"/>
            <a:r>
              <a:rPr lang="ru-RU" altLang="ko-KR" dirty="0" smtClean="0"/>
              <a:t>обществознание 62</a:t>
            </a:r>
          </a:p>
          <a:p>
            <a:pPr algn="ctr"/>
            <a:r>
              <a:rPr lang="ru-RU" altLang="ko-KR" dirty="0" smtClean="0"/>
              <a:t>история 62</a:t>
            </a:r>
          </a:p>
          <a:p>
            <a:pPr algn="ctr"/>
            <a:endParaRPr lang="ru-RU" altLang="ko-KR" dirty="0" smtClean="0"/>
          </a:p>
          <a:p>
            <a:pPr algn="ctr"/>
            <a:endParaRPr lang="ru-RU" altLang="ko-KR" dirty="0" smtClean="0"/>
          </a:p>
          <a:p>
            <a:pPr algn="ctr"/>
            <a:endParaRPr lang="ru-RU" altLang="ko-KR" dirty="0" smtClean="0"/>
          </a:p>
          <a:p>
            <a:pPr algn="ctr"/>
            <a:endParaRPr lang="ru-RU" altLang="ko-KR" dirty="0" smtClean="0"/>
          </a:p>
          <a:p>
            <a:pPr algn="ctr"/>
            <a:r>
              <a:rPr lang="ru-RU" altLang="ko-KR" dirty="0" smtClean="0"/>
              <a:t>40 %</a:t>
            </a:r>
          </a:p>
        </p:txBody>
      </p:sp>
      <p:pic>
        <p:nvPicPr>
          <p:cNvPr id="52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54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Специализированные классы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Content Placeholder 6"/>
          <p:cNvSpPr>
            <a:spLocks noGrp="1"/>
          </p:cNvSpPr>
          <p:nvPr>
            <p:ph idx="10"/>
          </p:nvPr>
        </p:nvSpPr>
        <p:spPr>
          <a:xfrm>
            <a:off x="3124200" y="1066800"/>
            <a:ext cx="5696780" cy="3819532"/>
          </a:xfrm>
        </p:spPr>
        <p:txBody>
          <a:bodyPr/>
          <a:lstStyle/>
          <a:p>
            <a:pPr indent="-342900" algn="ctr"/>
            <a:r>
              <a:rPr lang="ru-RU" sz="1800" dirty="0" err="1" smtClean="0">
                <a:solidFill>
                  <a:schemeClr val="tx1"/>
                </a:solidFill>
              </a:rPr>
              <a:t>Пилотные</a:t>
            </a:r>
            <a:r>
              <a:rPr lang="ru-RU" sz="1800" dirty="0" smtClean="0">
                <a:solidFill>
                  <a:schemeClr val="tx1"/>
                </a:solidFill>
              </a:rPr>
              <a:t> школы во ФГОС СОО №2,Лицей, 9</a:t>
            </a:r>
          </a:p>
          <a:p>
            <a:pPr indent="-342900" algn="ctr"/>
            <a:endParaRPr lang="ru-RU" sz="1800" dirty="0" smtClean="0">
              <a:solidFill>
                <a:schemeClr val="tx1"/>
              </a:solidFill>
            </a:endParaRPr>
          </a:p>
          <a:p>
            <a:pPr indent="-342900"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сформирован и размещен на сайте МИМЦ общий банк тем проектов для учащихся </a:t>
            </a:r>
            <a:r>
              <a:rPr lang="ru-RU" sz="1800" dirty="0" err="1" smtClean="0">
                <a:solidFill>
                  <a:schemeClr val="tx1"/>
                </a:solidFill>
              </a:rPr>
              <a:t>пилотных</a:t>
            </a:r>
            <a:r>
              <a:rPr lang="ru-RU" sz="1800" dirty="0" smtClean="0">
                <a:solidFill>
                  <a:schemeClr val="tx1"/>
                </a:solidFill>
              </a:rPr>
              <a:t> школ;</a:t>
            </a:r>
          </a:p>
          <a:p>
            <a:pPr indent="-342900" algn="ctr">
              <a:buFont typeface="Wingdings" pitchFamily="2" charset="2"/>
              <a:buChar char="Ø"/>
            </a:pPr>
            <a:endParaRPr lang="ru-RU" sz="1800" dirty="0" smtClean="0">
              <a:solidFill>
                <a:schemeClr val="tx1"/>
              </a:solidFill>
            </a:endParaRPr>
          </a:p>
          <a:p>
            <a:pPr indent="-342900"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 разработано и утверждено «Положение об организации работы с индивидуальными планами», закрепляющее возможность руководства выбора руководителем ИП педагога из иного ОУ;</a:t>
            </a:r>
          </a:p>
          <a:p>
            <a:pPr indent="-342900"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разработан и реализован цикл открытых лекций для ОО.</a:t>
            </a:r>
          </a:p>
          <a:p>
            <a:pPr indent="-342900" algn="ctr"/>
            <a:endParaRPr lang="ru-RU" altLang="ko-KR" sz="1800" dirty="0" smtClean="0">
              <a:solidFill>
                <a:schemeClr val="tx1"/>
              </a:solidFill>
            </a:endParaRPr>
          </a:p>
        </p:txBody>
      </p:sp>
      <p:sp>
        <p:nvSpPr>
          <p:cNvPr id="45" name="Content Placeholder 6"/>
          <p:cNvSpPr>
            <a:spLocks noGrp="1"/>
          </p:cNvSpPr>
          <p:nvPr>
            <p:ph idx="10"/>
          </p:nvPr>
        </p:nvSpPr>
        <p:spPr>
          <a:xfrm>
            <a:off x="142844" y="3352800"/>
            <a:ext cx="2643174" cy="2733676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«Школа — это мастерская, где формируется мысль подрастающего поколения, надо крепко держать ее в руках, если не хочешь выпустить из рук будущее»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Анри Барбюс,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французский писатель, журналист 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ko-KR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000364" y="50292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6"/>
          <p:cNvSpPr>
            <a:spLocks noGrp="1"/>
          </p:cNvSpPr>
          <p:nvPr>
            <p:ph idx="10"/>
          </p:nvPr>
        </p:nvSpPr>
        <p:spPr>
          <a:xfrm>
            <a:off x="3142420" y="5257800"/>
            <a:ext cx="5696780" cy="1214446"/>
          </a:xfrm>
        </p:spPr>
        <p:txBody>
          <a:bodyPr/>
          <a:lstStyle/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Организация профессиональных проб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Организация сотрудничества с индустриальными партнерами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Развитие корпоративных классов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Школа при университете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52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54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старшая школа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1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2743200" cy="192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Content Placeholder 6"/>
          <p:cNvSpPr>
            <a:spLocks noGrp="1"/>
          </p:cNvSpPr>
          <p:nvPr>
            <p:ph idx="10"/>
          </p:nvPr>
        </p:nvSpPr>
        <p:spPr>
          <a:xfrm>
            <a:off x="3124200" y="1066800"/>
            <a:ext cx="5696780" cy="3819532"/>
          </a:xfrm>
        </p:spPr>
        <p:txBody>
          <a:bodyPr/>
          <a:lstStyle/>
          <a:p>
            <a:pPr indent="-342900"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Положительная динамика качества выполнения работ Всероссийской олимпиады школьников на муниципальном этапе;</a:t>
            </a:r>
          </a:p>
          <a:p>
            <a:pPr indent="-342900"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эффективность участия во Всероссийской олимпиаде школьников выросла с 6,4 % до 11,5 %</a:t>
            </a:r>
          </a:p>
          <a:p>
            <a:pPr indent="-342900" algn="ctr"/>
            <a:r>
              <a:rPr lang="ru-RU" sz="1800" dirty="0" smtClean="0">
                <a:solidFill>
                  <a:schemeClr val="tx1"/>
                </a:solidFill>
              </a:rPr>
              <a:t>  ( с 2012г. );</a:t>
            </a:r>
          </a:p>
          <a:p>
            <a:pPr indent="-342900"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6 призовых мест в крае  в 2017 году;</a:t>
            </a:r>
          </a:p>
          <a:p>
            <a:pPr indent="-342900"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с 72 призовых мест поднялись  до 172 в краевых мероприятиях ( с 2013 г. )</a:t>
            </a:r>
          </a:p>
          <a:p>
            <a:pPr indent="-342900" algn="ctr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увеличивается количество участников олимпиад при СФУ.</a:t>
            </a:r>
            <a:endParaRPr lang="ru-RU" altLang="ko-KR" sz="1800" dirty="0" smtClean="0">
              <a:solidFill>
                <a:schemeClr val="tx1"/>
              </a:solidFill>
            </a:endParaRPr>
          </a:p>
        </p:txBody>
      </p:sp>
      <p:sp>
        <p:nvSpPr>
          <p:cNvPr id="45" name="Content Placeholder 6"/>
          <p:cNvSpPr>
            <a:spLocks noGrp="1"/>
          </p:cNvSpPr>
          <p:nvPr>
            <p:ph idx="10"/>
          </p:nvPr>
        </p:nvSpPr>
        <p:spPr>
          <a:xfrm>
            <a:off x="0" y="2743200"/>
            <a:ext cx="3048000" cy="3733800"/>
          </a:xfrm>
        </p:spPr>
        <p:txBody>
          <a:bodyPr/>
          <a:lstStyle/>
          <a:p>
            <a:r>
              <a:rPr lang="ru-RU" altLang="ko-KR" sz="1600" i="1" dirty="0" smtClean="0">
                <a:solidFill>
                  <a:schemeClr val="tx1"/>
                </a:solidFill>
              </a:rPr>
              <a:t>«Основная задача- построение интегрированной образовательной среды, расширяющей возможности развития высокомотивированных и одаренных школьников через кооперацию деятельности учреждений общего образования, детского технопарка, </a:t>
            </a:r>
            <a:r>
              <a:rPr lang="ru-RU" altLang="ko-KR" sz="1600" i="1" dirty="0" err="1" smtClean="0">
                <a:solidFill>
                  <a:schemeClr val="tx1"/>
                </a:solidFill>
              </a:rPr>
              <a:t>бизнес-инкубатора</a:t>
            </a:r>
            <a:r>
              <a:rPr lang="ru-RU" altLang="ko-KR" sz="1600" i="1" dirty="0" smtClean="0">
                <a:solidFill>
                  <a:schemeClr val="tx1"/>
                </a:solidFill>
              </a:rPr>
              <a:t>, вузов и других партнеров»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 С.И. </a:t>
            </a:r>
            <a:r>
              <a:rPr lang="ru-RU" altLang="ko-KR" sz="1600" i="1" dirty="0" err="1" smtClean="0">
                <a:solidFill>
                  <a:schemeClr val="tx1"/>
                </a:solidFill>
              </a:rPr>
              <a:t>Маковская,министр</a:t>
            </a:r>
            <a:r>
              <a:rPr lang="ru-RU" altLang="ko-KR" sz="1600" i="1" dirty="0" smtClean="0">
                <a:solidFill>
                  <a:schemeClr val="tx1"/>
                </a:solidFill>
              </a:rPr>
              <a:t> образования Красноярского края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 С</a:t>
            </a:r>
            <a:endParaRPr lang="ko-KR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000364" y="50292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6"/>
          <p:cNvSpPr>
            <a:spLocks noGrp="1"/>
          </p:cNvSpPr>
          <p:nvPr>
            <p:ph idx="10"/>
          </p:nvPr>
        </p:nvSpPr>
        <p:spPr>
          <a:xfrm>
            <a:off x="3142420" y="5257800"/>
            <a:ext cx="5696780" cy="1214446"/>
          </a:xfrm>
        </p:spPr>
        <p:txBody>
          <a:bodyPr/>
          <a:lstStyle/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Летние муниципальные смены для высокомотивированных детей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Усиление технического направления в работе с одаренными детьми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52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54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Одаренные дети 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Дата 9"/>
          <p:cNvSpPr txBox="1">
            <a:spLocks/>
          </p:cNvSpPr>
          <p:nvPr/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1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2695575" cy="1895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000364" y="39624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4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для детей с ОВЗ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2126974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ostupnaya-sre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091075"/>
            <a:ext cx="2514600" cy="1233525"/>
          </a:xfrm>
          <a:prstGeom prst="rect">
            <a:avLst/>
          </a:prstGeom>
        </p:spPr>
      </p:pic>
      <p:sp>
        <p:nvSpPr>
          <p:cNvPr id="16" name="Content Placeholder 6"/>
          <p:cNvSpPr>
            <a:spLocks noGrp="1"/>
          </p:cNvSpPr>
          <p:nvPr>
            <p:ph idx="10"/>
          </p:nvPr>
        </p:nvSpPr>
        <p:spPr>
          <a:xfrm>
            <a:off x="3124200" y="1295400"/>
            <a:ext cx="5696780" cy="2362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В ДОУ № 10, 54, 55 - созданы специальные (комбинированные) группы для воспитанников с тяжелыми нарушениями речи.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В целях выполнения поручений Губернатора определены базовые ресурсные учреждения для обучающихся с ОВЗ – СОШ №1, 4, 6; </a:t>
            </a:r>
            <a:r>
              <a:rPr lang="ru-RU" altLang="ko-KR" sz="1800" dirty="0">
                <a:solidFill>
                  <a:schemeClr val="tx1"/>
                </a:solidFill>
              </a:rPr>
              <a:t>ДОУ №10</a:t>
            </a:r>
            <a:r>
              <a:rPr lang="ru-RU" altLang="ko-KR" sz="1800" dirty="0" smtClean="0">
                <a:solidFill>
                  <a:schemeClr val="tx1"/>
                </a:solidFill>
              </a:rPr>
              <a:t>, 54, 55.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Все ОУ, ДОУ реализуют адаптированные образовательные программы.</a:t>
            </a:r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idx="10"/>
          </p:nvPr>
        </p:nvSpPr>
        <p:spPr>
          <a:xfrm>
            <a:off x="3124200" y="4114800"/>
            <a:ext cx="5867400" cy="2362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ko-KR" sz="1600" dirty="0" smtClean="0">
                <a:solidFill>
                  <a:schemeClr val="tx1"/>
                </a:solidFill>
              </a:rPr>
              <a:t> Проработка вариантов открытия специальных (комбинированных) групп, групп кратковременного пребывания в ДОУ для детей слабослышащих, слабовидящих, с нарушениями ОДА, ЗПР.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600" dirty="0" smtClean="0">
                <a:solidFill>
                  <a:schemeClr val="tx1"/>
                </a:solidFill>
              </a:rPr>
              <a:t> Актуализация оказания ранней помощи детям с ОВЗ на основе межведомственного взаимодействия.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600" dirty="0" smtClean="0">
                <a:solidFill>
                  <a:schemeClr val="tx1"/>
                </a:solidFill>
              </a:rPr>
              <a:t> Пополнение материально - технической базы и учебно-методического оснащения образовательных учреждений, в первую очередь, базовых , ресурсных.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600" dirty="0" smtClean="0">
                <a:solidFill>
                  <a:schemeClr val="tx1"/>
                </a:solidFill>
              </a:rPr>
              <a:t> Продолжение работы по ПК и переподготовке кадров.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942989"/>
            <a:ext cx="1600200" cy="19338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4572000"/>
            <a:ext cx="4876800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17 % российских учителей используют в своей практике цифровую образовательную среду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задача: освоение </a:t>
            </a:r>
            <a:r>
              <a:rPr lang="ru-RU" sz="1800" dirty="0" smtClean="0"/>
              <a:t>электронной</a:t>
            </a:r>
            <a:r>
              <a:rPr lang="ru-RU" sz="2000" dirty="0" smtClean="0"/>
              <a:t> дидактики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7349784"/>
              </p:ext>
            </p:extLst>
          </p:nvPr>
        </p:nvGraphicFramePr>
        <p:xfrm>
          <a:off x="3352800" y="533400"/>
          <a:ext cx="57912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Ольга\Desktop\0c90256c3c5474b111c17a89554c653e.jpg"/>
          <p:cNvPicPr>
            <a:picLocks noChangeAspect="1" noChangeArrowheads="1"/>
          </p:cNvPicPr>
          <p:nvPr/>
        </p:nvPicPr>
        <p:blipFill>
          <a:blip r:embed="rId3" cstate="print"/>
          <a:srcRect l="8571"/>
          <a:stretch>
            <a:fillRect/>
          </a:stretch>
        </p:blipFill>
        <p:spPr bwMode="auto">
          <a:xfrm>
            <a:off x="533400" y="1143000"/>
            <a:ext cx="2612571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3505200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i="1" dirty="0" smtClean="0"/>
              <a:t>«Учитель – это служение, это призвание, а не оказание услуг»</a:t>
            </a:r>
          </a:p>
          <a:p>
            <a:pPr algn="r"/>
            <a:r>
              <a:rPr lang="ru-RU" altLang="ko-KR" sz="1600" i="1" dirty="0" smtClean="0"/>
              <a:t>О.Ю. Васильева</a:t>
            </a:r>
            <a:endParaRPr lang="ko-KR" alt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9259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Content Placeholder 6"/>
          <p:cNvSpPr>
            <a:spLocks noGrp="1"/>
          </p:cNvSpPr>
          <p:nvPr>
            <p:ph idx="10"/>
          </p:nvPr>
        </p:nvSpPr>
        <p:spPr>
          <a:xfrm>
            <a:off x="3124200" y="1600200"/>
            <a:ext cx="5696780" cy="2743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</a:t>
            </a:r>
            <a:r>
              <a:rPr lang="ru-RU" altLang="ko-KR" sz="1800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altLang="ko-KR" sz="1800" dirty="0" smtClean="0">
                <a:solidFill>
                  <a:schemeClr val="tx1"/>
                </a:solidFill>
              </a:rPr>
              <a:t> методические кафедры (ОУ) – Тематические методические объединения (ДОУ) – сетевые сообщества.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Апробация , внедрение образовательного стандарта «Педагог» (МБОУ СОШ №1, СОШ №6):</a:t>
            </a:r>
          </a:p>
          <a:p>
            <a:pPr lvl="1">
              <a:buFont typeface="Wingdings" pitchFamily="2" charset="2"/>
              <a:buChar char="§"/>
            </a:pPr>
            <a:r>
              <a:rPr lang="ru-RU" altLang="ko-KR" sz="1600" dirty="0" smtClean="0"/>
              <a:t> </a:t>
            </a:r>
            <a:r>
              <a:rPr lang="ru-RU" altLang="ko-KR" dirty="0" smtClean="0"/>
              <a:t>определены оптимальные модели по подготовке и введению стандарта</a:t>
            </a:r>
          </a:p>
          <a:p>
            <a:pPr lvl="1">
              <a:buFont typeface="Wingdings" pitchFamily="2" charset="2"/>
              <a:buChar char="§"/>
            </a:pPr>
            <a:r>
              <a:rPr lang="ru-RU" altLang="ko-KR" sz="1600" dirty="0" smtClean="0">
                <a:solidFill>
                  <a:schemeClr val="tx1"/>
                </a:solidFill>
              </a:rPr>
              <a:t> </a:t>
            </a:r>
            <a:r>
              <a:rPr lang="ru-RU" altLang="ko-KR" dirty="0" smtClean="0"/>
              <a:t>работа целевой группы</a:t>
            </a:r>
          </a:p>
          <a:p>
            <a:pPr lvl="1">
              <a:buFont typeface="Wingdings" pitchFamily="2" charset="2"/>
              <a:buChar char="§"/>
            </a:pPr>
            <a:r>
              <a:rPr lang="ru-RU" altLang="ko-KR" dirty="0" smtClean="0"/>
              <a:t> работа по приведению в соответствие  стандарту должностных инструкций</a:t>
            </a:r>
          </a:p>
          <a:p>
            <a:pPr lvl="1">
              <a:buFont typeface="Wingdings" pitchFamily="2" charset="2"/>
              <a:buChar char="§"/>
            </a:pPr>
            <a:endParaRPr lang="ru-RU" altLang="ko-KR" dirty="0" smtClean="0"/>
          </a:p>
          <a:p>
            <a:pPr lvl="1">
              <a:buFont typeface="Wingdings" pitchFamily="2" charset="2"/>
              <a:buChar char="§"/>
            </a:pPr>
            <a:endParaRPr lang="ru-RU" altLang="ko-KR" dirty="0" smtClean="0"/>
          </a:p>
          <a:p>
            <a:pPr algn="ctr"/>
            <a:r>
              <a:rPr lang="ru-RU" altLang="ko-KR" sz="1800" b="1" dirty="0" smtClean="0">
                <a:solidFill>
                  <a:schemeClr val="tx2"/>
                </a:solidFill>
              </a:rPr>
              <a:t>Диссеминация опыта на уровне города, края </a:t>
            </a:r>
            <a:endParaRPr lang="ko-KR" altLang="en-US" sz="1800" b="1" dirty="0" smtClean="0">
              <a:solidFill>
                <a:schemeClr val="tx2"/>
              </a:solidFill>
            </a:endParaRPr>
          </a:p>
        </p:txBody>
      </p:sp>
      <p:sp>
        <p:nvSpPr>
          <p:cNvPr id="40" name="Content Placeholder 6"/>
          <p:cNvSpPr>
            <a:spLocks noGrp="1"/>
          </p:cNvSpPr>
          <p:nvPr>
            <p:ph idx="10"/>
          </p:nvPr>
        </p:nvSpPr>
        <p:spPr>
          <a:xfrm>
            <a:off x="142876" y="3595686"/>
            <a:ext cx="2643174" cy="2119314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«Учитель – это служение, это призвание, а не оказание услуг»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О.Ю. Васильева</a:t>
            </a:r>
            <a:endParaRPr lang="ko-KR" altLang="en-US" sz="1600" i="1" dirty="0" smtClean="0">
              <a:solidFill>
                <a:schemeClr val="tx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000364" y="49530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Content Placeholder 6"/>
          <p:cNvSpPr>
            <a:spLocks noGrp="1"/>
          </p:cNvSpPr>
          <p:nvPr>
            <p:ph idx="10"/>
          </p:nvPr>
        </p:nvSpPr>
        <p:spPr>
          <a:xfrm>
            <a:off x="3142420" y="5029200"/>
            <a:ext cx="5696780" cy="167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Национальная система учительского роста (приказ Министерства образования РФ №703 от 23.07.2017).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Формирование новой модели аттестации.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Новая оценка квалификации учителей, воспитателей.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Изменение номенклатуры должностей.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54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4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Кадры 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Ольга\Desktop\0c90256c3c5474b111c17a89554c653e.jpg"/>
          <p:cNvPicPr>
            <a:picLocks noChangeAspect="1" noChangeArrowheads="1"/>
          </p:cNvPicPr>
          <p:nvPr/>
        </p:nvPicPr>
        <p:blipFill>
          <a:blip r:embed="rId3" cstate="print"/>
          <a:srcRect l="8571"/>
          <a:stretch>
            <a:fillRect/>
          </a:stretch>
        </p:blipFill>
        <p:spPr bwMode="auto">
          <a:xfrm>
            <a:off x="152400" y="1752600"/>
            <a:ext cx="2612571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Стрелка вниз 14"/>
          <p:cNvSpPr/>
          <p:nvPr/>
        </p:nvSpPr>
        <p:spPr>
          <a:xfrm>
            <a:off x="5715000" y="3962400"/>
            <a:ext cx="304800" cy="4572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6"/>
          <p:cNvSpPr>
            <a:spLocks noGrp="1"/>
          </p:cNvSpPr>
          <p:nvPr>
            <p:ph idx="10"/>
          </p:nvPr>
        </p:nvSpPr>
        <p:spPr>
          <a:xfrm>
            <a:off x="3218620" y="1423958"/>
            <a:ext cx="5696780" cy="3376642"/>
          </a:xfrm>
        </p:spPr>
        <p:txBody>
          <a:bodyPr/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Проектная, аналитическая  культура управления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Переход от кадровой работы к работе с персоналом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«Выращивание» кадров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Продвижение передовых практик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Открытость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инициатива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49" name="Content Placeholder 6"/>
          <p:cNvSpPr>
            <a:spLocks noGrp="1"/>
          </p:cNvSpPr>
          <p:nvPr>
            <p:ph idx="10"/>
          </p:nvPr>
        </p:nvSpPr>
        <p:spPr>
          <a:xfrm>
            <a:off x="123836" y="2590800"/>
            <a:ext cx="2847964" cy="320040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«Фокус изменений должен  быть направлен на школьного директора»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С.И. Маковская, министр образования Красноярского края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000364" y="58674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Content Placeholder 6"/>
          <p:cNvSpPr>
            <a:spLocks noGrp="1"/>
          </p:cNvSpPr>
          <p:nvPr>
            <p:ph idx="10"/>
          </p:nvPr>
        </p:nvSpPr>
        <p:spPr>
          <a:xfrm>
            <a:off x="3218620" y="6053134"/>
            <a:ext cx="5696780" cy="50006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Переподчинение школ с муниципального уровня на региональный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54" name="Content Placeholder 6"/>
          <p:cNvSpPr>
            <a:spLocks noGrp="1"/>
          </p:cNvSpPr>
          <p:nvPr>
            <p:ph idx="10"/>
          </p:nvPr>
        </p:nvSpPr>
        <p:spPr>
          <a:xfrm>
            <a:off x="3276600" y="4800600"/>
            <a:ext cx="4953000" cy="838200"/>
          </a:xfrm>
        </p:spPr>
        <p:txBody>
          <a:bodyPr numCol="2"/>
          <a:lstStyle/>
          <a:p>
            <a:pPr marL="342900" indent="-342900">
              <a:buFont typeface="+mj-lt"/>
              <a:buAutoNum type="arabicPeriod"/>
            </a:pP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55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2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1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268605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4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Ольга\Desktop\1942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2328333" cy="1746250"/>
          </a:xfrm>
          <a:prstGeom prst="rect">
            <a:avLst/>
          </a:prstGeom>
          <a:noFill/>
        </p:spPr>
      </p:pic>
      <p:sp>
        <p:nvSpPr>
          <p:cNvPr id="14" name="Content Placeholder 6"/>
          <p:cNvSpPr>
            <a:spLocks noGrp="1"/>
          </p:cNvSpPr>
          <p:nvPr>
            <p:ph idx="10"/>
          </p:nvPr>
        </p:nvSpPr>
        <p:spPr>
          <a:xfrm>
            <a:off x="3124200" y="1066800"/>
            <a:ext cx="5638800" cy="3048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altLang="ko-KR" sz="1600" dirty="0" smtClean="0">
                <a:solidFill>
                  <a:schemeClr val="tx1"/>
                </a:solidFill>
              </a:rPr>
              <a:t> Увеличение сети ДОУ (ДОУ №53 – 280 мест)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600" dirty="0" smtClean="0">
                <a:solidFill>
                  <a:schemeClr val="tx1"/>
                </a:solidFill>
              </a:rPr>
              <a:t>Всего мест - 3868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600" dirty="0" smtClean="0">
                <a:solidFill>
                  <a:schemeClr val="tx1"/>
                </a:solidFill>
              </a:rPr>
              <a:t>Увеличение ясельных групп до 25 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600" dirty="0" smtClean="0">
                <a:solidFill>
                  <a:schemeClr val="tx1"/>
                </a:solidFill>
              </a:rPr>
              <a:t> Реализация муниципального проекта «Управление изменениями в деятельности ДОУ г. Лесосибирска  для создания условий развития инициативы и самостоятельности воспитанников» (ДОУ № 7, 9, 10, 43, 54)</a:t>
            </a:r>
            <a:endParaRPr lang="ru-RU" altLang="ko-KR" sz="16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altLang="ko-KR" sz="1600" dirty="0" smtClean="0">
                <a:solidFill>
                  <a:schemeClr val="tx1"/>
                </a:solidFill>
              </a:rPr>
              <a:t> Профессиональная экспертиза образовательных программ по ФГОС ДО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idx="10"/>
          </p:nvPr>
        </p:nvSpPr>
        <p:spPr>
          <a:xfrm>
            <a:off x="142876" y="3595686"/>
            <a:ext cx="2643174" cy="2119314"/>
          </a:xfrm>
        </p:spPr>
        <p:txBody>
          <a:bodyPr/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800" i="1" dirty="0">
                <a:solidFill>
                  <a:schemeClr val="tx1"/>
                </a:solidFill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«Одна из важнейших мер демографической 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800" i="1" dirty="0">
                <a:solidFill>
                  <a:schemeClr val="tx1"/>
                </a:solidFill>
                <a:latin typeface="Calibri" panose="020F0502020204030204" pitchFamily="34" charset="0"/>
                <a:ea typeface="Microsoft YaHei" pitchFamily="34" charset="-122"/>
                <a:cs typeface="Calibri" panose="020F0502020204030204" pitchFamily="34" charset="0"/>
              </a:rPr>
              <a:t>политики –развитие дошкольного образования»</a:t>
            </a:r>
          </a:p>
          <a:p>
            <a:pPr lvl="0"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600" i="1" dirty="0" smtClean="0">
                <a:solidFill>
                  <a:srgbClr val="0033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В. В. Путин</a:t>
            </a:r>
            <a:endParaRPr lang="ru-RU" altLang="ru-RU" sz="1600" i="1" dirty="0">
              <a:solidFill>
                <a:srgbClr val="0033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000364" y="4214261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6"/>
          <p:cNvSpPr>
            <a:spLocks noGrp="1"/>
          </p:cNvSpPr>
          <p:nvPr>
            <p:ph idx="10"/>
          </p:nvPr>
        </p:nvSpPr>
        <p:spPr>
          <a:xfrm>
            <a:off x="3200400" y="4267200"/>
            <a:ext cx="5638800" cy="2286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ko-KR" sz="1600" dirty="0" smtClean="0">
                <a:solidFill>
                  <a:schemeClr val="tx1"/>
                </a:solidFill>
              </a:rPr>
              <a:t> Совершенствование процедур оценки качества дошкольного образования на муниципальном уровне и уровне ДОО.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600" dirty="0" smtClean="0">
                <a:solidFill>
                  <a:schemeClr val="tx1"/>
                </a:solidFill>
              </a:rPr>
              <a:t> Аналитика и экспертиза практик ДОО по приоритетным задачам, обобщение и предъявление в </a:t>
            </a:r>
            <a:r>
              <a:rPr lang="ru-RU" altLang="ko-KR" sz="1600" dirty="0" err="1" smtClean="0">
                <a:solidFill>
                  <a:schemeClr val="tx1"/>
                </a:solidFill>
              </a:rPr>
              <a:t>Приенисейском</a:t>
            </a:r>
            <a:r>
              <a:rPr lang="ru-RU" altLang="ko-KR" sz="1600" dirty="0" smtClean="0">
                <a:solidFill>
                  <a:schemeClr val="tx1"/>
                </a:solidFill>
              </a:rPr>
              <a:t> образовательном округе, на уровне края.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600" dirty="0" smtClean="0">
                <a:solidFill>
                  <a:schemeClr val="tx1"/>
                </a:solidFill>
              </a:rPr>
              <a:t> Обеспечение преемственных связей ДОУ -НОО</a:t>
            </a:r>
            <a:endParaRPr lang="ko-KR" alt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Заголовок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6"/>
          <p:cNvSpPr>
            <a:spLocks noGrp="1"/>
          </p:cNvSpPr>
          <p:nvPr>
            <p:ph idx="10"/>
          </p:nvPr>
        </p:nvSpPr>
        <p:spPr>
          <a:xfrm>
            <a:off x="3810000" y="1828800"/>
            <a:ext cx="4887144" cy="4038600"/>
          </a:xfrm>
        </p:spPr>
        <p:txBody>
          <a:bodyPr/>
          <a:lstStyle/>
          <a:p>
            <a:pPr algn="just"/>
            <a:r>
              <a:rPr lang="ru-RU" altLang="ko-KR" sz="2000" i="1" dirty="0" smtClean="0">
                <a:solidFill>
                  <a:schemeClr val="tx1"/>
                </a:solidFill>
              </a:rPr>
              <a:t>«Для Красноярского края рост человеческого капитала должен быть самоцелью! Не просто подготовить кадры для своей растущей экономики. А сделать край привлекательным для жизни. Жизнь - это развитие человеческого капитала. </a:t>
            </a:r>
          </a:p>
          <a:p>
            <a:pPr algn="just"/>
            <a:r>
              <a:rPr lang="ru-RU" altLang="ko-KR" sz="2000" i="1" dirty="0" smtClean="0">
                <a:solidFill>
                  <a:schemeClr val="tx1"/>
                </a:solidFill>
              </a:rPr>
              <a:t>Главное, что требует человек, это реализовать себя, получить что-то новое. В первую очередь, это формирует сфера образования» </a:t>
            </a:r>
          </a:p>
          <a:p>
            <a:pPr algn="r"/>
            <a:endParaRPr lang="ru-RU" altLang="ko-KR" sz="2000" dirty="0" smtClean="0">
              <a:solidFill>
                <a:schemeClr val="tx1"/>
              </a:solidFill>
            </a:endParaRPr>
          </a:p>
          <a:p>
            <a:pPr algn="r"/>
            <a:r>
              <a:rPr lang="ru-RU" altLang="ko-KR" sz="2000" dirty="0" smtClean="0">
                <a:solidFill>
                  <a:schemeClr val="tx1"/>
                </a:solidFill>
              </a:rPr>
              <a:t>В.А. </a:t>
            </a:r>
            <a:r>
              <a:rPr lang="ru-RU" altLang="ko-KR" sz="2000" dirty="0" err="1" smtClean="0">
                <a:solidFill>
                  <a:schemeClr val="tx1"/>
                </a:solidFill>
              </a:rPr>
              <a:t>Толоконский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Ольга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54306"/>
            <a:ext cx="3071834" cy="423214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67818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7" name="Picture 2" descr="C:\Users\Ольга\Desktop\85ca514f9886a96d3c067f991afcb736_XL.jpg"/>
          <p:cNvPicPr>
            <a:picLocks noChangeAspect="1" noChangeArrowheads="1"/>
          </p:cNvPicPr>
          <p:nvPr/>
        </p:nvPicPr>
        <p:blipFill>
          <a:blip r:embed="rId2" cstate="print"/>
          <a:srcRect t="3953" b="5138"/>
          <a:stretch>
            <a:fillRect/>
          </a:stretch>
        </p:blipFill>
        <p:spPr bwMode="auto">
          <a:xfrm>
            <a:off x="609600" y="789940"/>
            <a:ext cx="1752600" cy="1343660"/>
          </a:xfrm>
          <a:prstGeom prst="rect">
            <a:avLst/>
          </a:prstGeom>
          <a:noFill/>
        </p:spPr>
      </p:pic>
      <p:sp>
        <p:nvSpPr>
          <p:cNvPr id="48" name="Content Placeholder 6"/>
          <p:cNvSpPr>
            <a:spLocks noGrp="1"/>
          </p:cNvSpPr>
          <p:nvPr>
            <p:ph idx="10"/>
          </p:nvPr>
        </p:nvSpPr>
        <p:spPr>
          <a:xfrm>
            <a:off x="3218620" y="1423958"/>
            <a:ext cx="5696780" cy="2386042"/>
          </a:xfrm>
        </p:spPr>
        <p:txBody>
          <a:bodyPr/>
          <a:lstStyle/>
          <a:p>
            <a:pPr algn="ctr"/>
            <a:r>
              <a:rPr lang="ru-RU" altLang="ko-KR" sz="1800" dirty="0" smtClean="0">
                <a:solidFill>
                  <a:schemeClr val="tx1"/>
                </a:solidFill>
              </a:rPr>
              <a:t>32 ОО прошли независимую оценку качества образовательной деятельности.</a:t>
            </a:r>
          </a:p>
          <a:p>
            <a:endParaRPr lang="ru-RU" altLang="ko-KR" sz="1800" dirty="0" smtClean="0">
              <a:solidFill>
                <a:schemeClr val="tx1"/>
              </a:solidFill>
            </a:endParaRPr>
          </a:p>
          <a:p>
            <a:pPr algn="ctr"/>
            <a:r>
              <a:rPr lang="ru-RU" altLang="ko-KR" sz="1800" dirty="0" smtClean="0">
                <a:solidFill>
                  <a:schemeClr val="tx1"/>
                </a:solidFill>
              </a:rPr>
              <a:t>Критерии: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Удовлетворенность качеством образовательной деятельности – 95 %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Доброжелательность, вежливость и компетентность работников – 95 %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Комфортность условий – 71 %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Открытость и доступность – 64-77 –%</a:t>
            </a:r>
          </a:p>
          <a:p>
            <a:pPr algn="ctr"/>
            <a:r>
              <a:rPr lang="ru-RU" altLang="ko-KR" sz="1800" b="1" dirty="0" smtClean="0">
                <a:solidFill>
                  <a:schemeClr val="tx1"/>
                </a:solidFill>
              </a:rPr>
              <a:t>Первая десятка рейтинга</a:t>
            </a:r>
            <a:endParaRPr lang="ko-KR" altLang="en-US" sz="1800" b="1" dirty="0">
              <a:solidFill>
                <a:schemeClr val="tx1"/>
              </a:solidFill>
            </a:endParaRPr>
          </a:p>
        </p:txBody>
      </p:sp>
      <p:sp>
        <p:nvSpPr>
          <p:cNvPr id="49" name="Content Placeholder 6"/>
          <p:cNvSpPr>
            <a:spLocks noGrp="1"/>
          </p:cNvSpPr>
          <p:nvPr>
            <p:ph idx="10"/>
          </p:nvPr>
        </p:nvSpPr>
        <p:spPr>
          <a:xfrm>
            <a:off x="123836" y="2133600"/>
            <a:ext cx="2847964" cy="4343400"/>
          </a:xfrm>
        </p:spPr>
        <p:txBody>
          <a:bodyPr/>
          <a:lstStyle/>
          <a:p>
            <a:r>
              <a:rPr lang="ru-RU" altLang="ko-KR" sz="1600" i="1" dirty="0" smtClean="0">
                <a:solidFill>
                  <a:schemeClr val="tx1"/>
                </a:solidFill>
              </a:rPr>
              <a:t>«Независимая оценка качества образовательной организации, осуществляющих образовательную деятельность, осуществляем в целях предоставления участникам отношений в сфере образования информации об уровне организации работы по реализации образовательных программ на основе общедоступной информации»</a:t>
            </a:r>
          </a:p>
          <a:p>
            <a:pPr algn="r"/>
            <a:r>
              <a:rPr lang="ru-RU" altLang="ko-KR" sz="1600" i="1" smtClean="0">
                <a:solidFill>
                  <a:schemeClr val="tx1"/>
                </a:solidFill>
              </a:rPr>
              <a:t>ФЗ -№273</a:t>
            </a:r>
            <a:endParaRPr lang="ru-RU" altLang="ko-KR" sz="1600" i="1" dirty="0" smtClean="0">
              <a:solidFill>
                <a:schemeClr val="tx1"/>
              </a:solidFill>
            </a:endParaRP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«Об образовании в Российской Федерации»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000364" y="58674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Content Placeholder 6"/>
          <p:cNvSpPr>
            <a:spLocks noGrp="1"/>
          </p:cNvSpPr>
          <p:nvPr>
            <p:ph idx="10"/>
          </p:nvPr>
        </p:nvSpPr>
        <p:spPr>
          <a:xfrm>
            <a:off x="3218620" y="6053134"/>
            <a:ext cx="5696780" cy="50006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Разработка плана по ликвидации недостатков 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54" name="Content Placeholder 6"/>
          <p:cNvSpPr>
            <a:spLocks noGrp="1"/>
          </p:cNvSpPr>
          <p:nvPr>
            <p:ph idx="10"/>
          </p:nvPr>
        </p:nvSpPr>
        <p:spPr>
          <a:xfrm>
            <a:off x="3276600" y="4343400"/>
            <a:ext cx="5534036" cy="1295400"/>
          </a:xfrm>
        </p:spPr>
        <p:txBody>
          <a:bodyPr numCol="2"/>
          <a:lstStyle/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МБОУ «Лицей»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МДОУ «Д/с №29»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МБОУ  «Гимназия»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МБОУ «СОШ №9»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МБОУ «СОШ №1»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МДОУ «Д/с №40»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МБОУ «СОШ №8»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МБОУ «СОШ №4»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МБОУ «СОШ №6»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МДОУ «Д/с №31»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55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2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Независимая оценка качества образовательной </a:t>
            </a:r>
            <a:b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28.08.2017</a:t>
            </a:r>
            <a:endParaRPr lang="ru-RU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значимых событий 2016-2017 года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idx="10"/>
          </p:nvPr>
        </p:nvSpPr>
        <p:spPr>
          <a:xfrm>
            <a:off x="467544" y="1242978"/>
            <a:ext cx="8229600" cy="492922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Система образования муниципалитета - 3 место во Всероссийском фестивале «Управленческая весна»;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Независимая оценка деятельности - 100 % учреждений;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МБОУ «Лицей» - победитель краевых соревнований «Школьная спортивная лига - 2017»; 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Грант ГЦП «Доступная среда» - МБДОУ №54 (950,0 т.р.);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Первый выпуск краевого специализированного инженерно-технологического класса МБОУ «Лицей»;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Диплом открытого межрегионального конкурса «100 престижных школ России» - МБОУ «ООШ №5»;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6 призеров регионального этапа Всероссийской олимпиады школьников ( ОБЖ, физкультура, экология, биология);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Творческие коллективы МБОУ ДО «ЦДО» - победители международных конкурсов (Казань, Сочи);  туристическое объединение – призеры Всероссийских соревнований в МДЦ «Артек»;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Значки отличия комплекса ГТО: 14 - золото, 4 - серебро, 6 – бронза. Выполнение  тестов ГТО учащимися школ города 469 человек (1 ступень – 38 чел., 2 ступень - 155 чел., 3 ступень – 137 чел., 4 ступень - 139);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800" dirty="0" smtClean="0">
                <a:solidFill>
                  <a:schemeClr val="tx1"/>
                </a:solidFill>
              </a:rPr>
              <a:t>Победа в краевом конкурсе на приобретение оборудования по ПДД - МДОУ «Детский сад №31».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28.08.2017</a:t>
            </a:r>
            <a:endParaRPr lang="ru-RU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значимых имен 2016-2017 года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idx="10"/>
          </p:nvPr>
        </p:nvSpPr>
        <p:spPr>
          <a:xfrm>
            <a:off x="467544" y="1295400"/>
            <a:ext cx="8229600" cy="492922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altLang="ko-KR" sz="1600" dirty="0" smtClean="0">
                <a:solidFill>
                  <a:schemeClr val="tx1"/>
                </a:solidFill>
              </a:rPr>
              <a:t>Богданов В. – ученик МБОУ «СОШ №2», стипендия Губернатора по литературе им. В.П. Астафьева;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00" dirty="0" err="1" smtClean="0">
                <a:solidFill>
                  <a:schemeClr val="tx1"/>
                </a:solidFill>
              </a:rPr>
              <a:t>Тагаева</a:t>
            </a:r>
            <a:r>
              <a:rPr lang="ru-RU" altLang="ko-KR" sz="1600" dirty="0" smtClean="0">
                <a:solidFill>
                  <a:schemeClr val="tx1"/>
                </a:solidFill>
              </a:rPr>
              <a:t> А. - ученица МБОУ «ООШ№5», победитель федерального этапа акции «Всероссийский экологический урок «Сделаем вместе»» в номинации «</a:t>
            </a:r>
            <a:r>
              <a:rPr lang="ru-RU" altLang="ko-KR" sz="1600" dirty="0" err="1" smtClean="0">
                <a:solidFill>
                  <a:schemeClr val="tx1"/>
                </a:solidFill>
              </a:rPr>
              <a:t>Эколидер</a:t>
            </a:r>
            <a:r>
              <a:rPr lang="ru-RU" altLang="ko-KR" sz="1600" dirty="0" smtClean="0">
                <a:solidFill>
                  <a:schemeClr val="tx1"/>
                </a:solidFill>
              </a:rPr>
              <a:t>»;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00" dirty="0" smtClean="0">
                <a:solidFill>
                  <a:schemeClr val="tx1"/>
                </a:solidFill>
              </a:rPr>
              <a:t>Корнева А. - ученица МБОУ «СОШ №1», абсолютное первенство выставки проектно- исследовательских работ краевого форума «Молодежь и наука», дипломант в соревновании молодых исследователей «Шаг в будущее» в Сибирском и Дальневосточном федеральных округах РФ;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00" dirty="0" err="1" smtClean="0">
                <a:solidFill>
                  <a:schemeClr val="tx1"/>
                </a:solidFill>
              </a:rPr>
              <a:t>Огородникова</a:t>
            </a:r>
            <a:r>
              <a:rPr lang="ru-RU" altLang="ko-KR" sz="1600" dirty="0" smtClean="0">
                <a:solidFill>
                  <a:schemeClr val="tx1"/>
                </a:solidFill>
              </a:rPr>
              <a:t> Е.А. – учитель-логопед МАДОУ №43, победитель профессионального конкурса «Воспитатель года 2017», региональный этап;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00" dirty="0" smtClean="0">
                <a:solidFill>
                  <a:schemeClr val="tx1"/>
                </a:solidFill>
              </a:rPr>
              <a:t>Быковская С.А. - учитель МБОУ «СОШ №6» - медаль «За любовь и верность»;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00" dirty="0" err="1" smtClean="0">
                <a:solidFill>
                  <a:schemeClr val="tx1"/>
                </a:solidFill>
              </a:rPr>
              <a:t>Трегубович</a:t>
            </a:r>
            <a:r>
              <a:rPr lang="ru-RU" altLang="ko-KR" sz="1600" dirty="0" smtClean="0">
                <a:solidFill>
                  <a:schemeClr val="tx1"/>
                </a:solidFill>
              </a:rPr>
              <a:t> А. И. - учитель МБОУ «СОШ №18», подготовивший победителей Краевого конкурса технических идей и разработок школьников и студентов «Сибирский </a:t>
            </a:r>
            <a:r>
              <a:rPr lang="ru-RU" altLang="ko-KR" sz="1600" dirty="0" err="1" smtClean="0">
                <a:solidFill>
                  <a:schemeClr val="tx1"/>
                </a:solidFill>
              </a:rPr>
              <a:t>техносалон</a:t>
            </a:r>
            <a:r>
              <a:rPr lang="ru-RU" altLang="ko-KR" sz="1600" dirty="0" smtClean="0">
                <a:solidFill>
                  <a:schemeClr val="tx1"/>
                </a:solidFill>
              </a:rPr>
              <a:t>»;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00" dirty="0" err="1" smtClean="0">
                <a:solidFill>
                  <a:schemeClr val="tx1"/>
                </a:solidFill>
              </a:rPr>
              <a:t>Солодков</a:t>
            </a:r>
            <a:r>
              <a:rPr lang="ru-RU" altLang="ko-KR" sz="1600" dirty="0" smtClean="0">
                <a:solidFill>
                  <a:schemeClr val="tx1"/>
                </a:solidFill>
              </a:rPr>
              <a:t> Ю.А., Богданова Л.А., Савельева Н.Е. - учителя, подготовившие призеров Всероссийской олимпиады школьников;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00" dirty="0" smtClean="0">
                <a:solidFill>
                  <a:schemeClr val="tx1"/>
                </a:solidFill>
              </a:rPr>
              <a:t>Гоголева О.P. - учитель МБОУ «СОШ №1», первое место в рейтинге среди учителей, работающих с одаренными людьми;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00" dirty="0" smtClean="0">
                <a:solidFill>
                  <a:schemeClr val="tx1"/>
                </a:solidFill>
              </a:rPr>
              <a:t>Новоселова Ж.А.- учитель МБОУ «СОШ №2», подготовившая наибольшее количество дипломантов региональных и всероссийских конкурсов;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00" smtClean="0">
                <a:solidFill>
                  <a:schemeClr val="tx1"/>
                </a:solidFill>
              </a:rPr>
              <a:t>Введенский </a:t>
            </a:r>
            <a:r>
              <a:rPr lang="ru-RU" altLang="ko-KR" sz="1600" dirty="0" smtClean="0">
                <a:solidFill>
                  <a:schemeClr val="tx1"/>
                </a:solidFill>
              </a:rPr>
              <a:t>А.С.- учитель МБОУ «Лицей», подготовивший победителей «Регионального конкурса юных техников и изобретателей 2017».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9990" y="1295400"/>
            <a:ext cx="7928210" cy="37548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ko-K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Лесосибирский формат </a:t>
            </a:r>
          </a:p>
          <a:p>
            <a:pPr algn="ctr"/>
            <a:r>
              <a:rPr lang="ru-RU" altLang="ko-K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достижения современного качества образования: интеграция возможностей и ресурсов, приоритеты развития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ko-KR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 smtClean="0"/>
          </a:p>
        </p:txBody>
      </p:sp>
      <p:pic>
        <p:nvPicPr>
          <p:cNvPr id="1028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267200"/>
            <a:ext cx="1981200" cy="21238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2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000364" y="40386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4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Всероссийские проверочные работы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28.08.2017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C:\Users\Ольга\Desktop\20130212-215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214422"/>
            <a:ext cx="2621419" cy="2928958"/>
          </a:xfrm>
          <a:prstGeom prst="rect">
            <a:avLst/>
          </a:prstGeom>
          <a:noFill/>
        </p:spPr>
      </p:pic>
      <p:sp>
        <p:nvSpPr>
          <p:cNvPr id="9" name="Content Placeholder 6"/>
          <p:cNvSpPr>
            <a:spLocks noGrp="1"/>
          </p:cNvSpPr>
          <p:nvPr>
            <p:ph idx="10"/>
          </p:nvPr>
        </p:nvSpPr>
        <p:spPr>
          <a:xfrm>
            <a:off x="3200400" y="1714488"/>
            <a:ext cx="5496744" cy="35719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Стратегия развития воспитания в Российской Федерации на период до 2025 года</a:t>
            </a:r>
          </a:p>
          <a:p>
            <a:pPr>
              <a:buFont typeface="Arial" pitchFamily="34" charset="0"/>
              <a:buChar char="•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Государственная программа «Патриотическое воспитание граждан РФ на 2016-2020 годы»</a:t>
            </a:r>
          </a:p>
          <a:p>
            <a:pPr>
              <a:buFont typeface="Arial" pitchFamily="34" charset="0"/>
              <a:buChar char="•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Национальная стратегия действий в интересах детей на 2012-2017 годы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kern="150" dirty="0">
                <a:solidFill>
                  <a:schemeClr val="tx1"/>
                </a:solidFill>
                <a:latin typeface="Calibri" panose="020F0502020204030204" pitchFamily="34" charset="0"/>
                <a:ea typeface="Lucida Sans Unicode"/>
                <a:cs typeface="Calibri" panose="020F0502020204030204" pitchFamily="34" charset="0"/>
              </a:rPr>
              <a:t>Федеральные государственные образовательные стандарты общего </a:t>
            </a:r>
            <a:r>
              <a:rPr lang="ru-RU" sz="18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Lucida Sans Unicode"/>
                <a:cs typeface="Calibri" panose="020F0502020204030204" pitchFamily="34" charset="0"/>
              </a:rPr>
              <a:t>образования</a:t>
            </a:r>
            <a:endParaRPr lang="en-US" sz="1800" kern="150" dirty="0" smtClean="0">
              <a:solidFill>
                <a:schemeClr val="tx1"/>
              </a:solidFill>
              <a:latin typeface="Calibri" panose="020F0502020204030204" pitchFamily="34" charset="0"/>
              <a:ea typeface="Lucida Sans Unicode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kern="150" dirty="0" smtClean="0">
                <a:solidFill>
                  <a:schemeClr val="tx1"/>
                </a:solidFill>
                <a:latin typeface="Calibri" panose="020F0502020204030204" pitchFamily="34" charset="0"/>
                <a:ea typeface="Lucida Sans Unicode"/>
                <a:cs typeface="Calibri" panose="020F0502020204030204" pitchFamily="34" charset="0"/>
              </a:rPr>
              <a:t>Концепция развития дополнительного образования детей в Российской Федерации</a:t>
            </a:r>
            <a:endParaRPr lang="ru-RU" sz="1600" kern="150" dirty="0">
              <a:solidFill>
                <a:schemeClr val="tx1"/>
              </a:solidFill>
              <a:latin typeface="Calibri" panose="020F0502020204030204" pitchFamily="34" charset="0"/>
              <a:ea typeface="Lucida Sans Unicode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0"/>
          </p:nvPr>
        </p:nvSpPr>
        <p:spPr>
          <a:xfrm>
            <a:off x="309546" y="4148142"/>
            <a:ext cx="2357454" cy="2024058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«Задача воспитания не менее значима, чем обучение, подготовка кадров для новой экономики»</a:t>
            </a:r>
            <a:endParaRPr lang="ru-RU" altLang="ko-KR" sz="1800" dirty="0" smtClean="0">
              <a:solidFill>
                <a:schemeClr val="tx1"/>
              </a:solidFill>
            </a:endParaRP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В.В. Путин</a:t>
            </a:r>
            <a:endParaRPr lang="ko-KR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29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и дополнительное образование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56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Этап предъявления результатов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00363" y="54102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28.08.2017</a:t>
            </a:r>
            <a:endParaRPr lang="ru-RU" dirty="0"/>
          </a:p>
        </p:txBody>
      </p:sp>
      <p:pic>
        <p:nvPicPr>
          <p:cNvPr id="14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Content Placeholder 6"/>
          <p:cNvSpPr>
            <a:spLocks noGrp="1"/>
          </p:cNvSpPr>
          <p:nvPr>
            <p:ph idx="10"/>
          </p:nvPr>
        </p:nvSpPr>
        <p:spPr>
          <a:xfrm>
            <a:off x="3190864" y="1447800"/>
            <a:ext cx="5762636" cy="5105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Муниципальный комплекс мер по обеспечению реализации Стратегии развития воспитания в РФ до 2025 г.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План действий по становлению школьных служб медиации.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«Продвижения» в деятельности городского актива старшеклассников.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</a:t>
            </a:r>
            <a:r>
              <a:rPr lang="ru-RU" altLang="ko-KR" sz="1800" dirty="0">
                <a:solidFill>
                  <a:schemeClr val="tx1"/>
                </a:solidFill>
              </a:rPr>
              <a:t>Принцип со-</a:t>
            </a:r>
            <a:r>
              <a:rPr lang="ru-RU" altLang="ko-KR" sz="1800" dirty="0" err="1">
                <a:solidFill>
                  <a:schemeClr val="tx1"/>
                </a:solidFill>
              </a:rPr>
              <a:t>бытийности</a:t>
            </a:r>
            <a:r>
              <a:rPr lang="ru-RU" altLang="ko-KR" sz="1800" dirty="0">
                <a:solidFill>
                  <a:schemeClr val="tx1"/>
                </a:solidFill>
              </a:rPr>
              <a:t> в мероприятиях, социальное проектирование – приоритетная </a:t>
            </a:r>
            <a:r>
              <a:rPr lang="ru-RU" altLang="ko-KR" sz="1800" dirty="0" smtClean="0">
                <a:solidFill>
                  <a:schemeClr val="tx1"/>
                </a:solidFill>
              </a:rPr>
              <a:t>технология в ОО.</a:t>
            </a:r>
            <a:endParaRPr lang="ru-RU" altLang="ko-KR" sz="18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Новые форматы работы с родителями в городе.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Вхождение СОШ №4, Гимназии в Российское движение школьников, движение </a:t>
            </a:r>
            <a:r>
              <a:rPr lang="ru-RU" altLang="ko-KR" sz="1800" dirty="0" err="1" smtClean="0">
                <a:solidFill>
                  <a:schemeClr val="tx1"/>
                </a:solidFill>
              </a:rPr>
              <a:t>Юнармия</a:t>
            </a:r>
            <a:r>
              <a:rPr lang="ru-RU" altLang="ko-KR" sz="18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altLang="ko-KR" sz="18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a typeface="Calibri"/>
                <a:cs typeface="Calibri" panose="020F0502020204030204" pitchFamily="34" charset="0"/>
              </a:rPr>
              <a:t>Совершенствование образовательных </a:t>
            </a:r>
            <a:r>
              <a:rPr lang="ru-RU" sz="1800" dirty="0">
                <a:solidFill>
                  <a:schemeClr val="tx1"/>
                </a:solidFill>
                <a:ea typeface="Calibri"/>
                <a:cs typeface="Calibri" panose="020F0502020204030204" pitchFamily="34" charset="0"/>
              </a:rPr>
              <a:t>программ </a:t>
            </a:r>
            <a:r>
              <a:rPr lang="ru-RU" sz="1800" dirty="0" smtClean="0">
                <a:solidFill>
                  <a:schemeClr val="tx1"/>
                </a:solidFill>
                <a:ea typeface="Calibri"/>
                <a:cs typeface="Calibri" panose="020F0502020204030204" pitchFamily="34" charset="0"/>
              </a:rPr>
              <a:t>ОО в </a:t>
            </a:r>
            <a:r>
              <a:rPr lang="ru-RU" sz="1800" dirty="0">
                <a:solidFill>
                  <a:schemeClr val="tx1"/>
                </a:solidFill>
                <a:ea typeface="Calibri"/>
                <a:cs typeface="Calibri" panose="020F0502020204030204" pitchFamily="34" charset="0"/>
              </a:rPr>
              <a:t>части программы воспитания и социализации, духовно-нравственного воспитания</a:t>
            </a:r>
            <a:r>
              <a:rPr lang="ru-RU" altLang="ko-KR" sz="18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Продолжение и совершенствование работы с партнерами по воспитанию, организации летнего отдыха детей.</a:t>
            </a:r>
          </a:p>
          <a:p>
            <a:pPr algn="just"/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7" name="Content Placeholder 6"/>
          <p:cNvSpPr>
            <a:spLocks noGrp="1"/>
          </p:cNvSpPr>
          <p:nvPr>
            <p:ph idx="10"/>
          </p:nvPr>
        </p:nvSpPr>
        <p:spPr>
          <a:xfrm>
            <a:off x="147606" y="3257528"/>
            <a:ext cx="2747994" cy="3143272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«Самый большой приоритет –воспитание человека, у которого есть нравственный стержень, для которого не безразличны понятия нравственность, доброта, любовь, уважение к старшим, забота о старших»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О.Ю. Васильева</a:t>
            </a:r>
            <a:endParaRPr lang="ko-KR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166681" y="3871918"/>
            <a:ext cx="5638800" cy="285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5" descr="C:\Users\Ольга\Desktop\cropped-new-tree-planting-by-two-girls-e1351699746348.jpg"/>
          <p:cNvPicPr>
            <a:picLocks noChangeAspect="1" noChangeArrowheads="1"/>
          </p:cNvPicPr>
          <p:nvPr/>
        </p:nvPicPr>
        <p:blipFill>
          <a:blip r:embed="rId3" cstate="print"/>
          <a:srcRect l="20345" r="26638"/>
          <a:stretch>
            <a:fillRect/>
          </a:stretch>
        </p:blipFill>
        <p:spPr bwMode="auto">
          <a:xfrm>
            <a:off x="228600" y="934844"/>
            <a:ext cx="2571768" cy="2341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и дополнительное образование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000364" y="47244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Content Placeholder 6"/>
          <p:cNvSpPr>
            <a:spLocks noGrp="1"/>
          </p:cNvSpPr>
          <p:nvPr>
            <p:ph idx="10"/>
          </p:nvPr>
        </p:nvSpPr>
        <p:spPr>
          <a:xfrm>
            <a:off x="3142420" y="1357298"/>
            <a:ext cx="5696780" cy="3000396"/>
          </a:xfrm>
        </p:spPr>
        <p:txBody>
          <a:bodyPr/>
          <a:lstStyle/>
          <a:p>
            <a:r>
              <a:rPr lang="ru-RU" altLang="ko-KR" sz="1800" dirty="0" smtClean="0">
                <a:solidFill>
                  <a:schemeClr val="tx1"/>
                </a:solidFill>
              </a:rPr>
              <a:t>Вхождение в процесс разработки программ дополнительного образования «нового» поколения (№1, 2, 5, 6, 9, ЦДО).</a:t>
            </a:r>
          </a:p>
          <a:p>
            <a:endParaRPr lang="ru-RU" altLang="ko-KR" sz="1800" dirty="0" smtClean="0">
              <a:solidFill>
                <a:schemeClr val="tx1"/>
              </a:solidFill>
            </a:endParaRPr>
          </a:p>
          <a:p>
            <a:r>
              <a:rPr lang="ru-RU" altLang="ko-KR" sz="1800" dirty="0" smtClean="0">
                <a:solidFill>
                  <a:schemeClr val="tx1"/>
                </a:solidFill>
              </a:rPr>
              <a:t>Всего занятых дополнительным образованием </a:t>
            </a:r>
          </a:p>
          <a:p>
            <a:r>
              <a:rPr lang="ru-RU" altLang="ko-KR" sz="1800" dirty="0" smtClean="0">
                <a:solidFill>
                  <a:schemeClr val="tx1"/>
                </a:solidFill>
              </a:rPr>
              <a:t>7995 /74,9 %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в учреждениях культуры – 987 /13,3 %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в учреждениях спорта – 1548 /20,9 %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в ЦДО – 1259 /17 %</a:t>
            </a:r>
          </a:p>
          <a:p>
            <a:pPr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в школах – 4201 /56,6 %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idx="10"/>
          </p:nvPr>
        </p:nvSpPr>
        <p:spPr>
          <a:xfrm>
            <a:off x="142876" y="3643314"/>
            <a:ext cx="2643174" cy="2528886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«Именно в системе дополнительного образования должны быть более гибкие нормы и правила»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Т.Ю. </a:t>
            </a:r>
            <a:r>
              <a:rPr lang="ru-RU" altLang="ko-KR" sz="1600" i="1" dirty="0" err="1" smtClean="0">
                <a:solidFill>
                  <a:schemeClr val="tx1"/>
                </a:solidFill>
              </a:rPr>
              <a:t>Синюгина</a:t>
            </a:r>
            <a:r>
              <a:rPr lang="ru-RU" altLang="ko-KR" sz="1600" i="1" dirty="0" smtClean="0">
                <a:solidFill>
                  <a:schemeClr val="tx1"/>
                </a:solidFill>
              </a:rPr>
              <a:t>, заместитель министра образования и науки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" descr="C:\Users\Ольга\Desktop\1_6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2721447" cy="2000264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3000364" y="4572008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ontent Placeholder 6"/>
          <p:cNvSpPr>
            <a:spLocks noGrp="1"/>
          </p:cNvSpPr>
          <p:nvPr>
            <p:ph idx="10"/>
          </p:nvPr>
        </p:nvSpPr>
        <p:spPr>
          <a:xfrm>
            <a:off x="3142420" y="4643446"/>
            <a:ext cx="5696780" cy="200026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Программы развития дополнительного образования.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Навигатор программ дополнительного образования для доступности дополнительного образования.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Включение в проект «Реальное образование» СОШ №2, ЦДО.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Включение территории в краевой проект «</a:t>
            </a:r>
            <a:r>
              <a:rPr lang="ru-RU" sz="1800" dirty="0" smtClean="0">
                <a:solidFill>
                  <a:schemeClr val="tx1"/>
                </a:solidFill>
                <a:ea typeface="Times New Roman"/>
                <a:cs typeface="Times New Roman"/>
              </a:rPr>
              <a:t>Развитие </a:t>
            </a:r>
            <a:r>
              <a:rPr lang="ru-RU" sz="1800" dirty="0">
                <a:solidFill>
                  <a:schemeClr val="tx1"/>
                </a:solidFill>
                <a:ea typeface="Times New Roman"/>
                <a:cs typeface="Times New Roman"/>
              </a:rPr>
              <a:t>движения </a:t>
            </a:r>
            <a:r>
              <a:rPr lang="en-US" sz="18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JuniorSkills</a:t>
            </a:r>
            <a:r>
              <a:rPr lang="ru-RU" sz="1800" dirty="0" smtClean="0">
                <a:solidFill>
                  <a:schemeClr val="tx1"/>
                </a:solidFill>
                <a:ea typeface="Times New Roman"/>
                <a:cs typeface="Times New Roman"/>
              </a:rPr>
              <a:t>»</a:t>
            </a:r>
            <a:endParaRPr lang="ru-RU" altLang="ko-KR" sz="1800" dirty="0" smtClean="0">
              <a:solidFill>
                <a:schemeClr val="tx1"/>
              </a:solidFill>
            </a:endParaRPr>
          </a:p>
        </p:txBody>
      </p:sp>
      <p:pic>
        <p:nvPicPr>
          <p:cNvPr id="29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30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и дополнительное образование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Content Placeholder 6"/>
          <p:cNvSpPr>
            <a:spLocks noGrp="1"/>
          </p:cNvSpPr>
          <p:nvPr>
            <p:ph idx="10"/>
          </p:nvPr>
        </p:nvSpPr>
        <p:spPr>
          <a:xfrm>
            <a:off x="142876" y="3286124"/>
            <a:ext cx="2643174" cy="2581276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«Базовое образование – это основа, дающая возможность дальше развиваться по разным траекториям»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О.Ю. Васильева, 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министр образования и науки  РФ</a:t>
            </a:r>
            <a:endParaRPr lang="ko-KR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000364" y="5500702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Content Placeholder 6"/>
          <p:cNvSpPr>
            <a:spLocks noGrp="1"/>
          </p:cNvSpPr>
          <p:nvPr>
            <p:ph idx="10"/>
          </p:nvPr>
        </p:nvSpPr>
        <p:spPr>
          <a:xfrm>
            <a:off x="3142420" y="5715016"/>
            <a:ext cx="5696780" cy="10001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Русский язык – пропуск к ГИА в девятом классе.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Проекты новых стандартов базового образования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Разработка комплекса мер по повышению качества базового образования.</a:t>
            </a:r>
          </a:p>
          <a:p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5" descr="C:\Users\Ольга\Desktop\537788_203991483078861_67568140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90650"/>
            <a:ext cx="2678925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35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 9х классов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3124200" y="2043112"/>
          <a:ext cx="5867400" cy="2757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143000"/>
                <a:gridCol w="1143000"/>
                <a:gridCol w="1905000"/>
              </a:tblGrid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Предметы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Стандарт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Качество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ОУ </a:t>
                      </a:r>
                    </a:p>
                    <a:p>
                      <a:pPr algn="ctr"/>
                      <a:r>
                        <a:rPr lang="ru-RU" b="1" dirty="0" smtClean="0"/>
                        <a:t>(высокий балл)</a:t>
                      </a:r>
                      <a:endParaRPr lang="ru-RU" b="1" dirty="0"/>
                    </a:p>
                  </a:txBody>
                  <a:tcPr anchor="ctr"/>
                </a:tc>
              </a:tr>
              <a:tr h="9001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/>
                        <a:t>64 %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/>
                        <a:t>Лицей, СОШ №1, №4, №8, №9.</a:t>
                      </a:r>
                      <a:endParaRPr lang="ru-RU" dirty="0"/>
                    </a:p>
                  </a:txBody>
                  <a:tcPr anchor="ctr"/>
                </a:tc>
              </a:tr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/>
                        <a:t>57 %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/>
                        <a:t>Лицей, СОШ №2, №4, №8, №9.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Content Placeholder 6"/>
          <p:cNvSpPr>
            <a:spLocks noGrp="1"/>
          </p:cNvSpPr>
          <p:nvPr>
            <p:ph idx="10"/>
          </p:nvPr>
        </p:nvSpPr>
        <p:spPr>
          <a:xfrm>
            <a:off x="3124200" y="1143000"/>
            <a:ext cx="5867400" cy="1000132"/>
          </a:xfrm>
        </p:spPr>
        <p:txBody>
          <a:bodyPr/>
          <a:lstStyle/>
          <a:p>
            <a:pPr algn="ctr"/>
            <a:r>
              <a:rPr lang="ru-RU" altLang="ko-KR" sz="1800" dirty="0" smtClean="0">
                <a:solidFill>
                  <a:schemeClr val="tx1"/>
                </a:solidFill>
              </a:rPr>
              <a:t> Результаты 2017 года по обязательным предметам</a:t>
            </a:r>
          </a:p>
          <a:p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Content Placeholder 6"/>
          <p:cNvSpPr>
            <a:spLocks noGrp="1"/>
          </p:cNvSpPr>
          <p:nvPr>
            <p:ph idx="10"/>
          </p:nvPr>
        </p:nvSpPr>
        <p:spPr>
          <a:xfrm>
            <a:off x="142876" y="3286124"/>
            <a:ext cx="2643174" cy="2581276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«Базовое образование – это основа, дающая возможность дальше развиваться по разным траекториям»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О.Ю. Васильева</a:t>
            </a:r>
            <a:endParaRPr lang="ko-KR" altLang="en-US" sz="1600" i="1" dirty="0">
              <a:solidFill>
                <a:schemeClr val="tx1"/>
              </a:solidFill>
            </a:endParaRPr>
          </a:p>
        </p:txBody>
      </p:sp>
      <p:pic>
        <p:nvPicPr>
          <p:cNvPr id="32" name="Picture 5" descr="C:\Users\Ольга\Desktop\537788_203991483078861_67568140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90650"/>
            <a:ext cx="2678925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35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 9х классов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124200" y="1981200"/>
          <a:ext cx="5791200" cy="4614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1143000"/>
                <a:gridCol w="1143000"/>
                <a:gridCol w="1828800"/>
              </a:tblGrid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Предметы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% выбора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Качество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ОУ </a:t>
                      </a:r>
                    </a:p>
                    <a:p>
                      <a:pPr algn="ctr"/>
                      <a:r>
                        <a:rPr lang="ru-RU" b="1" dirty="0" smtClean="0"/>
                        <a:t>(высокий балл)</a:t>
                      </a:r>
                      <a:endParaRPr lang="ru-RU" b="1" dirty="0"/>
                    </a:p>
                  </a:txBody>
                  <a:tcPr anchor="ctr"/>
                </a:tc>
              </a:tr>
              <a:tr h="900112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Обществознание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67 %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45%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Лицей, СОШ №4, №6, №8, №9 </a:t>
                      </a:r>
                      <a:endParaRPr lang="ru-RU" dirty="0"/>
                    </a:p>
                  </a:txBody>
                  <a:tcPr anchor="ctr"/>
                </a:tc>
              </a:tr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География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35,7 %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69 %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Гимназия, Лицей, СОШ №1, №8, №9</a:t>
                      </a:r>
                      <a:endParaRPr lang="ru-RU" dirty="0"/>
                    </a:p>
                  </a:txBody>
                  <a:tcPr anchor="ctr"/>
                </a:tc>
              </a:tr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Биология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31,5 %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22 %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СОШ №4, №5, №6.</a:t>
                      </a:r>
                      <a:endParaRPr lang="ru-RU" dirty="0"/>
                    </a:p>
                  </a:txBody>
                  <a:tcPr anchor="ctr"/>
                </a:tc>
              </a:tr>
              <a:tr h="928688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Информатика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22,5 %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65 %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1800" dirty="0" smtClean="0">
                          <a:solidFill>
                            <a:schemeClr val="tx1"/>
                          </a:solidFill>
                        </a:rPr>
                        <a:t>Гимназия, Лицей, СОШ №6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Content Placeholder 6"/>
          <p:cNvSpPr>
            <a:spLocks noGrp="1"/>
          </p:cNvSpPr>
          <p:nvPr>
            <p:ph idx="10"/>
          </p:nvPr>
        </p:nvSpPr>
        <p:spPr>
          <a:xfrm>
            <a:off x="3124200" y="1143000"/>
            <a:ext cx="5867400" cy="1000132"/>
          </a:xfrm>
        </p:spPr>
        <p:txBody>
          <a:bodyPr/>
          <a:lstStyle/>
          <a:p>
            <a:pPr algn="ctr"/>
            <a:r>
              <a:rPr lang="ru-RU" altLang="ko-KR" sz="1800" dirty="0" smtClean="0">
                <a:solidFill>
                  <a:schemeClr val="tx1"/>
                </a:solidFill>
              </a:rPr>
              <a:t> Результаты 2017 года по предметам по выбору</a:t>
            </a:r>
          </a:p>
          <a:p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83336" y="3888573"/>
            <a:ext cx="56340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ontent Placeholder 6"/>
          <p:cNvSpPr>
            <a:spLocks noGrp="1"/>
          </p:cNvSpPr>
          <p:nvPr>
            <p:ph idx="10"/>
          </p:nvPr>
        </p:nvSpPr>
        <p:spPr>
          <a:xfrm>
            <a:off x="3200400" y="1143000"/>
            <a:ext cx="5696780" cy="4029100"/>
          </a:xfrm>
        </p:spPr>
        <p:txBody>
          <a:bodyPr/>
          <a:lstStyle/>
          <a:p>
            <a:pPr algn="ctr"/>
            <a:r>
              <a:rPr lang="ru-RU" altLang="ko-KR" sz="1800" dirty="0" smtClean="0">
                <a:solidFill>
                  <a:schemeClr val="tx1"/>
                </a:solidFill>
              </a:rPr>
              <a:t>Средний балл по </a:t>
            </a:r>
            <a:r>
              <a:rPr lang="ru-RU" altLang="ko-KR" sz="1800" b="1" dirty="0" smtClean="0">
                <a:solidFill>
                  <a:schemeClr val="tx1"/>
                </a:solidFill>
              </a:rPr>
              <a:t>Русскому языку </a:t>
            </a:r>
            <a:r>
              <a:rPr lang="ru-RU" altLang="ko-KR" sz="1800" dirty="0" smtClean="0">
                <a:solidFill>
                  <a:schemeClr val="tx1"/>
                </a:solidFill>
              </a:rPr>
              <a:t>- 64,09</a:t>
            </a:r>
          </a:p>
          <a:p>
            <a:pPr algn="ctr"/>
            <a:endParaRPr lang="ru-RU" altLang="ko-KR" sz="1800" dirty="0" smtClean="0">
              <a:solidFill>
                <a:schemeClr val="tx1"/>
              </a:solidFill>
            </a:endParaRPr>
          </a:p>
          <a:p>
            <a:pPr algn="ctr"/>
            <a:r>
              <a:rPr lang="ru-RU" altLang="ko-KR" sz="1800" b="1" dirty="0" smtClean="0">
                <a:solidFill>
                  <a:schemeClr val="tx1"/>
                </a:solidFill>
              </a:rPr>
              <a:t>Математика</a:t>
            </a:r>
          </a:p>
          <a:p>
            <a:pPr algn="ctr"/>
            <a:endParaRPr lang="ru-RU" altLang="ko-KR" sz="1800" b="1" dirty="0" smtClean="0">
              <a:solidFill>
                <a:schemeClr val="tx1"/>
              </a:solidFill>
            </a:endParaRPr>
          </a:p>
          <a:p>
            <a:pPr algn="ctr"/>
            <a:endParaRPr lang="ru-RU" altLang="ko-KR" sz="1800" b="1" dirty="0" smtClean="0">
              <a:solidFill>
                <a:schemeClr val="tx1"/>
              </a:solidFill>
            </a:endParaRPr>
          </a:p>
          <a:p>
            <a:pPr algn="ctr"/>
            <a:endParaRPr lang="ru-RU" altLang="ko-KR" sz="1800" dirty="0" smtClean="0">
              <a:solidFill>
                <a:schemeClr val="tx1"/>
              </a:solidFill>
            </a:endParaRPr>
          </a:p>
          <a:p>
            <a:pPr algn="ctr"/>
            <a:endParaRPr lang="ru-RU" altLang="ko-KR" sz="1800" dirty="0" smtClean="0">
              <a:solidFill>
                <a:schemeClr val="tx1"/>
              </a:solidFill>
            </a:endParaRPr>
          </a:p>
          <a:p>
            <a:pPr algn="ctr"/>
            <a:endParaRPr lang="ru-RU" altLang="ko-KR" sz="1800" dirty="0" smtClean="0">
              <a:solidFill>
                <a:schemeClr val="tx1"/>
              </a:solidFill>
            </a:endParaRPr>
          </a:p>
          <a:p>
            <a:endParaRPr lang="ru-RU" altLang="ko-KR" sz="1800" dirty="0" smtClean="0">
              <a:solidFill>
                <a:schemeClr val="tx1"/>
              </a:solidFill>
            </a:endParaRPr>
          </a:p>
          <a:p>
            <a:endParaRPr lang="ru-RU" altLang="ko-KR" sz="1800" dirty="0" smtClean="0">
              <a:solidFill>
                <a:schemeClr val="tx1"/>
              </a:solidFill>
            </a:endParaRPr>
          </a:p>
          <a:p>
            <a:pPr algn="ctr"/>
            <a:r>
              <a:rPr lang="ru-RU" altLang="ko-KR" sz="1800" b="1" dirty="0" smtClean="0">
                <a:solidFill>
                  <a:schemeClr val="tx1"/>
                </a:solidFill>
              </a:rPr>
              <a:t> Результат выше краевых показателей</a:t>
            </a:r>
          </a:p>
          <a:p>
            <a:pPr algn="ctr"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Обществознание - 53,54</a:t>
            </a:r>
          </a:p>
          <a:p>
            <a:pPr algn="ctr"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Химия - 59,91</a:t>
            </a:r>
          </a:p>
          <a:p>
            <a:pPr algn="ctr">
              <a:buFont typeface="Arial" pitchFamily="34" charset="0"/>
              <a:buChar char="•"/>
            </a:pPr>
            <a:r>
              <a:rPr lang="ru-RU" altLang="ko-KR" sz="1800" dirty="0" smtClean="0">
                <a:solidFill>
                  <a:schemeClr val="tx1"/>
                </a:solidFill>
              </a:rPr>
              <a:t> География - 58,25</a:t>
            </a:r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3" name="Content Placeholder 6"/>
          <p:cNvSpPr>
            <a:spLocks noGrp="1"/>
          </p:cNvSpPr>
          <p:nvPr>
            <p:ph idx="10"/>
          </p:nvPr>
        </p:nvSpPr>
        <p:spPr>
          <a:xfrm>
            <a:off x="142876" y="3071810"/>
            <a:ext cx="2643174" cy="2795590"/>
          </a:xfrm>
        </p:spPr>
        <p:txBody>
          <a:bodyPr/>
          <a:lstStyle/>
          <a:p>
            <a:r>
              <a:rPr lang="ru-RU" altLang="ko-KR" sz="1800" i="1" dirty="0" smtClean="0">
                <a:solidFill>
                  <a:schemeClr val="tx1"/>
                </a:solidFill>
              </a:rPr>
              <a:t>«Главное – изменить отношение к ЕГЭ как к натаскиванию»</a:t>
            </a:r>
          </a:p>
          <a:p>
            <a:pPr algn="r"/>
            <a:r>
              <a:rPr lang="ru-RU" altLang="ko-KR" sz="1600" i="1" dirty="0" smtClean="0">
                <a:solidFill>
                  <a:schemeClr val="tx1"/>
                </a:solidFill>
              </a:rPr>
              <a:t>О. Ю. Васильева</a:t>
            </a:r>
          </a:p>
          <a:p>
            <a:pPr algn="r"/>
            <a:endParaRPr lang="ru-RU" altLang="ko-KR" sz="1600" i="1" dirty="0" smtClean="0">
              <a:solidFill>
                <a:schemeClr val="tx1"/>
              </a:solidFill>
            </a:endParaRPr>
          </a:p>
          <a:p>
            <a:pPr algn="r"/>
            <a:endParaRPr lang="ru-RU" altLang="ko-KR" sz="1600" i="1" dirty="0" smtClean="0">
              <a:solidFill>
                <a:schemeClr val="tx1"/>
              </a:solidFill>
            </a:endParaRPr>
          </a:p>
          <a:p>
            <a:pPr algn="r"/>
            <a:endParaRPr lang="ru-RU" altLang="ko-KR" sz="1600" i="1" dirty="0" smtClean="0">
              <a:solidFill>
                <a:schemeClr val="tx1"/>
              </a:solidFill>
            </a:endParaRPr>
          </a:p>
          <a:p>
            <a:pPr algn="r"/>
            <a:endParaRPr lang="ko-KR" altLang="en-US" sz="1600" i="1" dirty="0">
              <a:solidFill>
                <a:schemeClr val="tx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000364" y="5486400"/>
            <a:ext cx="61436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6"/>
          <p:cNvSpPr>
            <a:spLocks noGrp="1"/>
          </p:cNvSpPr>
          <p:nvPr>
            <p:ph idx="10"/>
          </p:nvPr>
        </p:nvSpPr>
        <p:spPr>
          <a:xfrm>
            <a:off x="3142420" y="5629268"/>
            <a:ext cx="5696780" cy="10001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Развитие востребованных компетенций.</a:t>
            </a:r>
          </a:p>
          <a:p>
            <a:pPr>
              <a:buFont typeface="Wingdings" pitchFamily="2" charset="2"/>
              <a:buChar char="Ø"/>
            </a:pPr>
            <a:r>
              <a:rPr lang="ru-RU" altLang="ko-KR" sz="1800" dirty="0" smtClean="0">
                <a:solidFill>
                  <a:schemeClr val="tx1"/>
                </a:solidFill>
              </a:rPr>
              <a:t> Возвращение астрономии в курс школьной программы.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1400" y="2362192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dirty="0" smtClean="0"/>
              <a:t>Профильная</a:t>
            </a:r>
          </a:p>
          <a:p>
            <a:pPr algn="ctr"/>
            <a:endParaRPr lang="ru-RU" altLang="ko-KR" dirty="0" smtClean="0"/>
          </a:p>
          <a:p>
            <a:pPr algn="ctr"/>
            <a:r>
              <a:rPr lang="ru-RU" altLang="ko-KR" dirty="0" smtClean="0"/>
              <a:t>60,3 %</a:t>
            </a:r>
          </a:p>
          <a:p>
            <a:pPr algn="ctr"/>
            <a:r>
              <a:rPr lang="ru-RU" altLang="ko-KR" dirty="0" smtClean="0"/>
              <a:t>20 %</a:t>
            </a:r>
          </a:p>
          <a:p>
            <a:pPr algn="ctr"/>
            <a:r>
              <a:rPr lang="ru-RU" altLang="ko-KR" dirty="0" smtClean="0"/>
              <a:t>38,8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3234" y="2362200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dirty="0" smtClean="0"/>
              <a:t>Базовая</a:t>
            </a:r>
          </a:p>
          <a:p>
            <a:pPr algn="ctr"/>
            <a:endParaRPr lang="ru-RU" altLang="ko-KR" dirty="0" smtClean="0"/>
          </a:p>
          <a:p>
            <a:pPr algn="ctr"/>
            <a:r>
              <a:rPr lang="ru-RU" altLang="ko-KR" dirty="0" smtClean="0"/>
              <a:t>93,8 %</a:t>
            </a:r>
          </a:p>
          <a:p>
            <a:pPr algn="ctr"/>
            <a:r>
              <a:rPr lang="ru-RU" altLang="ko-KR" dirty="0" smtClean="0"/>
              <a:t>4 %</a:t>
            </a:r>
          </a:p>
          <a:p>
            <a:pPr algn="ctr"/>
            <a:r>
              <a:rPr lang="ru-RU" altLang="ko-KR" dirty="0" smtClean="0"/>
              <a:t>3,96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76800" y="259080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ko-KR" dirty="0" smtClean="0"/>
          </a:p>
          <a:p>
            <a:pPr algn="ctr"/>
            <a:r>
              <a:rPr lang="ru-RU" altLang="ko-KR" dirty="0" smtClean="0"/>
              <a:t>сдавали</a:t>
            </a:r>
          </a:p>
          <a:p>
            <a:pPr algn="ctr"/>
            <a:r>
              <a:rPr lang="ru-RU" altLang="ko-KR" dirty="0" smtClean="0"/>
              <a:t>не набрали минимум</a:t>
            </a:r>
          </a:p>
          <a:p>
            <a:pPr algn="ctr"/>
            <a:r>
              <a:rPr lang="ru-RU" altLang="ko-KR" dirty="0" smtClean="0"/>
              <a:t>средний балл</a:t>
            </a:r>
          </a:p>
        </p:txBody>
      </p:sp>
      <p:pic>
        <p:nvPicPr>
          <p:cNvPr id="42" name="Picture 4" descr="C:\Users\Ольга\Desktop\f48e1f58df28fcb8cc62478937b77f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45" y="1110079"/>
            <a:ext cx="2586055" cy="1937921"/>
          </a:xfrm>
          <a:prstGeom prst="rect">
            <a:avLst/>
          </a:prstGeom>
          <a:noFill/>
        </p:spPr>
      </p:pic>
      <p:pic>
        <p:nvPicPr>
          <p:cNvPr id="44" name="Picture 4" descr="C:\Users\Ольга\Desktop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9697" y="152400"/>
            <a:ext cx="781903" cy="838200"/>
          </a:xfrm>
          <a:prstGeom prst="rect">
            <a:avLst/>
          </a:prstGeom>
          <a:noFill/>
        </p:spPr>
      </p:pic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0" y="2032"/>
            <a:ext cx="9144000" cy="1069514"/>
          </a:xfrm>
        </p:spPr>
        <p:txBody>
          <a:bodyPr/>
          <a:lstStyle/>
          <a:p>
            <a:r>
              <a:rPr lang="ru-RU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 11х классов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Дата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28.08.2017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2261</Words>
  <Application>Microsoft Office PowerPoint</Application>
  <PresentationFormat>Экран (4:3)</PresentationFormat>
  <Paragraphs>335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Всероссийские проверочные работы</vt:lpstr>
      <vt:lpstr>Воспитание и дополнительное образование</vt:lpstr>
      <vt:lpstr>Воспитание и дополнительное образование</vt:lpstr>
      <vt:lpstr>Воспитание и дополнительное образование</vt:lpstr>
      <vt:lpstr>Государственная итоговая аттестация 9х классов</vt:lpstr>
      <vt:lpstr>Государственная итоговая аттестация 9х классов</vt:lpstr>
      <vt:lpstr>Государственная итоговая аттестация 11х классов</vt:lpstr>
      <vt:lpstr>Государственная итоговая аттестация 11х классов</vt:lpstr>
      <vt:lpstr>Всероссийские проверочные работы</vt:lpstr>
      <vt:lpstr> Специализированные классы</vt:lpstr>
      <vt:lpstr> старшая школа</vt:lpstr>
      <vt:lpstr>Одаренные дети </vt:lpstr>
      <vt:lpstr>Образование для детей с ОВЗ</vt:lpstr>
      <vt:lpstr>17 % российских учителей используют в своей практике цифровую образовательную среду  задача: освоение электронной дидактики</vt:lpstr>
      <vt:lpstr>Кадры </vt:lpstr>
      <vt:lpstr>управление</vt:lpstr>
      <vt:lpstr>Дошкольное образование</vt:lpstr>
      <vt:lpstr>Независимая оценка качества образовательной  деятельности</vt:lpstr>
      <vt:lpstr>10 значимых событий 2016-2017 года</vt:lpstr>
      <vt:lpstr> 10 значимых имен 2016-2017 года</vt:lpstr>
      <vt:lpstr>Слайд 23</vt:lpstr>
    </vt:vector>
  </TitlesOfParts>
  <Company>Fairmont Raffles Hotels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1</cp:lastModifiedBy>
  <cp:revision>119</cp:revision>
  <dcterms:created xsi:type="dcterms:W3CDTF">2014-08-27T13:17:30Z</dcterms:created>
  <dcterms:modified xsi:type="dcterms:W3CDTF">2017-08-27T12:21:47Z</dcterms:modified>
</cp:coreProperties>
</file>