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0.xml" ContentType="application/vnd.openxmlformats-officedocument.drawingml.chart+xml"/>
  <Override PartName="/ppt/notesSlides/notesSlide3.xml" ContentType="application/vnd.openxmlformats-officedocument.presentationml.notesSlide+xml"/>
  <Override PartName="/ppt/charts/chart11.xml" ContentType="application/vnd.openxmlformats-officedocument.drawingml.chart+xml"/>
  <Override PartName="/ppt/notesSlides/notesSlide4.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306" r:id="rId2"/>
    <p:sldId id="256" r:id="rId3"/>
    <p:sldId id="305" r:id="rId4"/>
    <p:sldId id="291" r:id="rId5"/>
    <p:sldId id="307" r:id="rId6"/>
    <p:sldId id="292" r:id="rId7"/>
    <p:sldId id="308" r:id="rId8"/>
    <p:sldId id="309" r:id="rId9"/>
    <p:sldId id="310" r:id="rId10"/>
    <p:sldId id="311" r:id="rId11"/>
    <p:sldId id="312" r:id="rId12"/>
    <p:sldId id="313" r:id="rId13"/>
    <p:sldId id="290" r:id="rId14"/>
    <p:sldId id="316" r:id="rId15"/>
    <p:sldId id="315" r:id="rId16"/>
    <p:sldId id="317" r:id="rId17"/>
    <p:sldId id="318" r:id="rId18"/>
    <p:sldId id="321" r:id="rId19"/>
    <p:sldId id="323" r:id="rId20"/>
    <p:sldId id="324" r:id="rId21"/>
    <p:sldId id="325" r:id="rId22"/>
    <p:sldId id="347" r:id="rId23"/>
    <p:sldId id="327" r:id="rId24"/>
    <p:sldId id="328" r:id="rId25"/>
    <p:sldId id="329" r:id="rId26"/>
    <p:sldId id="332" r:id="rId27"/>
    <p:sldId id="335" r:id="rId28"/>
    <p:sldId id="348" r:id="rId29"/>
    <p:sldId id="349" r:id="rId30"/>
    <p:sldId id="295" r:id="rId31"/>
    <p:sldId id="339" r:id="rId32"/>
    <p:sldId id="341" r:id="rId33"/>
    <p:sldId id="340" r:id="rId34"/>
    <p:sldId id="342" r:id="rId35"/>
    <p:sldId id="343" r:id="rId36"/>
    <p:sldId id="344" r:id="rId37"/>
    <p:sldId id="302" r:id="rId38"/>
    <p:sldId id="345" r:id="rId39"/>
    <p:sldId id="266" r:id="rId40"/>
    <p:sldId id="267" r:id="rId41"/>
    <p:sldId id="346"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58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6449" autoAdjust="0"/>
  </p:normalViewPr>
  <p:slideViewPr>
    <p:cSldViewPr>
      <p:cViewPr varScale="1">
        <p:scale>
          <a:sx n="88" d="100"/>
          <a:sy n="88" d="100"/>
        </p:scale>
        <p:origin x="-978" y="-108"/>
      </p:cViewPr>
      <p:guideLst>
        <p:guide orient="horz" pos="2160"/>
        <p:guide pos="29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2" Type="http://schemas.openxmlformats.org/officeDocument/2006/relationships/package" Target="../embeddings/_____Microsoft_Excel14.xlsx"/><Relationship Id="rId1" Type="http://schemas.openxmlformats.org/officeDocument/2006/relationships/themeOverride" Target="../theme/themeOverride1.xml"/></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Лист1!$B$1</c:f>
              <c:strCache>
                <c:ptCount val="1"/>
                <c:pt idx="0">
                  <c:v>2017</c:v>
                </c:pt>
              </c:strCache>
            </c:strRef>
          </c:tx>
          <c:invertIfNegative val="0"/>
          <c:dLbls>
            <c:txPr>
              <a:bodyPr/>
              <a:lstStyle/>
              <a:p>
                <a:pPr>
                  <a:defRPr sz="1400">
                    <a:solidFill>
                      <a:srgbClr val="002060"/>
                    </a:solidFill>
                    <a:latin typeface="Arial" pitchFamily="34" charset="0"/>
                    <a:cs typeface="Arial" pitchFamily="34" charset="0"/>
                  </a:defRPr>
                </a:pPr>
                <a:endParaRPr lang="ru-RU"/>
              </a:p>
            </c:txPr>
            <c:dLblPos val="outEnd"/>
            <c:showLegendKey val="0"/>
            <c:showVal val="1"/>
            <c:showCatName val="0"/>
            <c:showSerName val="0"/>
            <c:showPercent val="0"/>
            <c:showBubbleSize val="0"/>
            <c:showLeaderLines val="0"/>
          </c:dLbls>
          <c:cat>
            <c:strRef>
              <c:f>Лист1!$A$2:$A$12</c:f>
              <c:strCache>
                <c:ptCount val="11"/>
                <c:pt idx="0">
                  <c:v>Русский язык</c:v>
                </c:pt>
                <c:pt idx="1">
                  <c:v>Математика</c:v>
                </c:pt>
                <c:pt idx="2">
                  <c:v>Обществознание</c:v>
                </c:pt>
                <c:pt idx="3">
                  <c:v>География</c:v>
                </c:pt>
                <c:pt idx="4">
                  <c:v>Биология</c:v>
                </c:pt>
                <c:pt idx="5">
                  <c:v>Информатика и ИКТ</c:v>
                </c:pt>
                <c:pt idx="6">
                  <c:v>Химия </c:v>
                </c:pt>
                <c:pt idx="7">
                  <c:v>Физика</c:v>
                </c:pt>
                <c:pt idx="8">
                  <c:v>Литература</c:v>
                </c:pt>
                <c:pt idx="9">
                  <c:v>История</c:v>
                </c:pt>
                <c:pt idx="10">
                  <c:v>Иностранный язык</c:v>
                </c:pt>
              </c:strCache>
            </c:strRef>
          </c:cat>
          <c:val>
            <c:numRef>
              <c:f>Лист1!$B$2:$B$12</c:f>
              <c:numCache>
                <c:formatCode>General</c:formatCode>
                <c:ptCount val="11"/>
                <c:pt idx="0">
                  <c:v>96</c:v>
                </c:pt>
                <c:pt idx="1">
                  <c:v>87</c:v>
                </c:pt>
                <c:pt idx="2">
                  <c:v>93</c:v>
                </c:pt>
                <c:pt idx="3">
                  <c:v>95</c:v>
                </c:pt>
                <c:pt idx="4">
                  <c:v>93</c:v>
                </c:pt>
                <c:pt idx="5">
                  <c:v>98</c:v>
                </c:pt>
                <c:pt idx="6">
                  <c:v>94</c:v>
                </c:pt>
                <c:pt idx="7">
                  <c:v>98</c:v>
                </c:pt>
                <c:pt idx="8">
                  <c:v>90</c:v>
                </c:pt>
                <c:pt idx="9">
                  <c:v>100</c:v>
                </c:pt>
                <c:pt idx="10">
                  <c:v>94</c:v>
                </c:pt>
              </c:numCache>
            </c:numRef>
          </c:val>
        </c:ser>
        <c:ser>
          <c:idx val="1"/>
          <c:order val="1"/>
          <c:tx>
            <c:strRef>
              <c:f>Лист1!$C$1</c:f>
              <c:strCache>
                <c:ptCount val="1"/>
                <c:pt idx="0">
                  <c:v>2018</c:v>
                </c:pt>
              </c:strCache>
            </c:strRef>
          </c:tx>
          <c:invertIfNegative val="0"/>
          <c:dLbls>
            <c:txPr>
              <a:bodyPr/>
              <a:lstStyle/>
              <a:p>
                <a:pPr>
                  <a:defRPr sz="1400">
                    <a:solidFill>
                      <a:srgbClr val="002060"/>
                    </a:solidFill>
                    <a:latin typeface="Arial" pitchFamily="34" charset="0"/>
                    <a:cs typeface="Arial" pitchFamily="34" charset="0"/>
                  </a:defRPr>
                </a:pPr>
                <a:endParaRPr lang="ru-RU"/>
              </a:p>
            </c:txPr>
            <c:dLblPos val="outEnd"/>
            <c:showLegendKey val="0"/>
            <c:showVal val="1"/>
            <c:showCatName val="0"/>
            <c:showSerName val="0"/>
            <c:showPercent val="0"/>
            <c:showBubbleSize val="0"/>
            <c:showLeaderLines val="0"/>
          </c:dLbls>
          <c:cat>
            <c:strRef>
              <c:f>Лист1!$A$2:$A$12</c:f>
              <c:strCache>
                <c:ptCount val="11"/>
                <c:pt idx="0">
                  <c:v>Русский язык</c:v>
                </c:pt>
                <c:pt idx="1">
                  <c:v>Математика</c:v>
                </c:pt>
                <c:pt idx="2">
                  <c:v>Обществознание</c:v>
                </c:pt>
                <c:pt idx="3">
                  <c:v>География</c:v>
                </c:pt>
                <c:pt idx="4">
                  <c:v>Биология</c:v>
                </c:pt>
                <c:pt idx="5">
                  <c:v>Информатика и ИКТ</c:v>
                </c:pt>
                <c:pt idx="6">
                  <c:v>Химия </c:v>
                </c:pt>
                <c:pt idx="7">
                  <c:v>Физика</c:v>
                </c:pt>
                <c:pt idx="8">
                  <c:v>Литература</c:v>
                </c:pt>
                <c:pt idx="9">
                  <c:v>История</c:v>
                </c:pt>
                <c:pt idx="10">
                  <c:v>Иностранный язык</c:v>
                </c:pt>
              </c:strCache>
            </c:strRef>
          </c:cat>
          <c:val>
            <c:numRef>
              <c:f>Лист1!$C$2:$C$12</c:f>
              <c:numCache>
                <c:formatCode>General</c:formatCode>
                <c:ptCount val="11"/>
                <c:pt idx="0">
                  <c:v>96</c:v>
                </c:pt>
                <c:pt idx="1">
                  <c:v>91</c:v>
                </c:pt>
                <c:pt idx="2">
                  <c:v>94</c:v>
                </c:pt>
                <c:pt idx="3">
                  <c:v>89</c:v>
                </c:pt>
                <c:pt idx="4">
                  <c:v>98</c:v>
                </c:pt>
                <c:pt idx="5">
                  <c:v>96</c:v>
                </c:pt>
                <c:pt idx="6">
                  <c:v>99</c:v>
                </c:pt>
                <c:pt idx="7">
                  <c:v>98</c:v>
                </c:pt>
                <c:pt idx="8">
                  <c:v>86</c:v>
                </c:pt>
                <c:pt idx="9">
                  <c:v>81</c:v>
                </c:pt>
                <c:pt idx="10">
                  <c:v>100</c:v>
                </c:pt>
              </c:numCache>
            </c:numRef>
          </c:val>
        </c:ser>
        <c:dLbls>
          <c:dLblPos val="outEnd"/>
          <c:showLegendKey val="0"/>
          <c:showVal val="1"/>
          <c:showCatName val="0"/>
          <c:showSerName val="0"/>
          <c:showPercent val="0"/>
          <c:showBubbleSize val="0"/>
        </c:dLbls>
        <c:gapWidth val="150"/>
        <c:axId val="79001088"/>
        <c:axId val="79002624"/>
      </c:barChart>
      <c:catAx>
        <c:axId val="79001088"/>
        <c:scaling>
          <c:orientation val="minMax"/>
        </c:scaling>
        <c:delete val="0"/>
        <c:axPos val="b"/>
        <c:majorTickMark val="out"/>
        <c:minorTickMark val="none"/>
        <c:tickLblPos val="nextTo"/>
        <c:txPr>
          <a:bodyPr/>
          <a:lstStyle/>
          <a:p>
            <a:pPr>
              <a:defRPr sz="1800">
                <a:solidFill>
                  <a:srgbClr val="002060"/>
                </a:solidFill>
                <a:latin typeface="Arial" pitchFamily="34" charset="0"/>
                <a:cs typeface="Arial" pitchFamily="34" charset="0"/>
              </a:defRPr>
            </a:pPr>
            <a:endParaRPr lang="ru-RU"/>
          </a:p>
        </c:txPr>
        <c:crossAx val="79002624"/>
        <c:crosses val="autoZero"/>
        <c:auto val="1"/>
        <c:lblAlgn val="ctr"/>
        <c:lblOffset val="100"/>
        <c:noMultiLvlLbl val="0"/>
      </c:catAx>
      <c:valAx>
        <c:axId val="79002624"/>
        <c:scaling>
          <c:orientation val="minMax"/>
          <c:max val="100"/>
        </c:scaling>
        <c:delete val="0"/>
        <c:axPos val="l"/>
        <c:majorGridlines/>
        <c:numFmt formatCode="General" sourceLinked="1"/>
        <c:majorTickMark val="out"/>
        <c:minorTickMark val="none"/>
        <c:tickLblPos val="nextTo"/>
        <c:txPr>
          <a:bodyPr/>
          <a:lstStyle/>
          <a:p>
            <a:pPr>
              <a:defRPr>
                <a:solidFill>
                  <a:srgbClr val="002060"/>
                </a:solidFill>
                <a:latin typeface="Arial" pitchFamily="34" charset="0"/>
                <a:cs typeface="Arial" pitchFamily="34" charset="0"/>
              </a:defRPr>
            </a:pPr>
            <a:endParaRPr lang="ru-RU"/>
          </a:p>
        </c:txPr>
        <c:crossAx val="79001088"/>
        <c:crosses val="autoZero"/>
        <c:crossBetween val="between"/>
      </c:valAx>
    </c:plotArea>
    <c:legend>
      <c:legendPos val="t"/>
      <c:layout/>
      <c:overlay val="0"/>
      <c:txPr>
        <a:bodyPr/>
        <a:lstStyle/>
        <a:p>
          <a:pPr>
            <a:defRPr>
              <a:solidFill>
                <a:srgbClr val="002060"/>
              </a:solidFill>
              <a:latin typeface="Arial" pitchFamily="34" charset="0"/>
              <a:cs typeface="Arial"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Школьный этап</c:v>
                </c:pt>
              </c:strCache>
            </c:strRef>
          </c:tx>
          <c:invertIfNegative val="0"/>
          <c:dLbls>
            <c:txPr>
              <a:bodyPr/>
              <a:lstStyle/>
              <a:p>
                <a:pPr>
                  <a:defRPr>
                    <a:solidFill>
                      <a:schemeClr val="bg1">
                        <a:lumMod val="95000"/>
                      </a:schemeClr>
                    </a:solidFill>
                    <a:latin typeface="Arial" pitchFamily="34" charset="0"/>
                    <a:cs typeface="Arial" pitchFamily="34" charset="0"/>
                  </a:defRPr>
                </a:pPr>
                <a:endParaRPr lang="ru-RU"/>
              </a:p>
            </c:txPr>
            <c:showLegendKey val="0"/>
            <c:showVal val="1"/>
            <c:showCatName val="0"/>
            <c:showSerName val="0"/>
            <c:showPercent val="0"/>
            <c:showBubbleSize val="0"/>
            <c:showLeaderLines val="0"/>
          </c:dLbls>
          <c:cat>
            <c:strRef>
              <c:f>Лист1!$A$2:$A$4</c:f>
              <c:strCache>
                <c:ptCount val="3"/>
                <c:pt idx="0">
                  <c:v>2015-2016</c:v>
                </c:pt>
                <c:pt idx="1">
                  <c:v>2016-2017</c:v>
                </c:pt>
                <c:pt idx="2">
                  <c:v>2017-2018</c:v>
                </c:pt>
              </c:strCache>
            </c:strRef>
          </c:cat>
          <c:val>
            <c:numRef>
              <c:f>Лист1!$B$2:$B$4</c:f>
              <c:numCache>
                <c:formatCode>General</c:formatCode>
                <c:ptCount val="3"/>
                <c:pt idx="0">
                  <c:v>109</c:v>
                </c:pt>
                <c:pt idx="1">
                  <c:v>115</c:v>
                </c:pt>
                <c:pt idx="2">
                  <c:v>65</c:v>
                </c:pt>
              </c:numCache>
            </c:numRef>
          </c:val>
        </c:ser>
        <c:ser>
          <c:idx val="1"/>
          <c:order val="1"/>
          <c:tx>
            <c:strRef>
              <c:f>Лист1!$C$1</c:f>
              <c:strCache>
                <c:ptCount val="1"/>
                <c:pt idx="0">
                  <c:v>Муниципальный этап</c:v>
                </c:pt>
              </c:strCache>
            </c:strRef>
          </c:tx>
          <c:invertIfNegative val="0"/>
          <c:dLbls>
            <c:txPr>
              <a:bodyPr/>
              <a:lstStyle/>
              <a:p>
                <a:pPr>
                  <a:defRPr>
                    <a:solidFill>
                      <a:srgbClr val="002060"/>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2015-2016</c:v>
                </c:pt>
                <c:pt idx="1">
                  <c:v>2016-2017</c:v>
                </c:pt>
                <c:pt idx="2">
                  <c:v>2017-2018</c:v>
                </c:pt>
              </c:strCache>
            </c:strRef>
          </c:cat>
          <c:val>
            <c:numRef>
              <c:f>Лист1!$C$2:$C$4</c:f>
              <c:numCache>
                <c:formatCode>General</c:formatCode>
                <c:ptCount val="3"/>
                <c:pt idx="0">
                  <c:v>5</c:v>
                </c:pt>
                <c:pt idx="1">
                  <c:v>1</c:v>
                </c:pt>
                <c:pt idx="2">
                  <c:v>10</c:v>
                </c:pt>
              </c:numCache>
            </c:numRef>
          </c:val>
        </c:ser>
        <c:dLbls>
          <c:showLegendKey val="0"/>
          <c:showVal val="0"/>
          <c:showCatName val="0"/>
          <c:showSerName val="0"/>
          <c:showPercent val="0"/>
          <c:showBubbleSize val="0"/>
        </c:dLbls>
        <c:gapWidth val="150"/>
        <c:axId val="24025728"/>
        <c:axId val="24061056"/>
      </c:barChart>
      <c:catAx>
        <c:axId val="24025728"/>
        <c:scaling>
          <c:orientation val="minMax"/>
        </c:scaling>
        <c:delete val="0"/>
        <c:axPos val="b"/>
        <c:majorTickMark val="out"/>
        <c:minorTickMark val="none"/>
        <c:tickLblPos val="nextTo"/>
        <c:txPr>
          <a:bodyPr/>
          <a:lstStyle/>
          <a:p>
            <a:pPr>
              <a:defRPr>
                <a:solidFill>
                  <a:schemeClr val="bg1">
                    <a:lumMod val="95000"/>
                  </a:schemeClr>
                </a:solidFill>
                <a:latin typeface="Arial" pitchFamily="34" charset="0"/>
                <a:cs typeface="Arial" pitchFamily="34" charset="0"/>
              </a:defRPr>
            </a:pPr>
            <a:endParaRPr lang="ru-RU"/>
          </a:p>
        </c:txPr>
        <c:crossAx val="24061056"/>
        <c:crosses val="autoZero"/>
        <c:auto val="1"/>
        <c:lblAlgn val="ctr"/>
        <c:lblOffset val="100"/>
        <c:noMultiLvlLbl val="0"/>
      </c:catAx>
      <c:valAx>
        <c:axId val="24061056"/>
        <c:scaling>
          <c:orientation val="minMax"/>
        </c:scaling>
        <c:delete val="0"/>
        <c:axPos val="l"/>
        <c:majorGridlines/>
        <c:numFmt formatCode="General" sourceLinked="1"/>
        <c:majorTickMark val="out"/>
        <c:minorTickMark val="none"/>
        <c:tickLblPos val="nextTo"/>
        <c:txPr>
          <a:bodyPr/>
          <a:lstStyle/>
          <a:p>
            <a:pPr>
              <a:defRPr>
                <a:solidFill>
                  <a:schemeClr val="bg1">
                    <a:lumMod val="95000"/>
                  </a:schemeClr>
                </a:solidFill>
                <a:latin typeface="Arial" pitchFamily="34" charset="0"/>
                <a:cs typeface="Arial" pitchFamily="34" charset="0"/>
              </a:defRPr>
            </a:pPr>
            <a:endParaRPr lang="ru-RU"/>
          </a:p>
        </c:txPr>
        <c:crossAx val="24025728"/>
        <c:crosses val="autoZero"/>
        <c:crossBetween val="between"/>
      </c:valAx>
    </c:plotArea>
    <c:legend>
      <c:legendPos val="r"/>
      <c:layout>
        <c:manualLayout>
          <c:xMode val="edge"/>
          <c:yMode val="edge"/>
          <c:x val="0.64835874543744887"/>
          <c:y val="0.3793344831781239"/>
          <c:w val="0.32756463403536801"/>
          <c:h val="0.41888517053414803"/>
        </c:manualLayout>
      </c:layout>
      <c:overlay val="0"/>
      <c:txPr>
        <a:bodyPr/>
        <a:lstStyle/>
        <a:p>
          <a:pPr>
            <a:defRPr sz="1800">
              <a:solidFill>
                <a:schemeClr val="bg1">
                  <a:lumMod val="95000"/>
                </a:schemeClr>
              </a:solidFill>
              <a:latin typeface="Arial" pitchFamily="34" charset="0"/>
              <a:cs typeface="Arial"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609846328969835"/>
          <c:y val="0.27169381513349028"/>
          <c:w val="0.58895250936041099"/>
          <c:h val="0.63626018266997242"/>
        </c:manualLayout>
      </c:layout>
      <c:pie3DChart>
        <c:varyColors val="1"/>
        <c:ser>
          <c:idx val="0"/>
          <c:order val="0"/>
          <c:tx>
            <c:strRef>
              <c:f>Лист1!$B$1</c:f>
              <c:strCache>
                <c:ptCount val="1"/>
                <c:pt idx="0">
                  <c:v>Численность детей</c:v>
                </c:pt>
              </c:strCache>
            </c:strRef>
          </c:tx>
          <c:dLbls>
            <c:showLegendKey val="0"/>
            <c:showVal val="1"/>
            <c:showCatName val="0"/>
            <c:showSerName val="0"/>
            <c:showPercent val="0"/>
            <c:showBubbleSize val="0"/>
            <c:showLeaderLines val="1"/>
          </c:dLbls>
          <c:cat>
            <c:strRef>
              <c:f>Лист1!$A$2:$A$5</c:f>
              <c:strCache>
                <c:ptCount val="3"/>
                <c:pt idx="0">
                  <c:v>от 0-1 года</c:v>
                </c:pt>
                <c:pt idx="1">
                  <c:v>от 1-1,5 лет</c:v>
                </c:pt>
                <c:pt idx="2">
                  <c:v>от 1,5-3 лет</c:v>
                </c:pt>
              </c:strCache>
            </c:strRef>
          </c:cat>
          <c:val>
            <c:numRef>
              <c:f>Лист1!$B$2:$B$5</c:f>
              <c:numCache>
                <c:formatCode>General</c:formatCode>
                <c:ptCount val="4"/>
                <c:pt idx="0">
                  <c:v>525</c:v>
                </c:pt>
                <c:pt idx="1">
                  <c:v>352</c:v>
                </c:pt>
                <c:pt idx="2">
                  <c:v>506</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0.14427278778349073"/>
          <c:y val="0.76579107443849559"/>
          <c:w val="0.7053288058420073"/>
          <c:h val="0.12363773977405169"/>
        </c:manualLayout>
      </c:layout>
      <c:overlay val="0"/>
    </c:legend>
    <c:plotVisOnly val="1"/>
    <c:dispBlanksAs val="gap"/>
    <c:showDLblsOverMax val="0"/>
  </c:chart>
  <c:spPr>
    <a:noFill/>
  </c:spPr>
  <c:txPr>
    <a:bodyPr/>
    <a:lstStyle/>
    <a:p>
      <a:pPr>
        <a:defRPr sz="1800">
          <a:latin typeface="Arial" pitchFamily="34" charset="0"/>
          <a:cs typeface="Arial" pitchFamily="34" charset="0"/>
        </a:defRPr>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11219453546257"/>
          <c:y val="5.9655799533325185E-2"/>
          <c:w val="0.67334210340265221"/>
          <c:h val="0.77719933822336329"/>
        </c:manualLayout>
      </c:layout>
      <c:barChart>
        <c:barDir val="col"/>
        <c:grouping val="clustered"/>
        <c:varyColors val="0"/>
        <c:ser>
          <c:idx val="0"/>
          <c:order val="0"/>
          <c:tx>
            <c:strRef>
              <c:f>Лист1!$B$1</c:f>
              <c:strCache>
                <c:ptCount val="1"/>
                <c:pt idx="0">
                  <c:v>компенсирующие и комбинированные группы</c:v>
                </c:pt>
              </c:strCache>
            </c:strRef>
          </c:tx>
          <c:invertIfNegative val="0"/>
          <c:cat>
            <c:strRef>
              <c:f>Лист1!$A$2:$A$5</c:f>
              <c:strCache>
                <c:ptCount val="3"/>
                <c:pt idx="0">
                  <c:v>2015 г.</c:v>
                </c:pt>
                <c:pt idx="1">
                  <c:v>           2016 г.</c:v>
                </c:pt>
                <c:pt idx="2">
                  <c:v>                                      на  01.01.2018 г.</c:v>
                </c:pt>
              </c:strCache>
            </c:strRef>
          </c:cat>
          <c:val>
            <c:numRef>
              <c:f>Лист1!$B$2:$B$5</c:f>
              <c:numCache>
                <c:formatCode>General</c:formatCode>
                <c:ptCount val="4"/>
                <c:pt idx="0">
                  <c:v>0</c:v>
                </c:pt>
                <c:pt idx="1">
                  <c:v>6</c:v>
                </c:pt>
                <c:pt idx="2">
                  <c:v>8</c:v>
                </c:pt>
              </c:numCache>
            </c:numRef>
          </c:val>
        </c:ser>
        <c:ser>
          <c:idx val="1"/>
          <c:order val="1"/>
          <c:tx>
            <c:strRef>
              <c:f>Лист1!$C$1</c:f>
              <c:strCache>
                <c:ptCount val="1"/>
                <c:pt idx="0">
                  <c:v>количество детей с ОВЗ и инвалидностью</c:v>
                </c:pt>
              </c:strCache>
            </c:strRef>
          </c:tx>
          <c:invertIfNegative val="0"/>
          <c:dLbls>
            <c:txPr>
              <a:bodyPr/>
              <a:lstStyle/>
              <a:p>
                <a:pPr>
                  <a:defRPr>
                    <a:solidFill>
                      <a:srgbClr val="002060"/>
                    </a:solidFill>
                    <a:latin typeface="Arial" pitchFamily="34" charset="0"/>
                    <a:cs typeface="Arial" pitchFamily="34" charset="0"/>
                  </a:defRPr>
                </a:pPr>
                <a:endParaRPr lang="ru-RU"/>
              </a:p>
            </c:txPr>
            <c:showLegendKey val="0"/>
            <c:showVal val="1"/>
            <c:showCatName val="0"/>
            <c:showSerName val="0"/>
            <c:showPercent val="0"/>
            <c:showBubbleSize val="0"/>
            <c:showLeaderLines val="0"/>
          </c:dLbls>
          <c:cat>
            <c:strRef>
              <c:f>Лист1!$A$2:$A$5</c:f>
              <c:strCache>
                <c:ptCount val="3"/>
                <c:pt idx="0">
                  <c:v>2015 г.</c:v>
                </c:pt>
                <c:pt idx="1">
                  <c:v>           2016 г.</c:v>
                </c:pt>
                <c:pt idx="2">
                  <c:v>                                      на  01.01.2018 г.</c:v>
                </c:pt>
              </c:strCache>
            </c:strRef>
          </c:cat>
          <c:val>
            <c:numRef>
              <c:f>Лист1!$C$2:$C$5</c:f>
              <c:numCache>
                <c:formatCode>General</c:formatCode>
                <c:ptCount val="4"/>
                <c:pt idx="0">
                  <c:v>0</c:v>
                </c:pt>
                <c:pt idx="1">
                  <c:v>80</c:v>
                </c:pt>
                <c:pt idx="2">
                  <c:v>147</c:v>
                </c:pt>
              </c:numCache>
            </c:numRef>
          </c:val>
        </c:ser>
        <c:dLbls>
          <c:showLegendKey val="0"/>
          <c:showVal val="0"/>
          <c:showCatName val="0"/>
          <c:showSerName val="0"/>
          <c:showPercent val="0"/>
          <c:showBubbleSize val="0"/>
        </c:dLbls>
        <c:gapWidth val="250"/>
        <c:axId val="24603264"/>
        <c:axId val="24601728"/>
      </c:barChart>
      <c:valAx>
        <c:axId val="24601728"/>
        <c:scaling>
          <c:orientation val="minMax"/>
        </c:scaling>
        <c:delete val="0"/>
        <c:axPos val="l"/>
        <c:majorGridlines/>
        <c:numFmt formatCode="General" sourceLinked="1"/>
        <c:majorTickMark val="out"/>
        <c:minorTickMark val="none"/>
        <c:tickLblPos val="nextTo"/>
        <c:txPr>
          <a:bodyPr/>
          <a:lstStyle/>
          <a:p>
            <a:pPr>
              <a:defRPr sz="1800">
                <a:solidFill>
                  <a:srgbClr val="002060"/>
                </a:solidFill>
                <a:latin typeface="Arial" pitchFamily="34" charset="0"/>
                <a:cs typeface="Arial" pitchFamily="34" charset="0"/>
              </a:defRPr>
            </a:pPr>
            <a:endParaRPr lang="ru-RU"/>
          </a:p>
        </c:txPr>
        <c:crossAx val="24603264"/>
        <c:crosses val="autoZero"/>
        <c:crossBetween val="between"/>
      </c:valAx>
      <c:catAx>
        <c:axId val="24603264"/>
        <c:scaling>
          <c:orientation val="minMax"/>
        </c:scaling>
        <c:delete val="0"/>
        <c:axPos val="b"/>
        <c:majorTickMark val="out"/>
        <c:minorTickMark val="none"/>
        <c:tickLblPos val="nextTo"/>
        <c:txPr>
          <a:bodyPr/>
          <a:lstStyle/>
          <a:p>
            <a:pPr>
              <a:defRPr sz="1600">
                <a:solidFill>
                  <a:srgbClr val="002060"/>
                </a:solidFill>
                <a:latin typeface="Arial" pitchFamily="34" charset="0"/>
                <a:cs typeface="Arial" pitchFamily="34" charset="0"/>
              </a:defRPr>
            </a:pPr>
            <a:endParaRPr lang="ru-RU"/>
          </a:p>
        </c:txPr>
        <c:crossAx val="24601728"/>
        <c:crosses val="autoZero"/>
        <c:auto val="1"/>
        <c:lblAlgn val="ctr"/>
        <c:lblOffset val="100"/>
        <c:noMultiLvlLbl val="0"/>
      </c:catAx>
    </c:plotArea>
    <c:legend>
      <c:legendPos val="r"/>
      <c:layout>
        <c:manualLayout>
          <c:xMode val="edge"/>
          <c:yMode val="edge"/>
          <c:x val="0.77993039165476641"/>
          <c:y val="0"/>
          <c:w val="0.22006960834523354"/>
          <c:h val="1"/>
        </c:manualLayout>
      </c:layout>
      <c:overlay val="0"/>
      <c:txPr>
        <a:bodyPr/>
        <a:lstStyle/>
        <a:p>
          <a:pPr>
            <a:defRPr sz="1300">
              <a:solidFill>
                <a:srgbClr val="002060"/>
              </a:solidFill>
              <a:latin typeface="Arial" pitchFamily="34" charset="0"/>
              <a:cs typeface="Arial"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59890355408999"/>
          <c:y val="6.7692721587241336E-2"/>
          <c:w val="0.56159711286089242"/>
          <c:h val="0.68800270669291341"/>
        </c:manualLayout>
      </c:layout>
      <c:barChart>
        <c:barDir val="col"/>
        <c:grouping val="clustered"/>
        <c:varyColors val="0"/>
        <c:ser>
          <c:idx val="0"/>
          <c:order val="0"/>
          <c:tx>
            <c:strRef>
              <c:f>Лист1!$B$1</c:f>
              <c:strCache>
                <c:ptCount val="1"/>
                <c:pt idx="0">
                  <c:v>дети с ОВЗ</c:v>
                </c:pt>
              </c:strCache>
            </c:strRef>
          </c:tx>
          <c:invertIfNegative val="0"/>
          <c:dLbls>
            <c:txPr>
              <a:bodyPr/>
              <a:lstStyle/>
              <a:p>
                <a:pPr>
                  <a:defRPr>
                    <a:solidFill>
                      <a:srgbClr val="002060"/>
                    </a:solidFill>
                    <a:latin typeface="Arial" pitchFamily="34" charset="0"/>
                    <a:cs typeface="Arial" pitchFamily="34" charset="0"/>
                  </a:defRPr>
                </a:pPr>
                <a:endParaRPr lang="ru-RU"/>
              </a:p>
            </c:txPr>
            <c:showLegendKey val="0"/>
            <c:showVal val="1"/>
            <c:showCatName val="0"/>
            <c:showSerName val="0"/>
            <c:showPercent val="0"/>
            <c:showBubbleSize val="0"/>
            <c:showLeaderLines val="0"/>
          </c:dLbls>
          <c:cat>
            <c:strRef>
              <c:f>Лист1!$A$2:$A$4</c:f>
              <c:strCache>
                <c:ptCount val="3"/>
                <c:pt idx="0">
                  <c:v>2015 г.</c:v>
                </c:pt>
                <c:pt idx="1">
                  <c:v>2016 г.</c:v>
                </c:pt>
                <c:pt idx="2">
                  <c:v>      на 01.01.2018 г.</c:v>
                </c:pt>
              </c:strCache>
            </c:strRef>
          </c:cat>
          <c:val>
            <c:numRef>
              <c:f>Лист1!$B$2:$B$4</c:f>
              <c:numCache>
                <c:formatCode>General</c:formatCode>
                <c:ptCount val="3"/>
                <c:pt idx="0">
                  <c:v>74</c:v>
                </c:pt>
                <c:pt idx="1">
                  <c:v>151</c:v>
                </c:pt>
                <c:pt idx="2">
                  <c:v>193</c:v>
                </c:pt>
              </c:numCache>
            </c:numRef>
          </c:val>
        </c:ser>
        <c:ser>
          <c:idx val="1"/>
          <c:order val="1"/>
          <c:tx>
            <c:strRef>
              <c:f>Лист1!$C$1</c:f>
              <c:strCache>
                <c:ptCount val="1"/>
                <c:pt idx="0">
                  <c:v>дети инвалиды</c:v>
                </c:pt>
              </c:strCache>
            </c:strRef>
          </c:tx>
          <c:invertIfNegative val="0"/>
          <c:dLbls>
            <c:txPr>
              <a:bodyPr/>
              <a:lstStyle/>
              <a:p>
                <a:pPr>
                  <a:defRPr>
                    <a:solidFill>
                      <a:srgbClr val="002060"/>
                    </a:solidFill>
                    <a:latin typeface="Arial" pitchFamily="34" charset="0"/>
                    <a:cs typeface="Arial" pitchFamily="34" charset="0"/>
                  </a:defRPr>
                </a:pPr>
                <a:endParaRPr lang="ru-RU"/>
              </a:p>
            </c:txPr>
            <c:showLegendKey val="0"/>
            <c:showVal val="1"/>
            <c:showCatName val="0"/>
            <c:showSerName val="0"/>
            <c:showPercent val="0"/>
            <c:showBubbleSize val="0"/>
            <c:showLeaderLines val="0"/>
          </c:dLbls>
          <c:cat>
            <c:strRef>
              <c:f>Лист1!$A$2:$A$4</c:f>
              <c:strCache>
                <c:ptCount val="3"/>
                <c:pt idx="0">
                  <c:v>2015 г.</c:v>
                </c:pt>
                <c:pt idx="1">
                  <c:v>2016 г.</c:v>
                </c:pt>
                <c:pt idx="2">
                  <c:v>      на 01.01.2018 г.</c:v>
                </c:pt>
              </c:strCache>
            </c:strRef>
          </c:cat>
          <c:val>
            <c:numRef>
              <c:f>Лист1!$C$2:$C$4</c:f>
              <c:numCache>
                <c:formatCode>General</c:formatCode>
                <c:ptCount val="3"/>
                <c:pt idx="0">
                  <c:v>35</c:v>
                </c:pt>
                <c:pt idx="1">
                  <c:v>32</c:v>
                </c:pt>
                <c:pt idx="2">
                  <c:v>36</c:v>
                </c:pt>
              </c:numCache>
            </c:numRef>
          </c:val>
        </c:ser>
        <c:dLbls>
          <c:showLegendKey val="0"/>
          <c:showVal val="0"/>
          <c:showCatName val="0"/>
          <c:showSerName val="0"/>
          <c:showPercent val="0"/>
          <c:showBubbleSize val="0"/>
        </c:dLbls>
        <c:gapWidth val="150"/>
        <c:axId val="24670208"/>
        <c:axId val="24671744"/>
      </c:barChart>
      <c:catAx>
        <c:axId val="24670208"/>
        <c:scaling>
          <c:orientation val="minMax"/>
        </c:scaling>
        <c:delete val="0"/>
        <c:axPos val="b"/>
        <c:majorTickMark val="out"/>
        <c:minorTickMark val="none"/>
        <c:tickLblPos val="nextTo"/>
        <c:txPr>
          <a:bodyPr/>
          <a:lstStyle/>
          <a:p>
            <a:pPr>
              <a:defRPr>
                <a:solidFill>
                  <a:srgbClr val="002060"/>
                </a:solidFill>
                <a:latin typeface="Arial" pitchFamily="34" charset="0"/>
                <a:cs typeface="Arial" pitchFamily="34" charset="0"/>
              </a:defRPr>
            </a:pPr>
            <a:endParaRPr lang="ru-RU"/>
          </a:p>
        </c:txPr>
        <c:crossAx val="24671744"/>
        <c:crosses val="autoZero"/>
        <c:auto val="1"/>
        <c:lblAlgn val="ctr"/>
        <c:lblOffset val="100"/>
        <c:noMultiLvlLbl val="0"/>
      </c:catAx>
      <c:valAx>
        <c:axId val="24671744"/>
        <c:scaling>
          <c:orientation val="minMax"/>
        </c:scaling>
        <c:delete val="0"/>
        <c:axPos val="l"/>
        <c:majorGridlines/>
        <c:numFmt formatCode="General" sourceLinked="1"/>
        <c:majorTickMark val="out"/>
        <c:minorTickMark val="none"/>
        <c:tickLblPos val="nextTo"/>
        <c:txPr>
          <a:bodyPr/>
          <a:lstStyle/>
          <a:p>
            <a:pPr>
              <a:defRPr>
                <a:solidFill>
                  <a:srgbClr val="002060"/>
                </a:solidFill>
                <a:latin typeface="Arial" pitchFamily="34" charset="0"/>
                <a:cs typeface="Arial" pitchFamily="34" charset="0"/>
              </a:defRPr>
            </a:pPr>
            <a:endParaRPr lang="ru-RU"/>
          </a:p>
        </c:txPr>
        <c:crossAx val="24670208"/>
        <c:crosses val="autoZero"/>
        <c:crossBetween val="between"/>
      </c:valAx>
    </c:plotArea>
    <c:legend>
      <c:legendPos val="r"/>
      <c:layout>
        <c:manualLayout>
          <c:xMode val="edge"/>
          <c:yMode val="edge"/>
          <c:x val="0.76369919506516737"/>
          <c:y val="0.13807113862774656"/>
          <c:w val="0.22271700394579938"/>
          <c:h val="0.45782280335063824"/>
        </c:manualLayout>
      </c:layout>
      <c:overlay val="0"/>
      <c:txPr>
        <a:bodyPr/>
        <a:lstStyle/>
        <a:p>
          <a:pPr>
            <a:defRPr>
              <a:solidFill>
                <a:srgbClr val="002060"/>
              </a:solidFill>
              <a:latin typeface="Arial" pitchFamily="34" charset="0"/>
              <a:cs typeface="Arial" pitchFamily="34" charset="0"/>
            </a:defRPr>
          </a:pPr>
          <a:endParaRPr lang="ru-RU"/>
        </a:p>
      </c:txPr>
    </c:legend>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Осн.сост</c:v>
                </c:pt>
              </c:strCache>
            </c:strRef>
          </c:tx>
          <c:invertIfNegative val="0"/>
          <c:cat>
            <c:strRef>
              <c:f>Лист1!$A$2:$A$12</c:f>
              <c:strCache>
                <c:ptCount val="11"/>
                <c:pt idx="0">
                  <c:v>1</c:v>
                </c:pt>
                <c:pt idx="1">
                  <c:v>2</c:v>
                </c:pt>
                <c:pt idx="2">
                  <c:v>4</c:v>
                </c:pt>
                <c:pt idx="3">
                  <c:v>5</c:v>
                </c:pt>
                <c:pt idx="4">
                  <c:v>6</c:v>
                </c:pt>
                <c:pt idx="5">
                  <c:v>8</c:v>
                </c:pt>
                <c:pt idx="6">
                  <c:v>9</c:v>
                </c:pt>
                <c:pt idx="7">
                  <c:v>14</c:v>
                </c:pt>
                <c:pt idx="8">
                  <c:v>18</c:v>
                </c:pt>
                <c:pt idx="9">
                  <c:v>Лицей</c:v>
                </c:pt>
                <c:pt idx="10">
                  <c:v>Гимназия</c:v>
                </c:pt>
              </c:strCache>
            </c:strRef>
          </c:cat>
          <c:val>
            <c:numRef>
              <c:f>Лист1!$B$2:$B$12</c:f>
              <c:numCache>
                <c:formatCode>General</c:formatCode>
                <c:ptCount val="11"/>
                <c:pt idx="0">
                  <c:v>54</c:v>
                </c:pt>
                <c:pt idx="1">
                  <c:v>48</c:v>
                </c:pt>
                <c:pt idx="2">
                  <c:v>62</c:v>
                </c:pt>
                <c:pt idx="3">
                  <c:v>40</c:v>
                </c:pt>
                <c:pt idx="4">
                  <c:v>77</c:v>
                </c:pt>
                <c:pt idx="5">
                  <c:v>55</c:v>
                </c:pt>
                <c:pt idx="6">
                  <c:v>94</c:v>
                </c:pt>
                <c:pt idx="7">
                  <c:v>9</c:v>
                </c:pt>
                <c:pt idx="8">
                  <c:v>28</c:v>
                </c:pt>
                <c:pt idx="9">
                  <c:v>84</c:v>
                </c:pt>
                <c:pt idx="10">
                  <c:v>44</c:v>
                </c:pt>
              </c:numCache>
            </c:numRef>
          </c:val>
        </c:ser>
        <c:ser>
          <c:idx val="1"/>
          <c:order val="1"/>
          <c:tx>
            <c:strRef>
              <c:f>Лист1!$C$1</c:f>
              <c:strCache>
                <c:ptCount val="1"/>
                <c:pt idx="0">
                  <c:v>МС</c:v>
                </c:pt>
              </c:strCache>
            </c:strRef>
          </c:tx>
          <c:invertIfNegative val="0"/>
          <c:cat>
            <c:strRef>
              <c:f>Лист1!$A$2:$A$12</c:f>
              <c:strCache>
                <c:ptCount val="11"/>
                <c:pt idx="0">
                  <c:v>1</c:v>
                </c:pt>
                <c:pt idx="1">
                  <c:v>2</c:v>
                </c:pt>
                <c:pt idx="2">
                  <c:v>4</c:v>
                </c:pt>
                <c:pt idx="3">
                  <c:v>5</c:v>
                </c:pt>
                <c:pt idx="4">
                  <c:v>6</c:v>
                </c:pt>
                <c:pt idx="5">
                  <c:v>8</c:v>
                </c:pt>
                <c:pt idx="6">
                  <c:v>9</c:v>
                </c:pt>
                <c:pt idx="7">
                  <c:v>14</c:v>
                </c:pt>
                <c:pt idx="8">
                  <c:v>18</c:v>
                </c:pt>
                <c:pt idx="9">
                  <c:v>Лицей</c:v>
                </c:pt>
                <c:pt idx="10">
                  <c:v>Гимназия</c:v>
                </c:pt>
              </c:strCache>
            </c:strRef>
          </c:cat>
          <c:val>
            <c:numRef>
              <c:f>Лист1!$C$2:$C$12</c:f>
              <c:numCache>
                <c:formatCode>General</c:formatCode>
                <c:ptCount val="11"/>
                <c:pt idx="0">
                  <c:v>4</c:v>
                </c:pt>
                <c:pt idx="1">
                  <c:v>3</c:v>
                </c:pt>
                <c:pt idx="2">
                  <c:v>6</c:v>
                </c:pt>
                <c:pt idx="3">
                  <c:v>5</c:v>
                </c:pt>
                <c:pt idx="4">
                  <c:v>11</c:v>
                </c:pt>
                <c:pt idx="5">
                  <c:v>0</c:v>
                </c:pt>
                <c:pt idx="6">
                  <c:v>9</c:v>
                </c:pt>
                <c:pt idx="7">
                  <c:v>0</c:v>
                </c:pt>
                <c:pt idx="8">
                  <c:v>1</c:v>
                </c:pt>
                <c:pt idx="9">
                  <c:v>4</c:v>
                </c:pt>
                <c:pt idx="10">
                  <c:v>3</c:v>
                </c:pt>
              </c:numCache>
            </c:numRef>
          </c:val>
        </c:ser>
        <c:dLbls>
          <c:showLegendKey val="0"/>
          <c:showVal val="0"/>
          <c:showCatName val="0"/>
          <c:showSerName val="0"/>
          <c:showPercent val="0"/>
          <c:showBubbleSize val="0"/>
        </c:dLbls>
        <c:gapWidth val="150"/>
        <c:shape val="cylinder"/>
        <c:axId val="24973696"/>
        <c:axId val="24975232"/>
        <c:axId val="0"/>
      </c:bar3DChart>
      <c:catAx>
        <c:axId val="24973696"/>
        <c:scaling>
          <c:orientation val="minMax"/>
        </c:scaling>
        <c:delete val="0"/>
        <c:axPos val="b"/>
        <c:numFmt formatCode="General" sourceLinked="1"/>
        <c:majorTickMark val="out"/>
        <c:minorTickMark val="none"/>
        <c:tickLblPos val="nextTo"/>
        <c:crossAx val="24975232"/>
        <c:crosses val="autoZero"/>
        <c:auto val="1"/>
        <c:lblAlgn val="ctr"/>
        <c:lblOffset val="100"/>
        <c:noMultiLvlLbl val="0"/>
      </c:catAx>
      <c:valAx>
        <c:axId val="24975232"/>
        <c:scaling>
          <c:orientation val="minMax"/>
        </c:scaling>
        <c:delete val="0"/>
        <c:axPos val="l"/>
        <c:majorGridlines/>
        <c:numFmt formatCode="General" sourceLinked="1"/>
        <c:majorTickMark val="out"/>
        <c:minorTickMark val="none"/>
        <c:tickLblPos val="nextTo"/>
        <c:crossAx val="24973696"/>
        <c:crosses val="autoZero"/>
        <c:crossBetween val="between"/>
      </c:valAx>
      <c:spPr>
        <a:noFill/>
        <a:ln w="25354">
          <a:noFill/>
        </a:ln>
      </c:spPr>
    </c:plotArea>
    <c:legend>
      <c:legendPos val="r"/>
      <c:layout/>
      <c:overlay val="0"/>
    </c:legend>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17152656028284"/>
          <c:y val="2.876022434210215E-2"/>
          <c:w val="0.63433071573799837"/>
          <c:h val="0.87214320080092178"/>
        </c:manualLayout>
      </c:layout>
      <c:barChart>
        <c:barDir val="bar"/>
        <c:grouping val="clustered"/>
        <c:varyColors val="0"/>
        <c:ser>
          <c:idx val="0"/>
          <c:order val="0"/>
          <c:tx>
            <c:strRef>
              <c:f>Лист1!$B$1</c:f>
              <c:strCache>
                <c:ptCount val="1"/>
                <c:pt idx="0">
                  <c:v>Заявлено</c:v>
                </c:pt>
              </c:strCache>
            </c:strRef>
          </c:tx>
          <c:invertIfNegative val="0"/>
          <c:cat>
            <c:strRef>
              <c:f>Лист1!$A$2:$A$14</c:f>
              <c:strCache>
                <c:ptCount val="13"/>
                <c:pt idx="0">
                  <c:v>оу 1</c:v>
                </c:pt>
                <c:pt idx="1">
                  <c:v>оу 2</c:v>
                </c:pt>
                <c:pt idx="2">
                  <c:v>оу 4</c:v>
                </c:pt>
                <c:pt idx="3">
                  <c:v>оу 5</c:v>
                </c:pt>
                <c:pt idx="4">
                  <c:v>оу 6</c:v>
                </c:pt>
                <c:pt idx="5">
                  <c:v>оу 8</c:v>
                </c:pt>
                <c:pt idx="6">
                  <c:v>оу 9</c:v>
                </c:pt>
                <c:pt idx="7">
                  <c:v>оу 18</c:v>
                </c:pt>
                <c:pt idx="8">
                  <c:v>лицей</c:v>
                </c:pt>
                <c:pt idx="9">
                  <c:v>гимназия</c:v>
                </c:pt>
                <c:pt idx="10">
                  <c:v>мимц</c:v>
                </c:pt>
                <c:pt idx="11">
                  <c:v>цдо</c:v>
                </c:pt>
                <c:pt idx="12">
                  <c:v>доу</c:v>
                </c:pt>
              </c:strCache>
            </c:strRef>
          </c:cat>
          <c:val>
            <c:numRef>
              <c:f>Лист1!$B$2:$B$14</c:f>
              <c:numCache>
                <c:formatCode>General</c:formatCode>
                <c:ptCount val="13"/>
                <c:pt idx="0">
                  <c:v>3</c:v>
                </c:pt>
                <c:pt idx="1">
                  <c:v>3</c:v>
                </c:pt>
                <c:pt idx="2">
                  <c:v>4</c:v>
                </c:pt>
                <c:pt idx="3">
                  <c:v>3</c:v>
                </c:pt>
                <c:pt idx="4">
                  <c:v>3</c:v>
                </c:pt>
                <c:pt idx="5">
                  <c:v>1</c:v>
                </c:pt>
                <c:pt idx="6">
                  <c:v>1</c:v>
                </c:pt>
                <c:pt idx="7">
                  <c:v>1</c:v>
                </c:pt>
                <c:pt idx="8">
                  <c:v>3</c:v>
                </c:pt>
                <c:pt idx="9">
                  <c:v>2</c:v>
                </c:pt>
                <c:pt idx="10">
                  <c:v>4</c:v>
                </c:pt>
                <c:pt idx="11">
                  <c:v>2</c:v>
                </c:pt>
                <c:pt idx="12">
                  <c:v>10</c:v>
                </c:pt>
              </c:numCache>
            </c:numRef>
          </c:val>
        </c:ser>
        <c:ser>
          <c:idx val="1"/>
          <c:order val="1"/>
          <c:tx>
            <c:strRef>
              <c:f>Лист1!$C$1</c:f>
              <c:strCache>
                <c:ptCount val="1"/>
                <c:pt idx="0">
                  <c:v>Атлас</c:v>
                </c:pt>
              </c:strCache>
            </c:strRef>
          </c:tx>
          <c:invertIfNegative val="0"/>
          <c:cat>
            <c:strRef>
              <c:f>Лист1!$A$2:$A$14</c:f>
              <c:strCache>
                <c:ptCount val="13"/>
                <c:pt idx="0">
                  <c:v>оу 1</c:v>
                </c:pt>
                <c:pt idx="1">
                  <c:v>оу 2</c:v>
                </c:pt>
                <c:pt idx="2">
                  <c:v>оу 4</c:v>
                </c:pt>
                <c:pt idx="3">
                  <c:v>оу 5</c:v>
                </c:pt>
                <c:pt idx="4">
                  <c:v>оу 6</c:v>
                </c:pt>
                <c:pt idx="5">
                  <c:v>оу 8</c:v>
                </c:pt>
                <c:pt idx="6">
                  <c:v>оу 9</c:v>
                </c:pt>
                <c:pt idx="7">
                  <c:v>оу 18</c:v>
                </c:pt>
                <c:pt idx="8">
                  <c:v>лицей</c:v>
                </c:pt>
                <c:pt idx="9">
                  <c:v>гимназия</c:v>
                </c:pt>
                <c:pt idx="10">
                  <c:v>мимц</c:v>
                </c:pt>
                <c:pt idx="11">
                  <c:v>цдо</c:v>
                </c:pt>
                <c:pt idx="12">
                  <c:v>доу</c:v>
                </c:pt>
              </c:strCache>
            </c:strRef>
          </c:cat>
          <c:val>
            <c:numRef>
              <c:f>Лист1!$C$2:$C$14</c:f>
              <c:numCache>
                <c:formatCode>General</c:formatCode>
                <c:ptCount val="13"/>
                <c:pt idx="0">
                  <c:v>3</c:v>
                </c:pt>
                <c:pt idx="1">
                  <c:v>1</c:v>
                </c:pt>
                <c:pt idx="2">
                  <c:v>2</c:v>
                </c:pt>
                <c:pt idx="3">
                  <c:v>1</c:v>
                </c:pt>
                <c:pt idx="4">
                  <c:v>2</c:v>
                </c:pt>
                <c:pt idx="5">
                  <c:v>0</c:v>
                </c:pt>
                <c:pt idx="6">
                  <c:v>1</c:v>
                </c:pt>
                <c:pt idx="7">
                  <c:v>0</c:v>
                </c:pt>
                <c:pt idx="8">
                  <c:v>1</c:v>
                </c:pt>
                <c:pt idx="9">
                  <c:v>0</c:v>
                </c:pt>
                <c:pt idx="10">
                  <c:v>4</c:v>
                </c:pt>
                <c:pt idx="11">
                  <c:v>1</c:v>
                </c:pt>
                <c:pt idx="12">
                  <c:v>2</c:v>
                </c:pt>
              </c:numCache>
            </c:numRef>
          </c:val>
        </c:ser>
        <c:ser>
          <c:idx val="2"/>
          <c:order val="2"/>
          <c:tx>
            <c:strRef>
              <c:f>Лист1!$D$1</c:f>
              <c:strCache>
                <c:ptCount val="1"/>
                <c:pt idx="0">
                  <c:v>Эффективность</c:v>
                </c:pt>
              </c:strCache>
            </c:strRef>
          </c:tx>
          <c:invertIfNegative val="0"/>
          <c:cat>
            <c:strRef>
              <c:f>Лист1!$A$2:$A$14</c:f>
              <c:strCache>
                <c:ptCount val="13"/>
                <c:pt idx="0">
                  <c:v>оу 1</c:v>
                </c:pt>
                <c:pt idx="1">
                  <c:v>оу 2</c:v>
                </c:pt>
                <c:pt idx="2">
                  <c:v>оу 4</c:v>
                </c:pt>
                <c:pt idx="3">
                  <c:v>оу 5</c:v>
                </c:pt>
                <c:pt idx="4">
                  <c:v>оу 6</c:v>
                </c:pt>
                <c:pt idx="5">
                  <c:v>оу 8</c:v>
                </c:pt>
                <c:pt idx="6">
                  <c:v>оу 9</c:v>
                </c:pt>
                <c:pt idx="7">
                  <c:v>оу 18</c:v>
                </c:pt>
                <c:pt idx="8">
                  <c:v>лицей</c:v>
                </c:pt>
                <c:pt idx="9">
                  <c:v>гимназия</c:v>
                </c:pt>
                <c:pt idx="10">
                  <c:v>мимц</c:v>
                </c:pt>
                <c:pt idx="11">
                  <c:v>цдо</c:v>
                </c:pt>
                <c:pt idx="12">
                  <c:v>доу</c:v>
                </c:pt>
              </c:strCache>
            </c:strRef>
          </c:cat>
          <c:val>
            <c:numRef>
              <c:f>Лист1!$D$2:$D$14</c:f>
              <c:numCache>
                <c:formatCode>General</c:formatCode>
                <c:ptCount val="13"/>
                <c:pt idx="0">
                  <c:v>100</c:v>
                </c:pt>
                <c:pt idx="1">
                  <c:v>33</c:v>
                </c:pt>
                <c:pt idx="2">
                  <c:v>50</c:v>
                </c:pt>
                <c:pt idx="3">
                  <c:v>33</c:v>
                </c:pt>
                <c:pt idx="4">
                  <c:v>67</c:v>
                </c:pt>
                <c:pt idx="5">
                  <c:v>0</c:v>
                </c:pt>
                <c:pt idx="6">
                  <c:v>100</c:v>
                </c:pt>
                <c:pt idx="7">
                  <c:v>0</c:v>
                </c:pt>
                <c:pt idx="8">
                  <c:v>33</c:v>
                </c:pt>
                <c:pt idx="9">
                  <c:v>0</c:v>
                </c:pt>
                <c:pt idx="10">
                  <c:v>100</c:v>
                </c:pt>
                <c:pt idx="11">
                  <c:v>50</c:v>
                </c:pt>
                <c:pt idx="12">
                  <c:v>20</c:v>
                </c:pt>
              </c:numCache>
            </c:numRef>
          </c:val>
        </c:ser>
        <c:ser>
          <c:idx val="3"/>
          <c:order val="3"/>
          <c:tx>
            <c:strRef>
              <c:f>Лист1!$E$1</c:f>
              <c:strCache>
                <c:ptCount val="1"/>
                <c:pt idx="0">
                  <c:v>Столбец2</c:v>
                </c:pt>
              </c:strCache>
            </c:strRef>
          </c:tx>
          <c:invertIfNegative val="0"/>
          <c:cat>
            <c:strRef>
              <c:f>Лист1!$A$2:$A$14</c:f>
              <c:strCache>
                <c:ptCount val="13"/>
                <c:pt idx="0">
                  <c:v>оу 1</c:v>
                </c:pt>
                <c:pt idx="1">
                  <c:v>оу 2</c:v>
                </c:pt>
                <c:pt idx="2">
                  <c:v>оу 4</c:v>
                </c:pt>
                <c:pt idx="3">
                  <c:v>оу 5</c:v>
                </c:pt>
                <c:pt idx="4">
                  <c:v>оу 6</c:v>
                </c:pt>
                <c:pt idx="5">
                  <c:v>оу 8</c:v>
                </c:pt>
                <c:pt idx="6">
                  <c:v>оу 9</c:v>
                </c:pt>
                <c:pt idx="7">
                  <c:v>оу 18</c:v>
                </c:pt>
                <c:pt idx="8">
                  <c:v>лицей</c:v>
                </c:pt>
                <c:pt idx="9">
                  <c:v>гимназия</c:v>
                </c:pt>
                <c:pt idx="10">
                  <c:v>мимц</c:v>
                </c:pt>
                <c:pt idx="11">
                  <c:v>цдо</c:v>
                </c:pt>
                <c:pt idx="12">
                  <c:v>доу</c:v>
                </c:pt>
              </c:strCache>
            </c:strRef>
          </c:cat>
          <c:val>
            <c:numRef>
              <c:f>Лист1!$E$2:$E$14</c:f>
            </c:numRef>
          </c:val>
        </c:ser>
        <c:ser>
          <c:idx val="4"/>
          <c:order val="4"/>
          <c:tx>
            <c:strRef>
              <c:f>Лист1!$F$1</c:f>
              <c:strCache>
                <c:ptCount val="1"/>
                <c:pt idx="0">
                  <c:v>Столбец3</c:v>
                </c:pt>
              </c:strCache>
            </c:strRef>
          </c:tx>
          <c:invertIfNegative val="0"/>
          <c:cat>
            <c:strRef>
              <c:f>Лист1!$A$2:$A$14</c:f>
              <c:strCache>
                <c:ptCount val="13"/>
                <c:pt idx="0">
                  <c:v>оу 1</c:v>
                </c:pt>
                <c:pt idx="1">
                  <c:v>оу 2</c:v>
                </c:pt>
                <c:pt idx="2">
                  <c:v>оу 4</c:v>
                </c:pt>
                <c:pt idx="3">
                  <c:v>оу 5</c:v>
                </c:pt>
                <c:pt idx="4">
                  <c:v>оу 6</c:v>
                </c:pt>
                <c:pt idx="5">
                  <c:v>оу 8</c:v>
                </c:pt>
                <c:pt idx="6">
                  <c:v>оу 9</c:v>
                </c:pt>
                <c:pt idx="7">
                  <c:v>оу 18</c:v>
                </c:pt>
                <c:pt idx="8">
                  <c:v>лицей</c:v>
                </c:pt>
                <c:pt idx="9">
                  <c:v>гимназия</c:v>
                </c:pt>
                <c:pt idx="10">
                  <c:v>мимц</c:v>
                </c:pt>
                <c:pt idx="11">
                  <c:v>цдо</c:v>
                </c:pt>
                <c:pt idx="12">
                  <c:v>доу</c:v>
                </c:pt>
              </c:strCache>
            </c:strRef>
          </c:cat>
          <c:val>
            <c:numRef>
              <c:f>Лист1!$F$2:$F$14</c:f>
            </c:numRef>
          </c:val>
        </c:ser>
        <c:ser>
          <c:idx val="5"/>
          <c:order val="5"/>
          <c:tx>
            <c:strRef>
              <c:f>Лист1!$G$1</c:f>
              <c:strCache>
                <c:ptCount val="1"/>
                <c:pt idx="0">
                  <c:v>Столбец4</c:v>
                </c:pt>
              </c:strCache>
            </c:strRef>
          </c:tx>
          <c:invertIfNegative val="0"/>
          <c:cat>
            <c:strRef>
              <c:f>Лист1!$A$2:$A$14</c:f>
              <c:strCache>
                <c:ptCount val="13"/>
                <c:pt idx="0">
                  <c:v>оу 1</c:v>
                </c:pt>
                <c:pt idx="1">
                  <c:v>оу 2</c:v>
                </c:pt>
                <c:pt idx="2">
                  <c:v>оу 4</c:v>
                </c:pt>
                <c:pt idx="3">
                  <c:v>оу 5</c:v>
                </c:pt>
                <c:pt idx="4">
                  <c:v>оу 6</c:v>
                </c:pt>
                <c:pt idx="5">
                  <c:v>оу 8</c:v>
                </c:pt>
                <c:pt idx="6">
                  <c:v>оу 9</c:v>
                </c:pt>
                <c:pt idx="7">
                  <c:v>оу 18</c:v>
                </c:pt>
                <c:pt idx="8">
                  <c:v>лицей</c:v>
                </c:pt>
                <c:pt idx="9">
                  <c:v>гимназия</c:v>
                </c:pt>
                <c:pt idx="10">
                  <c:v>мимц</c:v>
                </c:pt>
                <c:pt idx="11">
                  <c:v>цдо</c:v>
                </c:pt>
                <c:pt idx="12">
                  <c:v>доу</c:v>
                </c:pt>
              </c:strCache>
            </c:strRef>
          </c:cat>
          <c:val>
            <c:numRef>
              <c:f>Лист1!$G$2:$G$14</c:f>
            </c:numRef>
          </c:val>
        </c:ser>
        <c:ser>
          <c:idx val="6"/>
          <c:order val="6"/>
          <c:tx>
            <c:strRef>
              <c:f>Лист1!$H$1</c:f>
              <c:strCache>
                <c:ptCount val="1"/>
                <c:pt idx="0">
                  <c:v>Столбец5</c:v>
                </c:pt>
              </c:strCache>
            </c:strRef>
          </c:tx>
          <c:invertIfNegative val="0"/>
          <c:cat>
            <c:strRef>
              <c:f>Лист1!$A$2:$A$14</c:f>
              <c:strCache>
                <c:ptCount val="13"/>
                <c:pt idx="0">
                  <c:v>оу 1</c:v>
                </c:pt>
                <c:pt idx="1">
                  <c:v>оу 2</c:v>
                </c:pt>
                <c:pt idx="2">
                  <c:v>оу 4</c:v>
                </c:pt>
                <c:pt idx="3">
                  <c:v>оу 5</c:v>
                </c:pt>
                <c:pt idx="4">
                  <c:v>оу 6</c:v>
                </c:pt>
                <c:pt idx="5">
                  <c:v>оу 8</c:v>
                </c:pt>
                <c:pt idx="6">
                  <c:v>оу 9</c:v>
                </c:pt>
                <c:pt idx="7">
                  <c:v>оу 18</c:v>
                </c:pt>
                <c:pt idx="8">
                  <c:v>лицей</c:v>
                </c:pt>
                <c:pt idx="9">
                  <c:v>гимназия</c:v>
                </c:pt>
                <c:pt idx="10">
                  <c:v>мимц</c:v>
                </c:pt>
                <c:pt idx="11">
                  <c:v>цдо</c:v>
                </c:pt>
                <c:pt idx="12">
                  <c:v>доу</c:v>
                </c:pt>
              </c:strCache>
            </c:strRef>
          </c:cat>
          <c:val>
            <c:numRef>
              <c:f>Лист1!$H$2:$H$14</c:f>
            </c:numRef>
          </c:val>
        </c:ser>
        <c:ser>
          <c:idx val="7"/>
          <c:order val="7"/>
          <c:tx>
            <c:strRef>
              <c:f>Лист1!$I$1</c:f>
              <c:strCache>
                <c:ptCount val="1"/>
                <c:pt idx="0">
                  <c:v>Столбец6</c:v>
                </c:pt>
              </c:strCache>
            </c:strRef>
          </c:tx>
          <c:invertIfNegative val="0"/>
          <c:cat>
            <c:strRef>
              <c:f>Лист1!$A$2:$A$14</c:f>
              <c:strCache>
                <c:ptCount val="13"/>
                <c:pt idx="0">
                  <c:v>оу 1</c:v>
                </c:pt>
                <c:pt idx="1">
                  <c:v>оу 2</c:v>
                </c:pt>
                <c:pt idx="2">
                  <c:v>оу 4</c:v>
                </c:pt>
                <c:pt idx="3">
                  <c:v>оу 5</c:v>
                </c:pt>
                <c:pt idx="4">
                  <c:v>оу 6</c:v>
                </c:pt>
                <c:pt idx="5">
                  <c:v>оу 8</c:v>
                </c:pt>
                <c:pt idx="6">
                  <c:v>оу 9</c:v>
                </c:pt>
                <c:pt idx="7">
                  <c:v>оу 18</c:v>
                </c:pt>
                <c:pt idx="8">
                  <c:v>лицей</c:v>
                </c:pt>
                <c:pt idx="9">
                  <c:v>гимназия</c:v>
                </c:pt>
                <c:pt idx="10">
                  <c:v>мимц</c:v>
                </c:pt>
                <c:pt idx="11">
                  <c:v>цдо</c:v>
                </c:pt>
                <c:pt idx="12">
                  <c:v>доу</c:v>
                </c:pt>
              </c:strCache>
            </c:strRef>
          </c:cat>
          <c:val>
            <c:numRef>
              <c:f>Лист1!$I$2:$I$14</c:f>
            </c:numRef>
          </c:val>
        </c:ser>
        <c:ser>
          <c:idx val="8"/>
          <c:order val="8"/>
          <c:tx>
            <c:strRef>
              <c:f>Лист1!$J$1</c:f>
              <c:strCache>
                <c:ptCount val="1"/>
                <c:pt idx="0">
                  <c:v>Столбец7</c:v>
                </c:pt>
              </c:strCache>
            </c:strRef>
          </c:tx>
          <c:invertIfNegative val="0"/>
          <c:cat>
            <c:strRef>
              <c:f>Лист1!$A$2:$A$14</c:f>
              <c:strCache>
                <c:ptCount val="13"/>
                <c:pt idx="0">
                  <c:v>оу 1</c:v>
                </c:pt>
                <c:pt idx="1">
                  <c:v>оу 2</c:v>
                </c:pt>
                <c:pt idx="2">
                  <c:v>оу 4</c:v>
                </c:pt>
                <c:pt idx="3">
                  <c:v>оу 5</c:v>
                </c:pt>
                <c:pt idx="4">
                  <c:v>оу 6</c:v>
                </c:pt>
                <c:pt idx="5">
                  <c:v>оу 8</c:v>
                </c:pt>
                <c:pt idx="6">
                  <c:v>оу 9</c:v>
                </c:pt>
                <c:pt idx="7">
                  <c:v>оу 18</c:v>
                </c:pt>
                <c:pt idx="8">
                  <c:v>лицей</c:v>
                </c:pt>
                <c:pt idx="9">
                  <c:v>гимназия</c:v>
                </c:pt>
                <c:pt idx="10">
                  <c:v>мимц</c:v>
                </c:pt>
                <c:pt idx="11">
                  <c:v>цдо</c:v>
                </c:pt>
                <c:pt idx="12">
                  <c:v>доу</c:v>
                </c:pt>
              </c:strCache>
            </c:strRef>
          </c:cat>
          <c:val>
            <c:numRef>
              <c:f>Лист1!$J$2:$J$14</c:f>
            </c:numRef>
          </c:val>
        </c:ser>
        <c:ser>
          <c:idx val="9"/>
          <c:order val="9"/>
          <c:tx>
            <c:strRef>
              <c:f>Лист1!$K$1</c:f>
              <c:strCache>
                <c:ptCount val="1"/>
                <c:pt idx="0">
                  <c:v>Столбец8</c:v>
                </c:pt>
              </c:strCache>
            </c:strRef>
          </c:tx>
          <c:invertIfNegative val="0"/>
          <c:cat>
            <c:strRef>
              <c:f>Лист1!$A$2:$A$14</c:f>
              <c:strCache>
                <c:ptCount val="13"/>
                <c:pt idx="0">
                  <c:v>оу 1</c:v>
                </c:pt>
                <c:pt idx="1">
                  <c:v>оу 2</c:v>
                </c:pt>
                <c:pt idx="2">
                  <c:v>оу 4</c:v>
                </c:pt>
                <c:pt idx="3">
                  <c:v>оу 5</c:v>
                </c:pt>
                <c:pt idx="4">
                  <c:v>оу 6</c:v>
                </c:pt>
                <c:pt idx="5">
                  <c:v>оу 8</c:v>
                </c:pt>
                <c:pt idx="6">
                  <c:v>оу 9</c:v>
                </c:pt>
                <c:pt idx="7">
                  <c:v>оу 18</c:v>
                </c:pt>
                <c:pt idx="8">
                  <c:v>лицей</c:v>
                </c:pt>
                <c:pt idx="9">
                  <c:v>гимназия</c:v>
                </c:pt>
                <c:pt idx="10">
                  <c:v>мимц</c:v>
                </c:pt>
                <c:pt idx="11">
                  <c:v>цдо</c:v>
                </c:pt>
                <c:pt idx="12">
                  <c:v>доу</c:v>
                </c:pt>
              </c:strCache>
            </c:strRef>
          </c:cat>
          <c:val>
            <c:numRef>
              <c:f>Лист1!$K$2:$K$14</c:f>
            </c:numRef>
          </c:val>
        </c:ser>
        <c:ser>
          <c:idx val="10"/>
          <c:order val="10"/>
          <c:tx>
            <c:strRef>
              <c:f>Лист1!$L$1</c:f>
              <c:strCache>
                <c:ptCount val="1"/>
                <c:pt idx="0">
                  <c:v>Столбец9</c:v>
                </c:pt>
              </c:strCache>
            </c:strRef>
          </c:tx>
          <c:invertIfNegative val="0"/>
          <c:cat>
            <c:strRef>
              <c:f>Лист1!$A$2:$A$14</c:f>
              <c:strCache>
                <c:ptCount val="13"/>
                <c:pt idx="0">
                  <c:v>оу 1</c:v>
                </c:pt>
                <c:pt idx="1">
                  <c:v>оу 2</c:v>
                </c:pt>
                <c:pt idx="2">
                  <c:v>оу 4</c:v>
                </c:pt>
                <c:pt idx="3">
                  <c:v>оу 5</c:v>
                </c:pt>
                <c:pt idx="4">
                  <c:v>оу 6</c:v>
                </c:pt>
                <c:pt idx="5">
                  <c:v>оу 8</c:v>
                </c:pt>
                <c:pt idx="6">
                  <c:v>оу 9</c:v>
                </c:pt>
                <c:pt idx="7">
                  <c:v>оу 18</c:v>
                </c:pt>
                <c:pt idx="8">
                  <c:v>лицей</c:v>
                </c:pt>
                <c:pt idx="9">
                  <c:v>гимназия</c:v>
                </c:pt>
                <c:pt idx="10">
                  <c:v>мимц</c:v>
                </c:pt>
                <c:pt idx="11">
                  <c:v>цдо</c:v>
                </c:pt>
                <c:pt idx="12">
                  <c:v>доу</c:v>
                </c:pt>
              </c:strCache>
            </c:strRef>
          </c:cat>
          <c:val>
            <c:numRef>
              <c:f>Лист1!$L$2:$L$14</c:f>
            </c:numRef>
          </c:val>
        </c:ser>
        <c:dLbls>
          <c:showLegendKey val="0"/>
          <c:showVal val="0"/>
          <c:showCatName val="0"/>
          <c:showSerName val="0"/>
          <c:showPercent val="0"/>
          <c:showBubbleSize val="0"/>
        </c:dLbls>
        <c:gapWidth val="150"/>
        <c:axId val="27518848"/>
        <c:axId val="27520384"/>
      </c:barChart>
      <c:catAx>
        <c:axId val="27518848"/>
        <c:scaling>
          <c:orientation val="minMax"/>
        </c:scaling>
        <c:delete val="0"/>
        <c:axPos val="l"/>
        <c:numFmt formatCode="General" sourceLinked="1"/>
        <c:majorTickMark val="out"/>
        <c:minorTickMark val="none"/>
        <c:tickLblPos val="nextTo"/>
        <c:txPr>
          <a:bodyPr/>
          <a:lstStyle/>
          <a:p>
            <a:pPr>
              <a:defRPr>
                <a:solidFill>
                  <a:srgbClr val="002060"/>
                </a:solidFill>
                <a:latin typeface="Arial" panose="020B0604020202020204" pitchFamily="34" charset="0"/>
                <a:cs typeface="Arial" panose="020B0604020202020204" pitchFamily="34" charset="0"/>
              </a:defRPr>
            </a:pPr>
            <a:endParaRPr lang="ru-RU"/>
          </a:p>
        </c:txPr>
        <c:crossAx val="27520384"/>
        <c:crosses val="autoZero"/>
        <c:auto val="1"/>
        <c:lblAlgn val="ctr"/>
        <c:lblOffset val="100"/>
        <c:noMultiLvlLbl val="0"/>
      </c:catAx>
      <c:valAx>
        <c:axId val="27520384"/>
        <c:scaling>
          <c:orientation val="minMax"/>
        </c:scaling>
        <c:delete val="0"/>
        <c:axPos val="b"/>
        <c:majorGridlines/>
        <c:numFmt formatCode="General" sourceLinked="1"/>
        <c:majorTickMark val="out"/>
        <c:minorTickMark val="none"/>
        <c:tickLblPos val="nextTo"/>
        <c:txPr>
          <a:bodyPr/>
          <a:lstStyle/>
          <a:p>
            <a:pPr>
              <a:defRPr sz="1200"/>
            </a:pPr>
            <a:endParaRPr lang="ru-RU"/>
          </a:p>
        </c:txPr>
        <c:crossAx val="27518848"/>
        <c:crosses val="autoZero"/>
        <c:crossBetween val="between"/>
      </c:valAx>
    </c:plotArea>
    <c:legend>
      <c:legendPos val="r"/>
      <c:layout/>
      <c:overlay val="0"/>
      <c:txPr>
        <a:bodyPr/>
        <a:lstStyle/>
        <a:p>
          <a:pPr>
            <a:defRPr>
              <a:solidFill>
                <a:srgbClr val="002060"/>
              </a:solidFill>
              <a:latin typeface="Arial" panose="020B0604020202020204" pitchFamily="34" charset="0"/>
              <a:cs typeface="Arial" panose="020B0604020202020204"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Лист1!$B$1</c:f>
              <c:strCache>
                <c:ptCount val="1"/>
                <c:pt idx="0">
                  <c:v>2017</c:v>
                </c:pt>
              </c:strCache>
            </c:strRef>
          </c:tx>
          <c:invertIfNegative val="0"/>
          <c:dLbls>
            <c:txPr>
              <a:bodyPr/>
              <a:lstStyle/>
              <a:p>
                <a:pPr>
                  <a:defRPr sz="1400">
                    <a:solidFill>
                      <a:srgbClr val="002060"/>
                    </a:solidFill>
                    <a:latin typeface="Arial" pitchFamily="34" charset="0"/>
                    <a:cs typeface="Arial" pitchFamily="34" charset="0"/>
                  </a:defRPr>
                </a:pPr>
                <a:endParaRPr lang="ru-RU"/>
              </a:p>
            </c:txPr>
            <c:dLblPos val="outEnd"/>
            <c:showLegendKey val="0"/>
            <c:showVal val="1"/>
            <c:showCatName val="0"/>
            <c:showSerName val="0"/>
            <c:showPercent val="0"/>
            <c:showBubbleSize val="0"/>
            <c:showLeaderLines val="0"/>
          </c:dLbls>
          <c:cat>
            <c:strRef>
              <c:f>Лист1!$A$2:$A$12</c:f>
              <c:strCache>
                <c:ptCount val="11"/>
                <c:pt idx="0">
                  <c:v>Русский язык</c:v>
                </c:pt>
                <c:pt idx="1">
                  <c:v>Математика</c:v>
                </c:pt>
                <c:pt idx="2">
                  <c:v>Обществознание</c:v>
                </c:pt>
                <c:pt idx="3">
                  <c:v>География</c:v>
                </c:pt>
                <c:pt idx="4">
                  <c:v>Биология</c:v>
                </c:pt>
                <c:pt idx="5">
                  <c:v>Информатика и ИКТ</c:v>
                </c:pt>
                <c:pt idx="6">
                  <c:v>Химия </c:v>
                </c:pt>
                <c:pt idx="7">
                  <c:v>Физика</c:v>
                </c:pt>
                <c:pt idx="8">
                  <c:v>Литература</c:v>
                </c:pt>
                <c:pt idx="9">
                  <c:v>История</c:v>
                </c:pt>
                <c:pt idx="10">
                  <c:v>Иностранный язык</c:v>
                </c:pt>
              </c:strCache>
            </c:strRef>
          </c:cat>
          <c:val>
            <c:numRef>
              <c:f>Лист1!$B$2:$B$12</c:f>
              <c:numCache>
                <c:formatCode>General</c:formatCode>
                <c:ptCount val="11"/>
                <c:pt idx="0">
                  <c:v>63</c:v>
                </c:pt>
                <c:pt idx="1">
                  <c:v>51</c:v>
                </c:pt>
                <c:pt idx="2">
                  <c:v>45</c:v>
                </c:pt>
                <c:pt idx="3">
                  <c:v>68</c:v>
                </c:pt>
                <c:pt idx="4">
                  <c:v>22</c:v>
                </c:pt>
                <c:pt idx="5">
                  <c:v>65</c:v>
                </c:pt>
                <c:pt idx="6">
                  <c:v>57</c:v>
                </c:pt>
                <c:pt idx="7">
                  <c:v>38</c:v>
                </c:pt>
                <c:pt idx="8">
                  <c:v>40</c:v>
                </c:pt>
                <c:pt idx="9">
                  <c:v>45</c:v>
                </c:pt>
                <c:pt idx="10">
                  <c:v>47</c:v>
                </c:pt>
              </c:numCache>
            </c:numRef>
          </c:val>
        </c:ser>
        <c:ser>
          <c:idx val="1"/>
          <c:order val="1"/>
          <c:tx>
            <c:strRef>
              <c:f>Лист1!$C$1</c:f>
              <c:strCache>
                <c:ptCount val="1"/>
                <c:pt idx="0">
                  <c:v>2018</c:v>
                </c:pt>
              </c:strCache>
            </c:strRef>
          </c:tx>
          <c:invertIfNegative val="0"/>
          <c:dLbls>
            <c:txPr>
              <a:bodyPr/>
              <a:lstStyle/>
              <a:p>
                <a:pPr>
                  <a:defRPr sz="1400">
                    <a:solidFill>
                      <a:srgbClr val="002060"/>
                    </a:solidFill>
                    <a:latin typeface="Arial" pitchFamily="34" charset="0"/>
                    <a:cs typeface="Arial" pitchFamily="34" charset="0"/>
                  </a:defRPr>
                </a:pPr>
                <a:endParaRPr lang="ru-RU"/>
              </a:p>
            </c:txPr>
            <c:dLblPos val="outEnd"/>
            <c:showLegendKey val="0"/>
            <c:showVal val="1"/>
            <c:showCatName val="0"/>
            <c:showSerName val="0"/>
            <c:showPercent val="0"/>
            <c:showBubbleSize val="0"/>
            <c:showLeaderLines val="0"/>
          </c:dLbls>
          <c:cat>
            <c:strRef>
              <c:f>Лист1!$A$2:$A$12</c:f>
              <c:strCache>
                <c:ptCount val="11"/>
                <c:pt idx="0">
                  <c:v>Русский язык</c:v>
                </c:pt>
                <c:pt idx="1">
                  <c:v>Математика</c:v>
                </c:pt>
                <c:pt idx="2">
                  <c:v>Обществознание</c:v>
                </c:pt>
                <c:pt idx="3">
                  <c:v>География</c:v>
                </c:pt>
                <c:pt idx="4">
                  <c:v>Биология</c:v>
                </c:pt>
                <c:pt idx="5">
                  <c:v>Информатика и ИКТ</c:v>
                </c:pt>
                <c:pt idx="6">
                  <c:v>Химия </c:v>
                </c:pt>
                <c:pt idx="7">
                  <c:v>Физика</c:v>
                </c:pt>
                <c:pt idx="8">
                  <c:v>Литература</c:v>
                </c:pt>
                <c:pt idx="9">
                  <c:v>История</c:v>
                </c:pt>
                <c:pt idx="10">
                  <c:v>Иностранный язык</c:v>
                </c:pt>
              </c:strCache>
            </c:strRef>
          </c:cat>
          <c:val>
            <c:numRef>
              <c:f>Лист1!$C$2:$C$12</c:f>
              <c:numCache>
                <c:formatCode>General</c:formatCode>
                <c:ptCount val="11"/>
                <c:pt idx="0">
                  <c:v>52</c:v>
                </c:pt>
                <c:pt idx="1">
                  <c:v>69</c:v>
                </c:pt>
                <c:pt idx="2">
                  <c:v>51</c:v>
                </c:pt>
                <c:pt idx="3">
                  <c:v>51</c:v>
                </c:pt>
                <c:pt idx="4">
                  <c:v>39</c:v>
                </c:pt>
                <c:pt idx="5">
                  <c:v>42</c:v>
                </c:pt>
                <c:pt idx="6">
                  <c:v>63</c:v>
                </c:pt>
                <c:pt idx="7">
                  <c:v>60</c:v>
                </c:pt>
                <c:pt idx="8">
                  <c:v>41</c:v>
                </c:pt>
                <c:pt idx="9">
                  <c:v>46</c:v>
                </c:pt>
                <c:pt idx="10">
                  <c:v>75</c:v>
                </c:pt>
              </c:numCache>
            </c:numRef>
          </c:val>
        </c:ser>
        <c:dLbls>
          <c:showLegendKey val="0"/>
          <c:showVal val="1"/>
          <c:showCatName val="0"/>
          <c:showSerName val="0"/>
          <c:showPercent val="0"/>
          <c:showBubbleSize val="0"/>
        </c:dLbls>
        <c:gapWidth val="150"/>
        <c:axId val="21009920"/>
        <c:axId val="21011456"/>
      </c:barChart>
      <c:catAx>
        <c:axId val="21009920"/>
        <c:scaling>
          <c:orientation val="minMax"/>
        </c:scaling>
        <c:delete val="0"/>
        <c:axPos val="b"/>
        <c:majorTickMark val="out"/>
        <c:minorTickMark val="none"/>
        <c:tickLblPos val="nextTo"/>
        <c:txPr>
          <a:bodyPr/>
          <a:lstStyle/>
          <a:p>
            <a:pPr>
              <a:defRPr sz="1800">
                <a:solidFill>
                  <a:srgbClr val="002060"/>
                </a:solidFill>
                <a:latin typeface="Arial" pitchFamily="34" charset="0"/>
                <a:cs typeface="Arial" pitchFamily="34" charset="0"/>
              </a:defRPr>
            </a:pPr>
            <a:endParaRPr lang="ru-RU"/>
          </a:p>
        </c:txPr>
        <c:crossAx val="21011456"/>
        <c:crosses val="autoZero"/>
        <c:auto val="1"/>
        <c:lblAlgn val="ctr"/>
        <c:lblOffset val="100"/>
        <c:noMultiLvlLbl val="0"/>
      </c:catAx>
      <c:valAx>
        <c:axId val="21011456"/>
        <c:scaling>
          <c:orientation val="minMax"/>
          <c:max val="100"/>
        </c:scaling>
        <c:delete val="0"/>
        <c:axPos val="l"/>
        <c:majorGridlines/>
        <c:numFmt formatCode="General" sourceLinked="1"/>
        <c:majorTickMark val="out"/>
        <c:minorTickMark val="none"/>
        <c:tickLblPos val="nextTo"/>
        <c:txPr>
          <a:bodyPr/>
          <a:lstStyle/>
          <a:p>
            <a:pPr>
              <a:defRPr>
                <a:solidFill>
                  <a:srgbClr val="002060"/>
                </a:solidFill>
                <a:latin typeface="Arial" pitchFamily="34" charset="0"/>
                <a:cs typeface="Arial" pitchFamily="34" charset="0"/>
              </a:defRPr>
            </a:pPr>
            <a:endParaRPr lang="ru-RU"/>
          </a:p>
        </c:txPr>
        <c:crossAx val="21009920"/>
        <c:crosses val="autoZero"/>
        <c:crossBetween val="between"/>
      </c:valAx>
    </c:plotArea>
    <c:legend>
      <c:legendPos val="t"/>
      <c:layout/>
      <c:overlay val="0"/>
      <c:txPr>
        <a:bodyPr/>
        <a:lstStyle/>
        <a:p>
          <a:pPr>
            <a:defRPr>
              <a:solidFill>
                <a:srgbClr val="002060"/>
              </a:solidFill>
              <a:latin typeface="Arial" pitchFamily="34" charset="0"/>
              <a:cs typeface="Arial"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Лист1!$B$1</c:f>
              <c:strCache>
                <c:ptCount val="1"/>
                <c:pt idx="0">
                  <c:v>Ряд 1</c:v>
                </c:pt>
              </c:strCache>
            </c:strRef>
          </c:tx>
          <c:invertIfNegative val="0"/>
          <c:dLbls>
            <c:txPr>
              <a:bodyPr/>
              <a:lstStyle/>
              <a:p>
                <a:pPr>
                  <a:defRPr>
                    <a:solidFill>
                      <a:srgbClr val="002060"/>
                    </a:solidFill>
                    <a:latin typeface="Arial" pitchFamily="34" charset="0"/>
                    <a:cs typeface="Arial" pitchFamily="34" charset="0"/>
                  </a:defRPr>
                </a:pPr>
                <a:endParaRPr lang="ru-RU"/>
              </a:p>
            </c:txPr>
            <c:showLegendKey val="0"/>
            <c:showVal val="1"/>
            <c:showCatName val="0"/>
            <c:showSerName val="0"/>
            <c:showPercent val="0"/>
            <c:showBubbleSize val="0"/>
            <c:showLeaderLines val="0"/>
          </c:dLbls>
          <c:cat>
            <c:strRef>
              <c:f>Лист1!$A$2:$A$13</c:f>
              <c:strCache>
                <c:ptCount val="12"/>
                <c:pt idx="0">
                  <c:v>Русский язык</c:v>
                </c:pt>
                <c:pt idx="1">
                  <c:v>Математика Б</c:v>
                </c:pt>
                <c:pt idx="2">
                  <c:v>Математика П</c:v>
                </c:pt>
                <c:pt idx="3">
                  <c:v>Физика</c:v>
                </c:pt>
                <c:pt idx="4">
                  <c:v>Химия</c:v>
                </c:pt>
                <c:pt idx="5">
                  <c:v>ИКТ</c:v>
                </c:pt>
                <c:pt idx="6">
                  <c:v>Биология</c:v>
                </c:pt>
                <c:pt idx="7">
                  <c:v>История</c:v>
                </c:pt>
                <c:pt idx="8">
                  <c:v>География</c:v>
                </c:pt>
                <c:pt idx="9">
                  <c:v>Английский</c:v>
                </c:pt>
                <c:pt idx="10">
                  <c:v>Обществознание</c:v>
                </c:pt>
                <c:pt idx="11">
                  <c:v>Литература</c:v>
                </c:pt>
              </c:strCache>
            </c:strRef>
          </c:cat>
          <c:val>
            <c:numRef>
              <c:f>Лист1!$B$2:$B$13</c:f>
              <c:numCache>
                <c:formatCode>General</c:formatCode>
                <c:ptCount val="12"/>
                <c:pt idx="0">
                  <c:v>430</c:v>
                </c:pt>
                <c:pt idx="1">
                  <c:v>373</c:v>
                </c:pt>
                <c:pt idx="2">
                  <c:v>293</c:v>
                </c:pt>
                <c:pt idx="3">
                  <c:v>93</c:v>
                </c:pt>
                <c:pt idx="4">
                  <c:v>44</c:v>
                </c:pt>
                <c:pt idx="5">
                  <c:v>67</c:v>
                </c:pt>
                <c:pt idx="6">
                  <c:v>69</c:v>
                </c:pt>
                <c:pt idx="7">
                  <c:v>73</c:v>
                </c:pt>
                <c:pt idx="8">
                  <c:v>14</c:v>
                </c:pt>
                <c:pt idx="9">
                  <c:v>27</c:v>
                </c:pt>
                <c:pt idx="10">
                  <c:v>248</c:v>
                </c:pt>
                <c:pt idx="11">
                  <c:v>30</c:v>
                </c:pt>
              </c:numCache>
            </c:numRef>
          </c:val>
        </c:ser>
        <c:dLbls>
          <c:showLegendKey val="0"/>
          <c:showVal val="1"/>
          <c:showCatName val="0"/>
          <c:showSerName val="0"/>
          <c:showPercent val="0"/>
          <c:showBubbleSize val="0"/>
        </c:dLbls>
        <c:gapWidth val="150"/>
        <c:shape val="box"/>
        <c:axId val="24192128"/>
        <c:axId val="24193280"/>
        <c:axId val="0"/>
      </c:bar3DChart>
      <c:catAx>
        <c:axId val="24192128"/>
        <c:scaling>
          <c:orientation val="minMax"/>
        </c:scaling>
        <c:delete val="0"/>
        <c:axPos val="l"/>
        <c:majorTickMark val="out"/>
        <c:minorTickMark val="none"/>
        <c:tickLblPos val="nextTo"/>
        <c:txPr>
          <a:bodyPr/>
          <a:lstStyle/>
          <a:p>
            <a:pPr>
              <a:defRPr>
                <a:solidFill>
                  <a:srgbClr val="002060"/>
                </a:solidFill>
                <a:latin typeface="Arial" pitchFamily="34" charset="0"/>
                <a:cs typeface="Arial" pitchFamily="34" charset="0"/>
              </a:defRPr>
            </a:pPr>
            <a:endParaRPr lang="ru-RU"/>
          </a:p>
        </c:txPr>
        <c:crossAx val="24193280"/>
        <c:crosses val="autoZero"/>
        <c:auto val="1"/>
        <c:lblAlgn val="ctr"/>
        <c:lblOffset val="100"/>
        <c:noMultiLvlLbl val="0"/>
      </c:catAx>
      <c:valAx>
        <c:axId val="24193280"/>
        <c:scaling>
          <c:orientation val="minMax"/>
        </c:scaling>
        <c:delete val="0"/>
        <c:axPos val="b"/>
        <c:majorGridlines/>
        <c:numFmt formatCode="General" sourceLinked="1"/>
        <c:majorTickMark val="out"/>
        <c:minorTickMark val="none"/>
        <c:tickLblPos val="nextTo"/>
        <c:txPr>
          <a:bodyPr/>
          <a:lstStyle/>
          <a:p>
            <a:pPr>
              <a:defRPr>
                <a:solidFill>
                  <a:srgbClr val="002060"/>
                </a:solidFill>
                <a:latin typeface="Arial" pitchFamily="34" charset="0"/>
                <a:cs typeface="Arial" pitchFamily="34" charset="0"/>
              </a:defRPr>
            </a:pPr>
            <a:endParaRPr lang="ru-RU"/>
          </a:p>
        </c:txPr>
        <c:crossAx val="2419212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5.4404854045181208E-2"/>
          <c:y val="3.2909947309319607E-2"/>
          <c:w val="0.92059154676546695"/>
          <c:h val="0.76830643628243478"/>
        </c:manualLayout>
      </c:layout>
      <c:bar3DChart>
        <c:barDir val="col"/>
        <c:grouping val="clustered"/>
        <c:varyColors val="0"/>
        <c:ser>
          <c:idx val="0"/>
          <c:order val="0"/>
          <c:tx>
            <c:strRef>
              <c:f>Лист1!$B$1</c:f>
              <c:strCache>
                <c:ptCount val="1"/>
                <c:pt idx="0">
                  <c:v>Ряд 1</c:v>
                </c:pt>
              </c:strCache>
            </c:strRef>
          </c:tx>
          <c:invertIfNegative val="0"/>
          <c:dLbls>
            <c:txPr>
              <a:bodyPr/>
              <a:lstStyle/>
              <a:p>
                <a:pPr>
                  <a:defRPr>
                    <a:solidFill>
                      <a:srgbClr val="002060"/>
                    </a:solidFill>
                    <a:latin typeface="Arial" pitchFamily="34" charset="0"/>
                    <a:cs typeface="Arial" pitchFamily="34" charset="0"/>
                  </a:defRPr>
                </a:pPr>
                <a:endParaRPr lang="ru-RU"/>
              </a:p>
            </c:txPr>
            <c:showLegendKey val="0"/>
            <c:showVal val="1"/>
            <c:showCatName val="0"/>
            <c:showSerName val="0"/>
            <c:showPercent val="0"/>
            <c:showBubbleSize val="0"/>
            <c:showLeaderLines val="0"/>
          </c:dLbls>
          <c:cat>
            <c:strRef>
              <c:f>Лист1!$A$2:$A$10</c:f>
              <c:strCache>
                <c:ptCount val="9"/>
                <c:pt idx="0">
                  <c:v>Гимназия</c:v>
                </c:pt>
                <c:pt idx="1">
                  <c:v>СОШ №1</c:v>
                </c:pt>
                <c:pt idx="2">
                  <c:v>СОШ №2</c:v>
                </c:pt>
                <c:pt idx="3">
                  <c:v>СОШ №4</c:v>
                </c:pt>
                <c:pt idx="4">
                  <c:v>СОШ №6</c:v>
                </c:pt>
                <c:pt idx="5">
                  <c:v>СОШ №8</c:v>
                </c:pt>
                <c:pt idx="6">
                  <c:v>СОШ №9</c:v>
                </c:pt>
                <c:pt idx="7">
                  <c:v>СОШ №18</c:v>
                </c:pt>
                <c:pt idx="8">
                  <c:v>Лицей</c:v>
                </c:pt>
              </c:strCache>
            </c:strRef>
          </c:cat>
          <c:val>
            <c:numRef>
              <c:f>Лист1!$B$2:$B$10</c:f>
              <c:numCache>
                <c:formatCode>General</c:formatCode>
                <c:ptCount val="9"/>
                <c:pt idx="0">
                  <c:v>63</c:v>
                </c:pt>
                <c:pt idx="1">
                  <c:v>68</c:v>
                </c:pt>
                <c:pt idx="2">
                  <c:v>60</c:v>
                </c:pt>
                <c:pt idx="3">
                  <c:v>71</c:v>
                </c:pt>
                <c:pt idx="4">
                  <c:v>71</c:v>
                </c:pt>
                <c:pt idx="5">
                  <c:v>61</c:v>
                </c:pt>
                <c:pt idx="6">
                  <c:v>69</c:v>
                </c:pt>
                <c:pt idx="7">
                  <c:v>46</c:v>
                </c:pt>
                <c:pt idx="8">
                  <c:v>70</c:v>
                </c:pt>
              </c:numCache>
            </c:numRef>
          </c:val>
        </c:ser>
        <c:dLbls>
          <c:showLegendKey val="0"/>
          <c:showVal val="0"/>
          <c:showCatName val="0"/>
          <c:showSerName val="0"/>
          <c:showPercent val="0"/>
          <c:showBubbleSize val="0"/>
        </c:dLbls>
        <c:gapWidth val="150"/>
        <c:shape val="box"/>
        <c:axId val="24214528"/>
        <c:axId val="24228608"/>
        <c:axId val="0"/>
      </c:bar3DChart>
      <c:catAx>
        <c:axId val="24214528"/>
        <c:scaling>
          <c:orientation val="minMax"/>
        </c:scaling>
        <c:delete val="0"/>
        <c:axPos val="b"/>
        <c:majorTickMark val="out"/>
        <c:minorTickMark val="none"/>
        <c:tickLblPos val="nextTo"/>
        <c:txPr>
          <a:bodyPr/>
          <a:lstStyle/>
          <a:p>
            <a:pPr>
              <a:defRPr>
                <a:solidFill>
                  <a:srgbClr val="002060"/>
                </a:solidFill>
                <a:latin typeface="Arial" pitchFamily="34" charset="0"/>
                <a:cs typeface="Arial" pitchFamily="34" charset="0"/>
              </a:defRPr>
            </a:pPr>
            <a:endParaRPr lang="ru-RU"/>
          </a:p>
        </c:txPr>
        <c:crossAx val="24228608"/>
        <c:crosses val="autoZero"/>
        <c:auto val="1"/>
        <c:lblAlgn val="ctr"/>
        <c:lblOffset val="100"/>
        <c:noMultiLvlLbl val="0"/>
      </c:catAx>
      <c:valAx>
        <c:axId val="24228608"/>
        <c:scaling>
          <c:orientation val="minMax"/>
        </c:scaling>
        <c:delete val="0"/>
        <c:axPos val="l"/>
        <c:majorGridlines/>
        <c:numFmt formatCode="General" sourceLinked="1"/>
        <c:majorTickMark val="out"/>
        <c:minorTickMark val="none"/>
        <c:tickLblPos val="nextTo"/>
        <c:txPr>
          <a:bodyPr/>
          <a:lstStyle/>
          <a:p>
            <a:pPr>
              <a:defRPr>
                <a:solidFill>
                  <a:srgbClr val="002060"/>
                </a:solidFill>
                <a:latin typeface="Arial" pitchFamily="34" charset="0"/>
                <a:cs typeface="Arial" pitchFamily="34" charset="0"/>
              </a:defRPr>
            </a:pPr>
            <a:endParaRPr lang="ru-RU"/>
          </a:p>
        </c:txPr>
        <c:crossAx val="2421452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invertIfNegative val="0"/>
          <c:dLbls>
            <c:txPr>
              <a:bodyPr/>
              <a:lstStyle/>
              <a:p>
                <a:pPr>
                  <a:defRPr>
                    <a:solidFill>
                      <a:srgbClr val="002060"/>
                    </a:solidFill>
                    <a:latin typeface="Arial" pitchFamily="34" charset="0"/>
                    <a:cs typeface="Arial" pitchFamily="34" charset="0"/>
                  </a:defRPr>
                </a:pPr>
                <a:endParaRPr lang="ru-RU"/>
              </a:p>
            </c:txPr>
            <c:showLegendKey val="0"/>
            <c:showVal val="1"/>
            <c:showCatName val="0"/>
            <c:showSerName val="0"/>
            <c:showPercent val="0"/>
            <c:showBubbleSize val="0"/>
            <c:showLeaderLines val="0"/>
          </c:dLbls>
          <c:cat>
            <c:strRef>
              <c:f>Лист1!$A$2:$A$10</c:f>
              <c:strCache>
                <c:ptCount val="9"/>
                <c:pt idx="0">
                  <c:v>Гимназия</c:v>
                </c:pt>
                <c:pt idx="1">
                  <c:v>СОШ №1</c:v>
                </c:pt>
                <c:pt idx="2">
                  <c:v>СОШ №2</c:v>
                </c:pt>
                <c:pt idx="3">
                  <c:v>СОШ №4</c:v>
                </c:pt>
                <c:pt idx="4">
                  <c:v>СОШ №6</c:v>
                </c:pt>
                <c:pt idx="5">
                  <c:v>СОШ №8</c:v>
                </c:pt>
                <c:pt idx="6">
                  <c:v>СОШ №9</c:v>
                </c:pt>
                <c:pt idx="7">
                  <c:v>СОШ №18</c:v>
                </c:pt>
                <c:pt idx="8">
                  <c:v>Лицей</c:v>
                </c:pt>
              </c:strCache>
            </c:strRef>
          </c:cat>
          <c:val>
            <c:numRef>
              <c:f>Лист1!$B$2:$B$10</c:f>
              <c:numCache>
                <c:formatCode>General</c:formatCode>
                <c:ptCount val="9"/>
                <c:pt idx="0">
                  <c:v>40</c:v>
                </c:pt>
                <c:pt idx="1">
                  <c:v>41</c:v>
                </c:pt>
                <c:pt idx="2">
                  <c:v>45</c:v>
                </c:pt>
                <c:pt idx="3">
                  <c:v>50</c:v>
                </c:pt>
                <c:pt idx="4">
                  <c:v>41</c:v>
                </c:pt>
                <c:pt idx="5">
                  <c:v>45</c:v>
                </c:pt>
                <c:pt idx="6">
                  <c:v>48</c:v>
                </c:pt>
                <c:pt idx="7">
                  <c:v>53</c:v>
                </c:pt>
                <c:pt idx="8">
                  <c:v>51</c:v>
                </c:pt>
              </c:numCache>
            </c:numRef>
          </c:val>
        </c:ser>
        <c:dLbls>
          <c:showLegendKey val="0"/>
          <c:showVal val="1"/>
          <c:showCatName val="0"/>
          <c:showSerName val="0"/>
          <c:showPercent val="0"/>
          <c:showBubbleSize val="0"/>
        </c:dLbls>
        <c:gapWidth val="150"/>
        <c:shape val="box"/>
        <c:axId val="24286336"/>
        <c:axId val="24293376"/>
        <c:axId val="0"/>
      </c:bar3DChart>
      <c:catAx>
        <c:axId val="24286336"/>
        <c:scaling>
          <c:orientation val="minMax"/>
        </c:scaling>
        <c:delete val="0"/>
        <c:axPos val="b"/>
        <c:majorTickMark val="out"/>
        <c:minorTickMark val="none"/>
        <c:tickLblPos val="nextTo"/>
        <c:txPr>
          <a:bodyPr/>
          <a:lstStyle/>
          <a:p>
            <a:pPr>
              <a:defRPr>
                <a:solidFill>
                  <a:srgbClr val="002060"/>
                </a:solidFill>
                <a:latin typeface="Arial" pitchFamily="34" charset="0"/>
                <a:cs typeface="Arial" pitchFamily="34" charset="0"/>
              </a:defRPr>
            </a:pPr>
            <a:endParaRPr lang="ru-RU"/>
          </a:p>
        </c:txPr>
        <c:crossAx val="24293376"/>
        <c:crosses val="autoZero"/>
        <c:auto val="1"/>
        <c:lblAlgn val="ctr"/>
        <c:lblOffset val="100"/>
        <c:noMultiLvlLbl val="0"/>
      </c:catAx>
      <c:valAx>
        <c:axId val="24293376"/>
        <c:scaling>
          <c:orientation val="minMax"/>
        </c:scaling>
        <c:delete val="0"/>
        <c:axPos val="l"/>
        <c:majorGridlines/>
        <c:numFmt formatCode="General" sourceLinked="1"/>
        <c:majorTickMark val="out"/>
        <c:minorTickMark val="none"/>
        <c:tickLblPos val="nextTo"/>
        <c:txPr>
          <a:bodyPr/>
          <a:lstStyle/>
          <a:p>
            <a:pPr>
              <a:defRPr>
                <a:solidFill>
                  <a:srgbClr val="002060"/>
                </a:solidFill>
                <a:latin typeface="Arial" pitchFamily="34" charset="0"/>
                <a:cs typeface="Arial" pitchFamily="34" charset="0"/>
              </a:defRPr>
            </a:pPr>
            <a:endParaRPr lang="ru-RU"/>
          </a:p>
        </c:txPr>
        <c:crossAx val="2428633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view3D>
      <c:rotX val="15"/>
      <c:rotY val="20"/>
      <c:rAngAx val="1"/>
    </c:view3D>
    <c:floor>
      <c:thickness val="0"/>
      <c:spPr>
        <a:noFill/>
        <a:ln w="9525">
          <a:noFill/>
        </a:ln>
      </c:spPr>
    </c:floor>
    <c:sideWall>
      <c:thickness val="0"/>
    </c:sideWall>
    <c:backWall>
      <c:thickness val="0"/>
    </c:backWall>
    <c:plotArea>
      <c:layout/>
      <c:bar3DChart>
        <c:barDir val="bar"/>
        <c:grouping val="clustered"/>
        <c:varyColors val="0"/>
        <c:ser>
          <c:idx val="0"/>
          <c:order val="0"/>
          <c:tx>
            <c:strRef>
              <c:f>Лист1!$B$1</c:f>
              <c:strCache>
                <c:ptCount val="1"/>
                <c:pt idx="0">
                  <c:v>2018</c:v>
                </c:pt>
              </c:strCache>
            </c:strRef>
          </c:tx>
          <c:invertIfNegative val="0"/>
          <c:dLbls>
            <c:txPr>
              <a:bodyPr/>
              <a:lstStyle/>
              <a:p>
                <a:pPr>
                  <a:defRPr sz="1100" b="1">
                    <a:solidFill>
                      <a:srgbClr val="002060"/>
                    </a:solidFill>
                    <a:latin typeface="Arial" pitchFamily="34" charset="0"/>
                    <a:cs typeface="Arial" pitchFamily="34" charset="0"/>
                  </a:defRPr>
                </a:pPr>
                <a:endParaRPr lang="ru-RU"/>
              </a:p>
            </c:txPr>
            <c:showLegendKey val="0"/>
            <c:showVal val="1"/>
            <c:showCatName val="0"/>
            <c:showSerName val="0"/>
            <c:showPercent val="0"/>
            <c:showBubbleSize val="0"/>
            <c:showLeaderLines val="0"/>
          </c:dLbls>
          <c:cat>
            <c:strRef>
              <c:f>Лист1!$A$2:$A$12</c:f>
              <c:strCache>
                <c:ptCount val="11"/>
                <c:pt idx="0">
                  <c:v>Русский язык</c:v>
                </c:pt>
                <c:pt idx="1">
                  <c:v>Математика П</c:v>
                </c:pt>
                <c:pt idx="2">
                  <c:v>Физика</c:v>
                </c:pt>
                <c:pt idx="3">
                  <c:v>Химия</c:v>
                </c:pt>
                <c:pt idx="4">
                  <c:v>ИКТ</c:v>
                </c:pt>
                <c:pt idx="5">
                  <c:v>Биология</c:v>
                </c:pt>
                <c:pt idx="6">
                  <c:v>История</c:v>
                </c:pt>
                <c:pt idx="7">
                  <c:v>География</c:v>
                </c:pt>
                <c:pt idx="8">
                  <c:v>Английский</c:v>
                </c:pt>
                <c:pt idx="9">
                  <c:v>Обществознание</c:v>
                </c:pt>
                <c:pt idx="10">
                  <c:v>Литература</c:v>
                </c:pt>
              </c:strCache>
            </c:strRef>
          </c:cat>
          <c:val>
            <c:numRef>
              <c:f>Лист1!$B$2:$B$12</c:f>
              <c:numCache>
                <c:formatCode>General</c:formatCode>
                <c:ptCount val="11"/>
                <c:pt idx="0">
                  <c:v>67</c:v>
                </c:pt>
                <c:pt idx="1">
                  <c:v>45</c:v>
                </c:pt>
                <c:pt idx="2">
                  <c:v>50</c:v>
                </c:pt>
                <c:pt idx="3">
                  <c:v>57</c:v>
                </c:pt>
                <c:pt idx="4">
                  <c:v>52</c:v>
                </c:pt>
                <c:pt idx="5">
                  <c:v>49</c:v>
                </c:pt>
                <c:pt idx="6">
                  <c:v>51</c:v>
                </c:pt>
                <c:pt idx="7">
                  <c:v>60</c:v>
                </c:pt>
                <c:pt idx="8">
                  <c:v>59</c:v>
                </c:pt>
                <c:pt idx="9">
                  <c:v>51</c:v>
                </c:pt>
                <c:pt idx="10">
                  <c:v>58</c:v>
                </c:pt>
              </c:numCache>
            </c:numRef>
          </c:val>
        </c:ser>
        <c:ser>
          <c:idx val="1"/>
          <c:order val="1"/>
          <c:tx>
            <c:strRef>
              <c:f>Лист1!$C$1</c:f>
              <c:strCache>
                <c:ptCount val="1"/>
                <c:pt idx="0">
                  <c:v>2017</c:v>
                </c:pt>
              </c:strCache>
            </c:strRef>
          </c:tx>
          <c:invertIfNegative val="0"/>
          <c:dLbls>
            <c:txPr>
              <a:bodyPr/>
              <a:lstStyle/>
              <a:p>
                <a:pPr>
                  <a:defRPr sz="1100" b="1">
                    <a:solidFill>
                      <a:srgbClr val="002060"/>
                    </a:solidFill>
                    <a:latin typeface="Arial" pitchFamily="34" charset="0"/>
                    <a:cs typeface="Arial" pitchFamily="34" charset="0"/>
                  </a:defRPr>
                </a:pPr>
                <a:endParaRPr lang="ru-RU"/>
              </a:p>
            </c:txPr>
            <c:showLegendKey val="0"/>
            <c:showVal val="1"/>
            <c:showCatName val="0"/>
            <c:showSerName val="0"/>
            <c:showPercent val="0"/>
            <c:showBubbleSize val="0"/>
            <c:showLeaderLines val="0"/>
          </c:dLbls>
          <c:cat>
            <c:strRef>
              <c:f>Лист1!$A$2:$A$12</c:f>
              <c:strCache>
                <c:ptCount val="11"/>
                <c:pt idx="0">
                  <c:v>Русский язык</c:v>
                </c:pt>
                <c:pt idx="1">
                  <c:v>Математика П</c:v>
                </c:pt>
                <c:pt idx="2">
                  <c:v>Физика</c:v>
                </c:pt>
                <c:pt idx="3">
                  <c:v>Химия</c:v>
                </c:pt>
                <c:pt idx="4">
                  <c:v>ИКТ</c:v>
                </c:pt>
                <c:pt idx="5">
                  <c:v>Биология</c:v>
                </c:pt>
                <c:pt idx="6">
                  <c:v>История</c:v>
                </c:pt>
                <c:pt idx="7">
                  <c:v>География</c:v>
                </c:pt>
                <c:pt idx="8">
                  <c:v>Английский</c:v>
                </c:pt>
                <c:pt idx="9">
                  <c:v>Обществознание</c:v>
                </c:pt>
                <c:pt idx="10">
                  <c:v>Литература</c:v>
                </c:pt>
              </c:strCache>
            </c:strRef>
          </c:cat>
          <c:val>
            <c:numRef>
              <c:f>Лист1!$C$2:$C$12</c:f>
              <c:numCache>
                <c:formatCode>General</c:formatCode>
                <c:ptCount val="11"/>
                <c:pt idx="0">
                  <c:v>65</c:v>
                </c:pt>
                <c:pt idx="1">
                  <c:v>39</c:v>
                </c:pt>
                <c:pt idx="2">
                  <c:v>49</c:v>
                </c:pt>
                <c:pt idx="3">
                  <c:v>60</c:v>
                </c:pt>
                <c:pt idx="4">
                  <c:v>51</c:v>
                </c:pt>
                <c:pt idx="5">
                  <c:v>47</c:v>
                </c:pt>
                <c:pt idx="6">
                  <c:v>51</c:v>
                </c:pt>
                <c:pt idx="7">
                  <c:v>58</c:v>
                </c:pt>
                <c:pt idx="8">
                  <c:v>54</c:v>
                </c:pt>
                <c:pt idx="9">
                  <c:v>54</c:v>
                </c:pt>
                <c:pt idx="10">
                  <c:v>56</c:v>
                </c:pt>
              </c:numCache>
            </c:numRef>
          </c:val>
        </c:ser>
        <c:ser>
          <c:idx val="2"/>
          <c:order val="2"/>
          <c:tx>
            <c:strRef>
              <c:f>Лист1!$D$1</c:f>
              <c:strCache>
                <c:ptCount val="1"/>
                <c:pt idx="0">
                  <c:v>2016</c:v>
                </c:pt>
              </c:strCache>
            </c:strRef>
          </c:tx>
          <c:invertIfNegative val="0"/>
          <c:dLbls>
            <c:txPr>
              <a:bodyPr/>
              <a:lstStyle/>
              <a:p>
                <a:pPr>
                  <a:defRPr sz="1100" b="1">
                    <a:solidFill>
                      <a:srgbClr val="002060"/>
                    </a:solidFill>
                    <a:latin typeface="Arial" pitchFamily="34" charset="0"/>
                    <a:cs typeface="Arial" pitchFamily="34" charset="0"/>
                  </a:defRPr>
                </a:pPr>
                <a:endParaRPr lang="ru-RU"/>
              </a:p>
            </c:txPr>
            <c:showLegendKey val="0"/>
            <c:showVal val="1"/>
            <c:showCatName val="0"/>
            <c:showSerName val="0"/>
            <c:showPercent val="0"/>
            <c:showBubbleSize val="0"/>
            <c:showLeaderLines val="0"/>
          </c:dLbls>
          <c:cat>
            <c:strRef>
              <c:f>Лист1!$A$2:$A$12</c:f>
              <c:strCache>
                <c:ptCount val="11"/>
                <c:pt idx="0">
                  <c:v>Русский язык</c:v>
                </c:pt>
                <c:pt idx="1">
                  <c:v>Математика П</c:v>
                </c:pt>
                <c:pt idx="2">
                  <c:v>Физика</c:v>
                </c:pt>
                <c:pt idx="3">
                  <c:v>Химия</c:v>
                </c:pt>
                <c:pt idx="4">
                  <c:v>ИКТ</c:v>
                </c:pt>
                <c:pt idx="5">
                  <c:v>Биология</c:v>
                </c:pt>
                <c:pt idx="6">
                  <c:v>История</c:v>
                </c:pt>
                <c:pt idx="7">
                  <c:v>География</c:v>
                </c:pt>
                <c:pt idx="8">
                  <c:v>Английский</c:v>
                </c:pt>
                <c:pt idx="9">
                  <c:v>Обществознание</c:v>
                </c:pt>
                <c:pt idx="10">
                  <c:v>Литература</c:v>
                </c:pt>
              </c:strCache>
            </c:strRef>
          </c:cat>
          <c:val>
            <c:numRef>
              <c:f>Лист1!$D$2:$D$12</c:f>
              <c:numCache>
                <c:formatCode>General</c:formatCode>
                <c:ptCount val="11"/>
                <c:pt idx="0">
                  <c:v>65</c:v>
                </c:pt>
                <c:pt idx="1">
                  <c:v>41</c:v>
                </c:pt>
                <c:pt idx="2">
                  <c:v>45</c:v>
                </c:pt>
                <c:pt idx="3">
                  <c:v>56</c:v>
                </c:pt>
                <c:pt idx="4">
                  <c:v>49</c:v>
                </c:pt>
                <c:pt idx="5">
                  <c:v>53</c:v>
                </c:pt>
                <c:pt idx="6">
                  <c:v>48</c:v>
                </c:pt>
                <c:pt idx="7">
                  <c:v>52</c:v>
                </c:pt>
                <c:pt idx="8">
                  <c:v>57</c:v>
                </c:pt>
                <c:pt idx="9">
                  <c:v>51</c:v>
                </c:pt>
                <c:pt idx="10">
                  <c:v>58</c:v>
                </c:pt>
              </c:numCache>
            </c:numRef>
          </c:val>
        </c:ser>
        <c:dLbls>
          <c:showLegendKey val="0"/>
          <c:showVal val="1"/>
          <c:showCatName val="0"/>
          <c:showSerName val="0"/>
          <c:showPercent val="0"/>
          <c:showBubbleSize val="0"/>
        </c:dLbls>
        <c:gapWidth val="150"/>
        <c:shape val="box"/>
        <c:axId val="24375296"/>
        <c:axId val="24376832"/>
        <c:axId val="0"/>
      </c:bar3DChart>
      <c:catAx>
        <c:axId val="24375296"/>
        <c:scaling>
          <c:orientation val="minMax"/>
        </c:scaling>
        <c:delete val="0"/>
        <c:axPos val="l"/>
        <c:majorTickMark val="out"/>
        <c:minorTickMark val="none"/>
        <c:tickLblPos val="nextTo"/>
        <c:txPr>
          <a:bodyPr/>
          <a:lstStyle/>
          <a:p>
            <a:pPr>
              <a:defRPr sz="1800">
                <a:solidFill>
                  <a:srgbClr val="002060"/>
                </a:solidFill>
                <a:latin typeface="Arial" pitchFamily="34" charset="0"/>
                <a:cs typeface="Arial" pitchFamily="34" charset="0"/>
              </a:defRPr>
            </a:pPr>
            <a:endParaRPr lang="ru-RU"/>
          </a:p>
        </c:txPr>
        <c:crossAx val="24376832"/>
        <c:crosses val="autoZero"/>
        <c:auto val="1"/>
        <c:lblAlgn val="ctr"/>
        <c:lblOffset val="100"/>
        <c:noMultiLvlLbl val="0"/>
      </c:catAx>
      <c:valAx>
        <c:axId val="24376832"/>
        <c:scaling>
          <c:orientation val="minMax"/>
        </c:scaling>
        <c:delete val="0"/>
        <c:axPos val="b"/>
        <c:majorGridlines/>
        <c:numFmt formatCode="General" sourceLinked="1"/>
        <c:majorTickMark val="out"/>
        <c:minorTickMark val="none"/>
        <c:tickLblPos val="nextTo"/>
        <c:txPr>
          <a:bodyPr/>
          <a:lstStyle/>
          <a:p>
            <a:pPr>
              <a:defRPr sz="1200">
                <a:solidFill>
                  <a:srgbClr val="002060"/>
                </a:solidFill>
                <a:latin typeface="Arial" pitchFamily="34" charset="0"/>
                <a:cs typeface="Arial" pitchFamily="34" charset="0"/>
              </a:defRPr>
            </a:pPr>
            <a:endParaRPr lang="ru-RU"/>
          </a:p>
        </c:txPr>
        <c:crossAx val="24375296"/>
        <c:crosses val="autoZero"/>
        <c:crossBetween val="between"/>
      </c:valAx>
    </c:plotArea>
    <c:legend>
      <c:legendPos val="t"/>
      <c:layout>
        <c:manualLayout>
          <c:xMode val="edge"/>
          <c:yMode val="edge"/>
          <c:x val="0.33603838582677165"/>
          <c:y val="4.5992582144678391E-2"/>
          <c:w val="0.30292322834645669"/>
          <c:h val="6.4180947487316217E-2"/>
        </c:manualLayout>
      </c:layout>
      <c:overlay val="0"/>
      <c:txPr>
        <a:bodyPr/>
        <a:lstStyle/>
        <a:p>
          <a:pPr>
            <a:defRPr>
              <a:solidFill>
                <a:srgbClr val="002060"/>
              </a:solidFill>
              <a:latin typeface="Arial" pitchFamily="34" charset="0"/>
              <a:cs typeface="Arial"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ru-RU" sz="1800" b="1" dirty="0" smtClean="0">
                <a:solidFill>
                  <a:srgbClr val="002060"/>
                </a:solidFill>
                <a:latin typeface="Arial" pitchFamily="34" charset="0"/>
                <a:cs typeface="Arial" pitchFamily="34" charset="0"/>
              </a:rPr>
              <a:t>Доля выпускников, набравших на ЕГЭ по</a:t>
            </a:r>
            <a:r>
              <a:rPr lang="ru-RU" sz="1800" b="1" baseline="0" dirty="0" smtClean="0">
                <a:solidFill>
                  <a:srgbClr val="002060"/>
                </a:solidFill>
                <a:latin typeface="Arial" pitchFamily="34" charset="0"/>
                <a:cs typeface="Arial" pitchFamily="34" charset="0"/>
              </a:rPr>
              <a:t> профильным предметам баллы</a:t>
            </a:r>
            <a:endParaRPr lang="ru-RU" sz="1800" b="1" dirty="0">
              <a:solidFill>
                <a:srgbClr val="002060"/>
              </a:solidFill>
              <a:latin typeface="Arial" pitchFamily="34" charset="0"/>
              <a:cs typeface="Arial" pitchFamily="34" charset="0"/>
            </a:endParaRPr>
          </a:p>
        </c:rich>
      </c:tx>
      <c:layout>
        <c:manualLayout>
          <c:xMode val="edge"/>
          <c:yMode val="edge"/>
          <c:x val="0.12726410987777356"/>
          <c:y val="6.0310376774722285E-2"/>
        </c:manualLayout>
      </c:layout>
      <c:overlay val="0"/>
    </c:title>
    <c:autoTitleDeleted val="0"/>
    <c:plotArea>
      <c:layout/>
      <c:barChart>
        <c:barDir val="col"/>
        <c:grouping val="clustered"/>
        <c:varyColors val="0"/>
        <c:ser>
          <c:idx val="0"/>
          <c:order val="0"/>
          <c:tx>
            <c:strRef>
              <c:f>Лист1!$B$1</c:f>
              <c:strCache>
                <c:ptCount val="1"/>
                <c:pt idx="0">
                  <c:v>Ряд 1</c:v>
                </c:pt>
              </c:strCache>
            </c:strRef>
          </c:tx>
          <c:invertIfNegative val="0"/>
          <c:cat>
            <c:strRef>
              <c:f>Лист1!$A$2:$A$3</c:f>
              <c:strCache>
                <c:ptCount val="2"/>
                <c:pt idx="0">
                  <c:v> От 65 до 80  </c:v>
                </c:pt>
                <c:pt idx="1">
                  <c:v>От 80 и выше</c:v>
                </c:pt>
              </c:strCache>
            </c:strRef>
          </c:cat>
          <c:val>
            <c:numRef>
              <c:f>Лист1!$B$2:$B$3</c:f>
              <c:numCache>
                <c:formatCode>0%</c:formatCode>
                <c:ptCount val="2"/>
                <c:pt idx="0">
                  <c:v>0.23</c:v>
                </c:pt>
                <c:pt idx="1">
                  <c:v>0.04</c:v>
                </c:pt>
              </c:numCache>
            </c:numRef>
          </c:val>
        </c:ser>
        <c:dLbls>
          <c:showLegendKey val="0"/>
          <c:showVal val="0"/>
          <c:showCatName val="0"/>
          <c:showSerName val="0"/>
          <c:showPercent val="0"/>
          <c:showBubbleSize val="0"/>
        </c:dLbls>
        <c:gapWidth val="150"/>
        <c:axId val="24426368"/>
        <c:axId val="24427904"/>
      </c:barChart>
      <c:catAx>
        <c:axId val="24426368"/>
        <c:scaling>
          <c:orientation val="minMax"/>
        </c:scaling>
        <c:delete val="0"/>
        <c:axPos val="b"/>
        <c:majorTickMark val="out"/>
        <c:minorTickMark val="none"/>
        <c:tickLblPos val="nextTo"/>
        <c:txPr>
          <a:bodyPr/>
          <a:lstStyle/>
          <a:p>
            <a:pPr>
              <a:defRPr>
                <a:latin typeface="Arial" pitchFamily="34" charset="0"/>
                <a:cs typeface="Arial" pitchFamily="34" charset="0"/>
              </a:defRPr>
            </a:pPr>
            <a:endParaRPr lang="ru-RU"/>
          </a:p>
        </c:txPr>
        <c:crossAx val="24427904"/>
        <c:crosses val="autoZero"/>
        <c:auto val="1"/>
        <c:lblAlgn val="ctr"/>
        <c:lblOffset val="100"/>
        <c:noMultiLvlLbl val="0"/>
      </c:catAx>
      <c:valAx>
        <c:axId val="24427904"/>
        <c:scaling>
          <c:orientation val="minMax"/>
        </c:scaling>
        <c:delete val="0"/>
        <c:axPos val="l"/>
        <c:majorGridlines/>
        <c:numFmt formatCode="0%" sourceLinked="1"/>
        <c:majorTickMark val="out"/>
        <c:minorTickMark val="none"/>
        <c:tickLblPos val="nextTo"/>
        <c:txPr>
          <a:bodyPr/>
          <a:lstStyle/>
          <a:p>
            <a:pPr>
              <a:defRPr>
                <a:latin typeface="Arial" pitchFamily="34" charset="0"/>
                <a:cs typeface="Arial" pitchFamily="34" charset="0"/>
              </a:defRPr>
            </a:pPr>
            <a:endParaRPr lang="ru-RU"/>
          </a:p>
        </c:txPr>
        <c:crossAx val="2442636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800" dirty="0">
                <a:solidFill>
                  <a:srgbClr val="002060"/>
                </a:solidFill>
              </a:rPr>
              <a:t>Доля выпускников, набравших на ЕГЭ по профильным </a:t>
            </a:r>
            <a:r>
              <a:rPr lang="ru-RU" sz="1800" dirty="0" smtClean="0">
                <a:solidFill>
                  <a:srgbClr val="002060"/>
                </a:solidFill>
              </a:rPr>
              <a:t>предметам баллы</a:t>
            </a:r>
            <a:endParaRPr lang="ru-RU" sz="1800" dirty="0">
              <a:solidFill>
                <a:srgbClr val="002060"/>
              </a:solidFill>
            </a:endParaRPr>
          </a:p>
        </c:rich>
      </c:tx>
      <c:layout>
        <c:manualLayout>
          <c:xMode val="edge"/>
          <c:yMode val="edge"/>
          <c:x val="0.11170470375132459"/>
          <c:y val="5.6012040461582618E-2"/>
        </c:manualLayout>
      </c:layout>
      <c:overlay val="0"/>
    </c:title>
    <c:autoTitleDeleted val="0"/>
    <c:plotArea>
      <c:layout/>
      <c:barChart>
        <c:barDir val="col"/>
        <c:grouping val="clustered"/>
        <c:varyColors val="0"/>
        <c:ser>
          <c:idx val="0"/>
          <c:order val="0"/>
          <c:tx>
            <c:strRef>
              <c:f>Лист1!$B$1</c:f>
              <c:strCache>
                <c:ptCount val="1"/>
                <c:pt idx="0">
                  <c:v>Ряд 1</c:v>
                </c:pt>
              </c:strCache>
            </c:strRef>
          </c:tx>
          <c:invertIfNegative val="0"/>
          <c:cat>
            <c:strRef>
              <c:f>Лист1!$A$2:$A$3</c:f>
              <c:strCache>
                <c:ptCount val="2"/>
                <c:pt idx="0">
                  <c:v> От 65 до 80  </c:v>
                </c:pt>
                <c:pt idx="1">
                  <c:v>От 80 и выше</c:v>
                </c:pt>
              </c:strCache>
            </c:strRef>
          </c:cat>
          <c:val>
            <c:numRef>
              <c:f>Лист1!$B$2:$B$3</c:f>
              <c:numCache>
                <c:formatCode>0%</c:formatCode>
                <c:ptCount val="2"/>
                <c:pt idx="0">
                  <c:v>0.28000000000000003</c:v>
                </c:pt>
                <c:pt idx="1">
                  <c:v>0.08</c:v>
                </c:pt>
              </c:numCache>
            </c:numRef>
          </c:val>
        </c:ser>
        <c:dLbls>
          <c:showLegendKey val="0"/>
          <c:showVal val="0"/>
          <c:showCatName val="0"/>
          <c:showSerName val="0"/>
          <c:showPercent val="0"/>
          <c:showBubbleSize val="0"/>
        </c:dLbls>
        <c:gapWidth val="150"/>
        <c:axId val="24529920"/>
        <c:axId val="24531712"/>
      </c:barChart>
      <c:catAx>
        <c:axId val="24529920"/>
        <c:scaling>
          <c:orientation val="minMax"/>
        </c:scaling>
        <c:delete val="0"/>
        <c:axPos val="b"/>
        <c:majorTickMark val="out"/>
        <c:minorTickMark val="none"/>
        <c:tickLblPos val="nextTo"/>
        <c:crossAx val="24531712"/>
        <c:crosses val="autoZero"/>
        <c:auto val="1"/>
        <c:lblAlgn val="ctr"/>
        <c:lblOffset val="100"/>
        <c:noMultiLvlLbl val="0"/>
      </c:catAx>
      <c:valAx>
        <c:axId val="24531712"/>
        <c:scaling>
          <c:orientation val="minMax"/>
        </c:scaling>
        <c:delete val="0"/>
        <c:axPos val="l"/>
        <c:majorGridlines/>
        <c:numFmt formatCode="0%" sourceLinked="1"/>
        <c:majorTickMark val="out"/>
        <c:minorTickMark val="none"/>
        <c:tickLblPos val="nextTo"/>
        <c:crossAx val="24529920"/>
        <c:crosses val="autoZero"/>
        <c:crossBetween val="between"/>
      </c:valAx>
    </c:plotArea>
    <c:plotVisOnly val="1"/>
    <c:dispBlanksAs val="gap"/>
    <c:showDLblsOverMax val="0"/>
  </c:chart>
  <c:txPr>
    <a:bodyPr/>
    <a:lstStyle/>
    <a:p>
      <a:pPr>
        <a:defRPr sz="1800">
          <a:latin typeface="Arial" pitchFamily="34" charset="0"/>
          <a:cs typeface="Arial" pitchFamily="34" charset="0"/>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Русский язык</c:v>
                </c:pt>
              </c:strCache>
            </c:strRef>
          </c:tx>
          <c:invertIfNegative val="0"/>
          <c:cat>
            <c:numRef>
              <c:f>Лист1!$A$2:$A$4</c:f>
              <c:numCache>
                <c:formatCode>General</c:formatCode>
                <c:ptCount val="3"/>
                <c:pt idx="0">
                  <c:v>2016</c:v>
                </c:pt>
                <c:pt idx="1">
                  <c:v>2017</c:v>
                </c:pt>
                <c:pt idx="2">
                  <c:v>2018</c:v>
                </c:pt>
              </c:numCache>
            </c:numRef>
          </c:cat>
          <c:val>
            <c:numRef>
              <c:f>Лист1!$B$2:$B$4</c:f>
              <c:numCache>
                <c:formatCode>General</c:formatCode>
                <c:ptCount val="3"/>
                <c:pt idx="0">
                  <c:v>96.9</c:v>
                </c:pt>
                <c:pt idx="1">
                  <c:v>97.7</c:v>
                </c:pt>
                <c:pt idx="2">
                  <c:v>94.9</c:v>
                </c:pt>
              </c:numCache>
            </c:numRef>
          </c:val>
        </c:ser>
        <c:ser>
          <c:idx val="1"/>
          <c:order val="1"/>
          <c:tx>
            <c:strRef>
              <c:f>Лист1!$C$1</c:f>
              <c:strCache>
                <c:ptCount val="1"/>
                <c:pt idx="0">
                  <c:v>Математика</c:v>
                </c:pt>
              </c:strCache>
            </c:strRef>
          </c:tx>
          <c:invertIfNegative val="0"/>
          <c:cat>
            <c:numRef>
              <c:f>Лист1!$A$2:$A$4</c:f>
              <c:numCache>
                <c:formatCode>General</c:formatCode>
                <c:ptCount val="3"/>
                <c:pt idx="0">
                  <c:v>2016</c:v>
                </c:pt>
                <c:pt idx="1">
                  <c:v>2017</c:v>
                </c:pt>
                <c:pt idx="2">
                  <c:v>2018</c:v>
                </c:pt>
              </c:numCache>
            </c:numRef>
          </c:cat>
          <c:val>
            <c:numRef>
              <c:f>Лист1!$C$2:$C$4</c:f>
              <c:numCache>
                <c:formatCode>General</c:formatCode>
                <c:ptCount val="3"/>
                <c:pt idx="0">
                  <c:v>96.7</c:v>
                </c:pt>
                <c:pt idx="1">
                  <c:v>97.4</c:v>
                </c:pt>
                <c:pt idx="2">
                  <c:v>94.5</c:v>
                </c:pt>
              </c:numCache>
            </c:numRef>
          </c:val>
        </c:ser>
        <c:dLbls>
          <c:showLegendKey val="0"/>
          <c:showVal val="0"/>
          <c:showCatName val="0"/>
          <c:showSerName val="0"/>
          <c:showPercent val="0"/>
          <c:showBubbleSize val="0"/>
        </c:dLbls>
        <c:gapWidth val="150"/>
        <c:axId val="26039424"/>
        <c:axId val="27523712"/>
      </c:barChart>
      <c:catAx>
        <c:axId val="26039424"/>
        <c:scaling>
          <c:orientation val="minMax"/>
        </c:scaling>
        <c:delete val="0"/>
        <c:axPos val="b"/>
        <c:numFmt formatCode="General" sourceLinked="1"/>
        <c:majorTickMark val="out"/>
        <c:minorTickMark val="none"/>
        <c:tickLblPos val="nextTo"/>
        <c:crossAx val="27523712"/>
        <c:crosses val="autoZero"/>
        <c:auto val="1"/>
        <c:lblAlgn val="ctr"/>
        <c:lblOffset val="100"/>
        <c:noMultiLvlLbl val="0"/>
      </c:catAx>
      <c:valAx>
        <c:axId val="27523712"/>
        <c:scaling>
          <c:orientation val="minMax"/>
        </c:scaling>
        <c:delete val="0"/>
        <c:axPos val="l"/>
        <c:majorGridlines/>
        <c:numFmt formatCode="General" sourceLinked="1"/>
        <c:majorTickMark val="out"/>
        <c:minorTickMark val="none"/>
        <c:tickLblPos val="nextTo"/>
        <c:crossAx val="26039424"/>
        <c:crosses val="autoZero"/>
        <c:crossBetween val="between"/>
      </c:valAx>
    </c:plotArea>
    <c:legend>
      <c:legendPos val="r"/>
      <c:layout/>
      <c:overlay val="0"/>
      <c:txPr>
        <a:bodyPr/>
        <a:lstStyle/>
        <a:p>
          <a:pPr>
            <a:defRPr>
              <a:solidFill>
                <a:srgbClr val="002060"/>
              </a:solidFill>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0.24909</cdr:x>
      <cdr:y>0.50609</cdr:y>
    </cdr:from>
    <cdr:to>
      <cdr:x>0.3367</cdr:x>
      <cdr:y>0.67072</cdr:y>
    </cdr:to>
    <cdr:sp macro="" textlink="">
      <cdr:nvSpPr>
        <cdr:cNvPr id="2" name="TextBox 1"/>
        <cdr:cNvSpPr txBox="1"/>
      </cdr:nvSpPr>
      <cdr:spPr>
        <a:xfrm xmlns:a="http://schemas.openxmlformats.org/drawingml/2006/main">
          <a:off x="1433201" y="1328082"/>
          <a:ext cx="504056"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C261F9-4E66-4BFA-87FA-EA3C5737C177}" type="datetimeFigureOut">
              <a:rPr lang="ru-RU" smtClean="0"/>
              <a:t>28.08.2018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D666EC-55C0-47E0-BAB4-364CB5899B6A}" type="slidenum">
              <a:rPr lang="ru-RU" smtClean="0"/>
              <a:t>‹#›</a:t>
            </a:fld>
            <a:endParaRPr lang="ru-RU"/>
          </a:p>
        </p:txBody>
      </p:sp>
    </p:spTree>
    <p:extLst>
      <p:ext uri="{BB962C8B-B14F-4D97-AF65-F5344CB8AC3E}">
        <p14:creationId xmlns:p14="http://schemas.microsoft.com/office/powerpoint/2010/main" val="4065792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FD666EC-55C0-47E0-BAB4-364CB5899B6A}" type="slidenum">
              <a:rPr lang="ru-RU" smtClean="0"/>
              <a:t>21</a:t>
            </a:fld>
            <a:endParaRPr lang="ru-RU"/>
          </a:p>
        </p:txBody>
      </p:sp>
    </p:spTree>
    <p:extLst>
      <p:ext uri="{BB962C8B-B14F-4D97-AF65-F5344CB8AC3E}">
        <p14:creationId xmlns:p14="http://schemas.microsoft.com/office/powerpoint/2010/main" val="200233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Анализируя статистические данные за последние девять учебных лет, благодаря данной таблице,  можно наглядно увидеть динамику изменения результатов (эффективности) участия на муниципальном этапе всероссийской олимпиады школьников. Тщательный отбор участников позволил поднять эффективность участия на муниципалитете. </a:t>
            </a:r>
          </a:p>
          <a:p>
            <a:endParaRPr lang="ru-RU" dirty="0"/>
          </a:p>
        </p:txBody>
      </p:sp>
      <p:sp>
        <p:nvSpPr>
          <p:cNvPr id="4" name="Номер слайда 3"/>
          <p:cNvSpPr>
            <a:spLocks noGrp="1"/>
          </p:cNvSpPr>
          <p:nvPr>
            <p:ph type="sldNum" sz="quarter" idx="10"/>
          </p:nvPr>
        </p:nvSpPr>
        <p:spPr/>
        <p:txBody>
          <a:bodyPr/>
          <a:lstStyle/>
          <a:p>
            <a:fld id="{0B90DBC4-4B16-44DC-8DC0-63894AC11D44}" type="slidenum">
              <a:rPr lang="ru-RU" smtClean="0"/>
              <a:t>26</a:t>
            </a:fld>
            <a:endParaRPr lang="ru-RU"/>
          </a:p>
        </p:txBody>
      </p:sp>
    </p:spTree>
    <p:extLst>
      <p:ext uri="{BB962C8B-B14F-4D97-AF65-F5344CB8AC3E}">
        <p14:creationId xmlns:p14="http://schemas.microsoft.com/office/powerpoint/2010/main" val="119418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Приоритетными задачами дошкольного образования является обеспечение основных государственных гарантий прав граждан на получение общедоступного и бесплатного дошкольного образования.</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Численность детей, получающих дошкольную образовательную услугу в 2018 г. составляет 4180 ребенка, данный показатель выше чем в 2015 г. на 826 ребенка за счет присоединения к муниципальной системе образования ведомственного детского сада № 53 и введения в эксплуатацию 3 ДОУ (№1, №2, №34).</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Количество детей от 0 до 3 лет, включенных в очередь на получение мест в образовательные учреждения составляет 1383 ребенка, из них до одного года – 525 детей, от 1 до 1,5 лет – 352 ребенка, от 1,5 лет до 3 лет – 506 детей., от 3 до 7 лет очередь ликвидирована. В процентном соотношении охват детей дошкольным образованием в условиях ДОУ составляет 95,4%, по сравнению с 2016 г. этот показатель выше на 33,2%.</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Всего функционирует 2 группы раннего развития от 1,5 лет до 2 лет в ДОУ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119 детей посещают компенсирующие группы (тяжелые нарушения речи) ДОУ 10, 54,55.</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Детей с ОВЗ, посещающих дошкольные организации увеличилось с 2015 г. на 120 человек и на 01.01.2018 г. составляет 229 детей.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 период с 2015 года по 2018 год наблюдается стабильная динамика в отношении детей- инвалидов, посещающих ДОУ на 01.01.2018 составляет 36 детей.</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На 1 июня 2018 года педагогическую деятельность осуществляют 395 педагога в 19 дошкольных организациях.</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p:txBody>
      </p:sp>
      <p:sp>
        <p:nvSpPr>
          <p:cNvPr id="4" name="Номер слайда 3"/>
          <p:cNvSpPr>
            <a:spLocks noGrp="1"/>
          </p:cNvSpPr>
          <p:nvPr>
            <p:ph type="sldNum" sz="quarter" idx="10"/>
          </p:nvPr>
        </p:nvSpPr>
        <p:spPr/>
        <p:txBody>
          <a:bodyPr/>
          <a:lstStyle/>
          <a:p>
            <a:fld id="{4116B535-BBBD-42EE-90F2-DA6A749EC74D}" type="slidenum">
              <a:rPr lang="ru-RU" smtClean="0"/>
              <a:t>32</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территории города  Лесосибирска</a:t>
            </a:r>
            <a:r>
              <a:rPr lang="ru-RU" baseline="0" dirty="0" smtClean="0"/>
              <a:t> </a:t>
            </a:r>
            <a:r>
              <a:rPr lang="ru-RU" dirty="0" smtClean="0"/>
              <a:t>создано 4 консультационных центров, в которых родители  (законные представители) несовершеннолетних могут получить методическую, психолого-педагогическую, диагностическую и консультационную помощь. За прошедший год введены дополнительные места в ДОУ для детей с ОВЗ</a:t>
            </a:r>
            <a:r>
              <a:rPr lang="ru-RU" baseline="0" dirty="0" smtClean="0"/>
              <a:t> и детей инвалидов. 7  групп компенсирующей направленности (119 детей) и 1 группа комбинированной направленности (28 детей).</a:t>
            </a:r>
            <a:endParaRPr lang="ru-RU" dirty="0" smtClean="0"/>
          </a:p>
          <a:p>
            <a:endParaRPr lang="ru-RU" dirty="0"/>
          </a:p>
        </p:txBody>
      </p:sp>
      <p:sp>
        <p:nvSpPr>
          <p:cNvPr id="4" name="Номер слайда 3"/>
          <p:cNvSpPr>
            <a:spLocks noGrp="1"/>
          </p:cNvSpPr>
          <p:nvPr>
            <p:ph type="sldNum" sz="quarter" idx="10"/>
          </p:nvPr>
        </p:nvSpPr>
        <p:spPr/>
        <p:txBody>
          <a:bodyPr/>
          <a:lstStyle/>
          <a:p>
            <a:fld id="{BA6C9742-6308-4F4A-B7D2-DD8984B0A866}" type="slidenum">
              <a:rPr lang="ru-RU" smtClean="0"/>
              <a:t>34</a:t>
            </a:fld>
            <a:endParaRPr lang="ru-RU"/>
          </a:p>
        </p:txBody>
      </p:sp>
    </p:spTree>
    <p:extLst>
      <p:ext uri="{BB962C8B-B14F-4D97-AF65-F5344CB8AC3E}">
        <p14:creationId xmlns:p14="http://schemas.microsoft.com/office/powerpoint/2010/main" val="2802174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EC4281A-D88D-4FE5-9F43-B98500B47C28}" type="slidenum">
              <a:rPr lang="ru-RU" smtClean="0"/>
              <a:t>39</a:t>
            </a:fld>
            <a:endParaRPr lang="ru-RU"/>
          </a:p>
        </p:txBody>
      </p:sp>
    </p:spTree>
    <p:extLst>
      <p:ext uri="{BB962C8B-B14F-4D97-AF65-F5344CB8AC3E}">
        <p14:creationId xmlns:p14="http://schemas.microsoft.com/office/powerpoint/2010/main" val="3081387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BC37A86-34B6-4BD0-AE8B-C3E3A45053CE}" type="datetimeFigureOut">
              <a:rPr lang="ru-RU" smtClean="0"/>
              <a:t>28.08.2018</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A005E76-86CD-46BF-A02D-E42DFE17F465}"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BC37A86-34B6-4BD0-AE8B-C3E3A45053CE}" type="datetimeFigureOut">
              <a:rPr lang="ru-RU" smtClean="0"/>
              <a:t>28.08.2018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A005E76-86CD-46BF-A02D-E42DFE17F46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EBC37A86-34B6-4BD0-AE8B-C3E3A45053CE}" type="datetimeFigureOut">
              <a:rPr lang="ru-RU" smtClean="0"/>
              <a:t>28.08.2018</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A005E76-86CD-46BF-A02D-E42DFE17F46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BC37A86-34B6-4BD0-AE8B-C3E3A45053CE}" type="datetimeFigureOut">
              <a:rPr lang="ru-RU" smtClean="0"/>
              <a:t>28.08.2018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A005E76-86CD-46BF-A02D-E42DFE17F46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BC37A86-34B6-4BD0-AE8B-C3E3A45053CE}" type="datetimeFigureOut">
              <a:rPr lang="ru-RU" smtClean="0"/>
              <a:t>28.08.2018</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6A005E76-86CD-46BF-A02D-E42DFE17F465}"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BC37A86-34B6-4BD0-AE8B-C3E3A45053CE}" type="datetimeFigureOut">
              <a:rPr lang="ru-RU" smtClean="0"/>
              <a:t>28.08.2018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A005E76-86CD-46BF-A02D-E42DFE17F46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BC37A86-34B6-4BD0-AE8B-C3E3A45053CE}" type="datetimeFigureOut">
              <a:rPr lang="ru-RU" smtClean="0"/>
              <a:t>28.08.2018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6A005E76-86CD-46BF-A02D-E42DFE17F46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BC37A86-34B6-4BD0-AE8B-C3E3A45053CE}" type="datetimeFigureOut">
              <a:rPr lang="ru-RU" smtClean="0"/>
              <a:t>28.08.2018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6A005E76-86CD-46BF-A02D-E42DFE17F46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EBC37A86-34B6-4BD0-AE8B-C3E3A45053CE}" type="datetimeFigureOut">
              <a:rPr lang="ru-RU" smtClean="0"/>
              <a:t>28.08.2018</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6A005E76-86CD-46BF-A02D-E42DFE17F46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BC37A86-34B6-4BD0-AE8B-C3E3A45053CE}" type="datetimeFigureOut">
              <a:rPr lang="ru-RU" smtClean="0"/>
              <a:t>28.08.2018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A005E76-86CD-46BF-A02D-E42DFE17F46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EBC37A86-34B6-4BD0-AE8B-C3E3A45053CE}" type="datetimeFigureOut">
              <a:rPr lang="ru-RU" smtClean="0"/>
              <a:t>28.08.2018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A005E76-86CD-46BF-A02D-E42DFE17F465}"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BC37A86-34B6-4BD0-AE8B-C3E3A45053CE}" type="datetimeFigureOut">
              <a:rPr lang="ru-RU" smtClean="0"/>
              <a:t>28.08.2018</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A005E76-86CD-46BF-A02D-E42DFE17F46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8.jpeg"/><Relationship Id="rId5" Type="http://schemas.microsoft.com/office/2007/relationships/hdphoto" Target="../media/hdphoto1.wdp"/><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27784" y="1412776"/>
            <a:ext cx="6372200" cy="1872208"/>
          </a:xfrm>
        </p:spPr>
        <p:txBody>
          <a:bodyPr anchor="t"/>
          <a:lstStyle/>
          <a:p>
            <a:pPr algn="ctr"/>
            <a:r>
              <a:rPr lang="ru-RU" sz="3600" dirty="0" smtClean="0">
                <a:solidFill>
                  <a:schemeClr val="bg1"/>
                </a:solidFill>
                <a:latin typeface="Arial" pitchFamily="34" charset="0"/>
                <a:cs typeface="Arial" pitchFamily="34" charset="0"/>
              </a:rPr>
              <a:t>Современное состояние системы образования города: реальность, перспективы, задачи</a:t>
            </a:r>
            <a:endParaRPr lang="ru-RU" sz="3600" dirty="0">
              <a:solidFill>
                <a:schemeClr val="bg1"/>
              </a:solidFill>
              <a:latin typeface="Arial" pitchFamily="34" charset="0"/>
              <a:cs typeface="Arial" pitchFamily="34" charset="0"/>
            </a:endParaRPr>
          </a:p>
        </p:txBody>
      </p:sp>
      <p:sp>
        <p:nvSpPr>
          <p:cNvPr id="3" name="TextBox 2"/>
          <p:cNvSpPr txBox="1"/>
          <p:nvPr/>
        </p:nvSpPr>
        <p:spPr>
          <a:xfrm>
            <a:off x="4407826" y="6242835"/>
            <a:ext cx="4730948" cy="400110"/>
          </a:xfrm>
          <a:prstGeom prst="rect">
            <a:avLst/>
          </a:prstGeom>
          <a:noFill/>
        </p:spPr>
        <p:txBody>
          <a:bodyPr wrap="square" rtlCol="0">
            <a:spAutoFit/>
          </a:bodyPr>
          <a:lstStyle/>
          <a:p>
            <a:r>
              <a:rPr lang="ru-RU" sz="2000" dirty="0" smtClean="0">
                <a:solidFill>
                  <a:schemeClr val="bg1"/>
                </a:solidFill>
                <a:latin typeface="Arial" pitchFamily="34" charset="0"/>
                <a:cs typeface="Arial" pitchFamily="34" charset="0"/>
              </a:rPr>
              <a:t>Августовский педагогический совет</a:t>
            </a:r>
            <a:endParaRPr lang="ru-RU" sz="2000" dirty="0">
              <a:solidFill>
                <a:schemeClr val="bg1"/>
              </a:solidFill>
              <a:latin typeface="Arial" pitchFamily="34" charset="0"/>
              <a:cs typeface="Arial" pitchFamily="34" charset="0"/>
            </a:endParaRPr>
          </a:p>
        </p:txBody>
      </p:sp>
      <p:pic>
        <p:nvPicPr>
          <p:cNvPr id="5" name="Рисунок 4" descr="Герб-Лесосибирска.gif"/>
          <p:cNvPicPr>
            <a:picLocks noChangeAspect="1"/>
          </p:cNvPicPr>
          <p:nvPr/>
        </p:nvPicPr>
        <p:blipFill>
          <a:blip r:embed="rId2" cstate="print">
            <a:lum bright="-10000" contrast="20000"/>
          </a:blip>
          <a:stretch>
            <a:fillRect/>
          </a:stretch>
        </p:blipFill>
        <p:spPr>
          <a:xfrm>
            <a:off x="546200" y="188640"/>
            <a:ext cx="1384338" cy="20439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0792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a:off x="323528" y="1747312"/>
            <a:ext cx="7848872" cy="0"/>
          </a:xfrm>
          <a:prstGeom prst="line">
            <a:avLst/>
          </a:prstGeom>
        </p:spPr>
        <p:style>
          <a:lnRef idx="3">
            <a:schemeClr val="accent2"/>
          </a:lnRef>
          <a:fillRef idx="0">
            <a:schemeClr val="accent2"/>
          </a:fillRef>
          <a:effectRef idx="2">
            <a:schemeClr val="accent2"/>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1174722336"/>
              </p:ext>
            </p:extLst>
          </p:nvPr>
        </p:nvGraphicFramePr>
        <p:xfrm>
          <a:off x="-20176" y="620688"/>
          <a:ext cx="8126830" cy="62373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668344" y="1377980"/>
            <a:ext cx="504056" cy="369332"/>
          </a:xfrm>
          <a:prstGeom prst="rect">
            <a:avLst/>
          </a:prstGeom>
          <a:noFill/>
        </p:spPr>
        <p:txBody>
          <a:bodyPr wrap="square" rtlCol="0">
            <a:spAutoFit/>
          </a:bodyPr>
          <a:lstStyle/>
          <a:p>
            <a:r>
              <a:rPr lang="ru-RU" b="1" dirty="0" smtClean="0">
                <a:solidFill>
                  <a:srgbClr val="C00000"/>
                </a:solidFill>
              </a:rPr>
              <a:t>67</a:t>
            </a:r>
            <a:endParaRPr lang="ru-RU" b="1" dirty="0">
              <a:solidFill>
                <a:srgbClr val="C00000"/>
              </a:solidFill>
            </a:endParaRPr>
          </a:p>
        </p:txBody>
      </p:sp>
      <p:sp>
        <p:nvSpPr>
          <p:cNvPr id="8" name="Заголовок 1"/>
          <p:cNvSpPr>
            <a:spLocks noGrp="1"/>
          </p:cNvSpPr>
          <p:nvPr>
            <p:ph type="title"/>
          </p:nvPr>
        </p:nvSpPr>
        <p:spPr>
          <a:xfrm>
            <a:off x="20568" y="61864"/>
            <a:ext cx="9144000" cy="414808"/>
          </a:xfrm>
        </p:spPr>
        <p:txBody>
          <a:bodyPr>
            <a:noAutofit/>
          </a:bodyPr>
          <a:lstStyle/>
          <a:p>
            <a:r>
              <a:rPr lang="ru-RU" sz="2400" b="0" dirty="0" smtClean="0">
                <a:solidFill>
                  <a:srgbClr val="002060"/>
                </a:solidFill>
                <a:latin typeface="Arial" pitchFamily="34" charset="0"/>
                <a:cs typeface="Arial" pitchFamily="34" charset="0"/>
              </a:rPr>
              <a:t>Русский язык 2018</a:t>
            </a:r>
            <a:endParaRPr lang="ru-RU" sz="2400" b="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391112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flipH="1">
            <a:off x="395536" y="2115317"/>
            <a:ext cx="7704856" cy="0"/>
          </a:xfrm>
          <a:prstGeom prst="line">
            <a:avLst/>
          </a:prstGeom>
        </p:spPr>
        <p:style>
          <a:lnRef idx="3">
            <a:schemeClr val="accent2"/>
          </a:lnRef>
          <a:fillRef idx="0">
            <a:schemeClr val="accent2"/>
          </a:fillRef>
          <a:effectRef idx="2">
            <a:schemeClr val="accent2"/>
          </a:effectRef>
          <a:fontRef idx="minor">
            <a:schemeClr val="tx1"/>
          </a:fontRef>
        </p:style>
      </p:cxnSp>
      <p:graphicFrame>
        <p:nvGraphicFramePr>
          <p:cNvPr id="2" name="Диаграмма 1"/>
          <p:cNvGraphicFramePr/>
          <p:nvPr>
            <p:extLst>
              <p:ext uri="{D42A27DB-BD31-4B8C-83A1-F6EECF244321}">
                <p14:modId xmlns:p14="http://schemas.microsoft.com/office/powerpoint/2010/main" val="3808879468"/>
              </p:ext>
            </p:extLst>
          </p:nvPr>
        </p:nvGraphicFramePr>
        <p:xfrm>
          <a:off x="0" y="692696"/>
          <a:ext cx="8172400" cy="60378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596336" y="1713206"/>
            <a:ext cx="504056" cy="369332"/>
          </a:xfrm>
          <a:prstGeom prst="rect">
            <a:avLst/>
          </a:prstGeom>
          <a:noFill/>
        </p:spPr>
        <p:txBody>
          <a:bodyPr wrap="square" rtlCol="0">
            <a:spAutoFit/>
          </a:bodyPr>
          <a:lstStyle/>
          <a:p>
            <a:r>
              <a:rPr lang="ru-RU" b="1" dirty="0" smtClean="0">
                <a:solidFill>
                  <a:srgbClr val="C00000"/>
                </a:solidFill>
              </a:rPr>
              <a:t>45</a:t>
            </a:r>
            <a:endParaRPr lang="ru-RU" b="1" dirty="0">
              <a:solidFill>
                <a:srgbClr val="C00000"/>
              </a:solidFill>
            </a:endParaRPr>
          </a:p>
        </p:txBody>
      </p:sp>
      <p:sp>
        <p:nvSpPr>
          <p:cNvPr id="6" name="Заголовок 1"/>
          <p:cNvSpPr>
            <a:spLocks noGrp="1"/>
          </p:cNvSpPr>
          <p:nvPr>
            <p:ph type="title"/>
          </p:nvPr>
        </p:nvSpPr>
        <p:spPr>
          <a:xfrm>
            <a:off x="20568" y="61864"/>
            <a:ext cx="9144000" cy="414808"/>
          </a:xfrm>
        </p:spPr>
        <p:txBody>
          <a:bodyPr>
            <a:noAutofit/>
          </a:bodyPr>
          <a:lstStyle/>
          <a:p>
            <a:r>
              <a:rPr lang="ru-RU" sz="2400" b="0" dirty="0" smtClean="0">
                <a:solidFill>
                  <a:srgbClr val="002060"/>
                </a:solidFill>
                <a:latin typeface="Arial" pitchFamily="34" charset="0"/>
                <a:cs typeface="Arial" pitchFamily="34" charset="0"/>
              </a:rPr>
              <a:t>Математика (профиль) 2018</a:t>
            </a:r>
            <a:endParaRPr lang="ru-RU" sz="2400" b="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559764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val="579842383"/>
              </p:ext>
            </p:extLst>
          </p:nvPr>
        </p:nvGraphicFramePr>
        <p:xfrm>
          <a:off x="1136" y="188640"/>
          <a:ext cx="8099256" cy="6640760"/>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1"/>
          <p:cNvSpPr>
            <a:spLocks noGrp="1"/>
          </p:cNvSpPr>
          <p:nvPr>
            <p:ph type="title"/>
          </p:nvPr>
        </p:nvSpPr>
        <p:spPr>
          <a:xfrm>
            <a:off x="20568" y="61864"/>
            <a:ext cx="9144000" cy="414808"/>
          </a:xfrm>
        </p:spPr>
        <p:txBody>
          <a:bodyPr>
            <a:noAutofit/>
          </a:bodyPr>
          <a:lstStyle/>
          <a:p>
            <a:r>
              <a:rPr lang="ru-RU" sz="2400" b="0" dirty="0" smtClean="0">
                <a:solidFill>
                  <a:srgbClr val="002060"/>
                </a:solidFill>
                <a:latin typeface="Arial" pitchFamily="34" charset="0"/>
                <a:cs typeface="Arial" pitchFamily="34" charset="0"/>
              </a:rPr>
              <a:t>Средний балл 2018</a:t>
            </a:r>
            <a:endParaRPr lang="ru-RU" sz="2400" b="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880083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68" y="61864"/>
            <a:ext cx="8151832" cy="486816"/>
          </a:xfrm>
        </p:spPr>
        <p:txBody>
          <a:bodyPr>
            <a:noAutofit/>
          </a:bodyPr>
          <a:lstStyle/>
          <a:p>
            <a:r>
              <a:rPr lang="ru-RU" sz="2400" b="0" dirty="0" smtClean="0">
                <a:solidFill>
                  <a:srgbClr val="002060"/>
                </a:solidFill>
                <a:latin typeface="Arial" pitchFamily="34" charset="0"/>
                <a:cs typeface="Arial" pitchFamily="34" charset="0"/>
              </a:rPr>
              <a:t>специализированные классы</a:t>
            </a:r>
            <a:endParaRPr lang="ru-RU" sz="2400" b="0" dirty="0">
              <a:solidFill>
                <a:srgbClr val="002060"/>
              </a:solidFill>
              <a:latin typeface="Arial" pitchFamily="34" charset="0"/>
              <a:cs typeface="Arial" pitchFamily="34"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87792836"/>
              </p:ext>
            </p:extLst>
          </p:nvPr>
        </p:nvGraphicFramePr>
        <p:xfrm>
          <a:off x="179512" y="1969974"/>
          <a:ext cx="3491880" cy="390729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23528" y="962885"/>
            <a:ext cx="3491880" cy="1015663"/>
          </a:xfrm>
          <a:prstGeom prst="rect">
            <a:avLst/>
          </a:prstGeom>
          <a:noFill/>
        </p:spPr>
        <p:txBody>
          <a:bodyPr wrap="square" rtlCol="0">
            <a:spAutoFit/>
          </a:bodyPr>
          <a:lstStyle/>
          <a:p>
            <a:r>
              <a:rPr lang="ru-RU" sz="2000" b="1" i="1" dirty="0">
                <a:solidFill>
                  <a:srgbClr val="002060"/>
                </a:solidFill>
                <a:latin typeface="Arial" pitchFamily="34" charset="0"/>
                <a:cs typeface="Arial" pitchFamily="34" charset="0"/>
              </a:rPr>
              <a:t>11класс инженерно-технологический </a:t>
            </a:r>
            <a:endParaRPr lang="ru-RU" sz="2000" b="1" i="1" dirty="0" smtClean="0">
              <a:solidFill>
                <a:srgbClr val="002060"/>
              </a:solidFill>
              <a:latin typeface="Arial" pitchFamily="34" charset="0"/>
              <a:cs typeface="Arial" pitchFamily="34" charset="0"/>
            </a:endParaRPr>
          </a:p>
          <a:p>
            <a:r>
              <a:rPr lang="ru-RU" sz="2000" b="1" i="1" dirty="0" smtClean="0">
                <a:solidFill>
                  <a:srgbClr val="002060"/>
                </a:solidFill>
                <a:latin typeface="Arial" pitchFamily="34" charset="0"/>
                <a:cs typeface="Arial" pitchFamily="34" charset="0"/>
              </a:rPr>
              <a:t>МБОУ </a:t>
            </a:r>
            <a:r>
              <a:rPr lang="ru-RU" sz="2000" b="1" i="1" dirty="0">
                <a:solidFill>
                  <a:srgbClr val="002060"/>
                </a:solidFill>
                <a:latin typeface="Arial" pitchFamily="34" charset="0"/>
                <a:cs typeface="Arial" pitchFamily="34" charset="0"/>
              </a:rPr>
              <a:t>«Лицей»:</a:t>
            </a:r>
            <a:endParaRPr lang="ru-RU" sz="2000" dirty="0">
              <a:solidFill>
                <a:srgbClr val="002060"/>
              </a:solidFill>
              <a:latin typeface="Arial" pitchFamily="34" charset="0"/>
              <a:cs typeface="Arial" pitchFamily="34" charset="0"/>
            </a:endParaRPr>
          </a:p>
        </p:txBody>
      </p:sp>
      <p:graphicFrame>
        <p:nvGraphicFramePr>
          <p:cNvPr id="9" name="Объект 4"/>
          <p:cNvGraphicFramePr>
            <a:graphicFrameLocks/>
          </p:cNvGraphicFramePr>
          <p:nvPr>
            <p:extLst>
              <p:ext uri="{D42A27DB-BD31-4B8C-83A1-F6EECF244321}">
                <p14:modId xmlns:p14="http://schemas.microsoft.com/office/powerpoint/2010/main" val="1319871863"/>
              </p:ext>
            </p:extLst>
          </p:nvPr>
        </p:nvGraphicFramePr>
        <p:xfrm>
          <a:off x="3923928" y="1989437"/>
          <a:ext cx="4139951" cy="359980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427984" y="979926"/>
            <a:ext cx="4086309" cy="1015663"/>
          </a:xfrm>
          <a:prstGeom prst="rect">
            <a:avLst/>
          </a:prstGeom>
          <a:noFill/>
        </p:spPr>
        <p:txBody>
          <a:bodyPr wrap="square" rtlCol="0">
            <a:spAutoFit/>
          </a:bodyPr>
          <a:lstStyle/>
          <a:p>
            <a:r>
              <a:rPr lang="ru-RU" sz="2000" b="1" i="1" dirty="0">
                <a:solidFill>
                  <a:srgbClr val="002060"/>
                </a:solidFill>
                <a:latin typeface="Arial" pitchFamily="34" charset="0"/>
                <a:cs typeface="Arial" pitchFamily="34" charset="0"/>
              </a:rPr>
              <a:t>11класс </a:t>
            </a:r>
            <a:r>
              <a:rPr lang="ru-RU" sz="2000" b="1" i="1" dirty="0" smtClean="0">
                <a:solidFill>
                  <a:srgbClr val="002060"/>
                </a:solidFill>
                <a:latin typeface="Arial" pitchFamily="34" charset="0"/>
                <a:cs typeface="Arial" pitchFamily="34" charset="0"/>
              </a:rPr>
              <a:t>естественно-научного направления </a:t>
            </a:r>
          </a:p>
          <a:p>
            <a:r>
              <a:rPr lang="ru-RU" sz="2000" b="1" i="1" dirty="0" smtClean="0">
                <a:solidFill>
                  <a:srgbClr val="002060"/>
                </a:solidFill>
                <a:latin typeface="Arial" pitchFamily="34" charset="0"/>
                <a:cs typeface="Arial" pitchFamily="34" charset="0"/>
              </a:rPr>
              <a:t>МБОУ «СОШ №9»:</a:t>
            </a:r>
            <a:endParaRPr lang="ru-RU"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727604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7838" y="692696"/>
            <a:ext cx="2016224" cy="1246495"/>
          </a:xfrm>
          <a:prstGeom prst="rect">
            <a:avLst/>
          </a:prstGeom>
          <a:noFill/>
        </p:spPr>
        <p:txBody>
          <a:bodyPr wrap="square" rtlCol="0">
            <a:spAutoFit/>
          </a:bodyPr>
          <a:lstStyle/>
          <a:p>
            <a:r>
              <a:rPr lang="ru-RU" sz="2000" b="1" dirty="0" smtClean="0">
                <a:solidFill>
                  <a:srgbClr val="002060"/>
                </a:solidFill>
                <a:latin typeface="Arial" pitchFamily="34" charset="0"/>
                <a:cs typeface="Arial" pitchFamily="34" charset="0"/>
              </a:rPr>
              <a:t>Доля участия </a:t>
            </a:r>
          </a:p>
          <a:p>
            <a:r>
              <a:rPr lang="ru-RU" dirty="0" smtClean="0">
                <a:solidFill>
                  <a:srgbClr val="002060"/>
                </a:solidFill>
                <a:latin typeface="Arial" pitchFamily="34" charset="0"/>
                <a:cs typeface="Arial" pitchFamily="34" charset="0"/>
              </a:rPr>
              <a:t>1-4 </a:t>
            </a:r>
            <a:r>
              <a:rPr lang="ru-RU" dirty="0" err="1" smtClean="0">
                <a:solidFill>
                  <a:srgbClr val="002060"/>
                </a:solidFill>
                <a:latin typeface="Arial" pitchFamily="34" charset="0"/>
                <a:cs typeface="Arial" pitchFamily="34" charset="0"/>
              </a:rPr>
              <a:t>кл</a:t>
            </a:r>
            <a:r>
              <a:rPr lang="ru-RU" dirty="0" smtClean="0">
                <a:solidFill>
                  <a:srgbClr val="002060"/>
                </a:solidFill>
                <a:latin typeface="Arial" pitchFamily="34" charset="0"/>
                <a:cs typeface="Arial" pitchFamily="34" charset="0"/>
              </a:rPr>
              <a:t>. – 61%</a:t>
            </a:r>
          </a:p>
          <a:p>
            <a:r>
              <a:rPr lang="ru-RU" dirty="0" smtClean="0">
                <a:solidFill>
                  <a:srgbClr val="002060"/>
                </a:solidFill>
                <a:latin typeface="Arial" pitchFamily="34" charset="0"/>
                <a:cs typeface="Arial" pitchFamily="34" charset="0"/>
              </a:rPr>
              <a:t>5-9 </a:t>
            </a:r>
            <a:r>
              <a:rPr lang="ru-RU" dirty="0" err="1" smtClean="0">
                <a:solidFill>
                  <a:srgbClr val="002060"/>
                </a:solidFill>
                <a:latin typeface="Arial" pitchFamily="34" charset="0"/>
                <a:cs typeface="Arial" pitchFamily="34" charset="0"/>
              </a:rPr>
              <a:t>кл</a:t>
            </a:r>
            <a:r>
              <a:rPr lang="ru-RU" dirty="0" smtClean="0">
                <a:solidFill>
                  <a:srgbClr val="002060"/>
                </a:solidFill>
                <a:latin typeface="Arial" pitchFamily="34" charset="0"/>
                <a:cs typeface="Arial" pitchFamily="34" charset="0"/>
              </a:rPr>
              <a:t>. – 56%</a:t>
            </a:r>
          </a:p>
          <a:p>
            <a:r>
              <a:rPr lang="ru-RU" dirty="0" smtClean="0">
                <a:solidFill>
                  <a:srgbClr val="002060"/>
                </a:solidFill>
                <a:latin typeface="Arial" pitchFamily="34" charset="0"/>
                <a:cs typeface="Arial" pitchFamily="34" charset="0"/>
              </a:rPr>
              <a:t>10 -11 </a:t>
            </a:r>
            <a:r>
              <a:rPr lang="ru-RU" dirty="0" err="1" smtClean="0">
                <a:solidFill>
                  <a:srgbClr val="002060"/>
                </a:solidFill>
                <a:latin typeface="Arial" pitchFamily="34" charset="0"/>
                <a:cs typeface="Arial" pitchFamily="34" charset="0"/>
              </a:rPr>
              <a:t>кл</a:t>
            </a:r>
            <a:r>
              <a:rPr lang="ru-RU" dirty="0" smtClean="0">
                <a:solidFill>
                  <a:srgbClr val="002060"/>
                </a:solidFill>
                <a:latin typeface="Arial" pitchFamily="34" charset="0"/>
                <a:cs typeface="Arial" pitchFamily="34" charset="0"/>
              </a:rPr>
              <a:t>. -51%</a:t>
            </a:r>
            <a:endParaRPr lang="ru-RU" dirty="0">
              <a:solidFill>
                <a:srgbClr val="002060"/>
              </a:solidFill>
              <a:latin typeface="Arial" pitchFamily="34" charset="0"/>
              <a:cs typeface="Arial" pitchFamily="34" charset="0"/>
            </a:endParaRPr>
          </a:p>
        </p:txBody>
      </p:sp>
      <p:sp>
        <p:nvSpPr>
          <p:cNvPr id="6" name="Заголовок 1"/>
          <p:cNvSpPr txBox="1">
            <a:spLocks/>
          </p:cNvSpPr>
          <p:nvPr/>
        </p:nvSpPr>
        <p:spPr>
          <a:xfrm>
            <a:off x="20568" y="61864"/>
            <a:ext cx="9144000" cy="414808"/>
          </a:xfrm>
          <a:prstGeom prst="rect">
            <a:avLst/>
          </a:prstGeom>
        </p:spPr>
        <p:txBody>
          <a:bodyPr vert="horz" lIns="45720" tIns="0" rIns="45720" bIns="0" anchor="b" anchorCtr="0">
            <a:no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ru-RU" sz="2400" b="0" dirty="0" smtClean="0">
                <a:solidFill>
                  <a:srgbClr val="002060"/>
                </a:solidFill>
                <a:latin typeface="Arial" pitchFamily="34" charset="0"/>
                <a:cs typeface="Arial" pitchFamily="34" charset="0"/>
              </a:rPr>
              <a:t>Всероссийские проверочные работы</a:t>
            </a:r>
            <a:endParaRPr lang="ru-RU" sz="2400" b="0" dirty="0">
              <a:solidFill>
                <a:srgbClr val="002060"/>
              </a:solidFill>
              <a:latin typeface="Arial" pitchFamily="34" charset="0"/>
              <a:cs typeface="Arial" pitchFamily="34" charset="0"/>
            </a:endParaRPr>
          </a:p>
        </p:txBody>
      </p:sp>
      <p:graphicFrame>
        <p:nvGraphicFramePr>
          <p:cNvPr id="2" name="Диаграмма 1"/>
          <p:cNvGraphicFramePr/>
          <p:nvPr>
            <p:extLst>
              <p:ext uri="{D42A27DB-BD31-4B8C-83A1-F6EECF244321}">
                <p14:modId xmlns:p14="http://schemas.microsoft.com/office/powerpoint/2010/main" val="3695029803"/>
              </p:ext>
            </p:extLst>
          </p:nvPr>
        </p:nvGraphicFramePr>
        <p:xfrm>
          <a:off x="20568" y="1844824"/>
          <a:ext cx="7935808"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51520" y="908720"/>
            <a:ext cx="5866318" cy="400110"/>
          </a:xfrm>
          <a:prstGeom prst="rect">
            <a:avLst/>
          </a:prstGeom>
          <a:noFill/>
        </p:spPr>
        <p:txBody>
          <a:bodyPr wrap="square" rtlCol="0">
            <a:spAutoFit/>
          </a:bodyPr>
          <a:lstStyle/>
          <a:p>
            <a:r>
              <a:rPr lang="ru-RU" sz="2000" b="1" dirty="0" smtClean="0">
                <a:solidFill>
                  <a:srgbClr val="002060"/>
                </a:solidFill>
                <a:latin typeface="Arial" pitchFamily="34" charset="0"/>
                <a:cs typeface="Arial" pitchFamily="34" charset="0"/>
              </a:rPr>
              <a:t>Стандарт по русскому языку и математике</a:t>
            </a:r>
            <a:endParaRPr lang="ru-RU" sz="20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113307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260648"/>
            <a:ext cx="1728192" cy="447328"/>
          </a:xfrm>
        </p:spPr>
        <p:txBody>
          <a:bodyPr/>
          <a:lstStyle/>
          <a:p>
            <a:pPr algn="l"/>
            <a:r>
              <a:rPr lang="ru-RU" sz="2800" b="0" dirty="0" smtClean="0">
                <a:solidFill>
                  <a:srgbClr val="002060"/>
                </a:solidFill>
                <a:latin typeface="Arial" pitchFamily="34" charset="0"/>
                <a:cs typeface="Arial" pitchFamily="34" charset="0"/>
              </a:rPr>
              <a:t>Задачи</a:t>
            </a:r>
            <a:endParaRPr lang="ru-RU" sz="2800" b="0" dirty="0">
              <a:solidFill>
                <a:srgbClr val="002060"/>
              </a:solidFill>
              <a:latin typeface="Arial" pitchFamily="34" charset="0"/>
              <a:cs typeface="Arial" pitchFamily="34" charset="0"/>
            </a:endParaRPr>
          </a:p>
        </p:txBody>
      </p:sp>
      <p:sp>
        <p:nvSpPr>
          <p:cNvPr id="3" name="Подзаголовок 2"/>
          <p:cNvSpPr>
            <a:spLocks noGrp="1"/>
          </p:cNvSpPr>
          <p:nvPr>
            <p:ph type="subTitle" idx="1"/>
          </p:nvPr>
        </p:nvSpPr>
        <p:spPr>
          <a:xfrm>
            <a:off x="2665472" y="188640"/>
            <a:ext cx="6444208" cy="6669360"/>
          </a:xfrm>
        </p:spPr>
        <p:txBody>
          <a:bodyPr>
            <a:normAutofit/>
          </a:bodyPr>
          <a:lstStyle/>
          <a:p>
            <a:pPr marL="457200" indent="-457200" algn="l">
              <a:buAutoNum type="arabicPeriod"/>
            </a:pPr>
            <a:r>
              <a:rPr lang="ru-RU" dirty="0" smtClean="0"/>
              <a:t>Составление программ в образовательных организациях по обеспечению качества новых образовательных результатов. </a:t>
            </a:r>
          </a:p>
          <a:p>
            <a:pPr marL="457200" indent="-457200" algn="l">
              <a:buAutoNum type="arabicPeriod"/>
            </a:pPr>
            <a:endParaRPr lang="ru-RU" dirty="0" smtClean="0"/>
          </a:p>
          <a:p>
            <a:pPr marL="457200" indent="-457200" algn="l">
              <a:buAutoNum type="arabicPeriod"/>
            </a:pPr>
            <a:r>
              <a:rPr lang="ru-RU" dirty="0" smtClean="0"/>
              <a:t>Приоритетным направлением в школах должно стать качество подготовки учащихся основной школы.</a:t>
            </a:r>
          </a:p>
          <a:p>
            <a:pPr marL="457200" indent="-457200" algn="l">
              <a:buAutoNum type="arabicPeriod"/>
            </a:pPr>
            <a:endParaRPr lang="ru-RU" dirty="0" smtClean="0"/>
          </a:p>
          <a:p>
            <a:pPr marL="457200" indent="-457200" algn="l">
              <a:buAutoNum type="arabicPeriod"/>
            </a:pPr>
            <a:r>
              <a:rPr lang="ru-RU" dirty="0" smtClean="0"/>
              <a:t>Соблюдение принципа преемственности наращивания качества образования с детского сада до старшей школы.</a:t>
            </a:r>
          </a:p>
          <a:p>
            <a:pPr algn="l"/>
            <a:endParaRPr lang="ru-RU" dirty="0"/>
          </a:p>
        </p:txBody>
      </p:sp>
      <p:pic>
        <p:nvPicPr>
          <p:cNvPr id="2050" name="Picture 2" descr="C:\Users\Ринат\Desktop\eae78d5be893c49964c224d9c8a071f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266852"/>
            <a:ext cx="6192688" cy="2591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54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2699792" y="44624"/>
            <a:ext cx="6434066" cy="6381328"/>
          </a:xfrm>
        </p:spPr>
        <p:txBody>
          <a:bodyPr>
            <a:normAutofit/>
          </a:bodyPr>
          <a:lstStyle/>
          <a:p>
            <a:pPr algn="l"/>
            <a:r>
              <a:rPr lang="ru-RU" dirty="0" smtClean="0"/>
              <a:t>Обновление образования требует не повторения лучших практик прошлого, а серьезной трансформации школьного образования. В центре трансформации – системное изменение методов обучения и оценки учебных результатов.</a:t>
            </a:r>
          </a:p>
          <a:p>
            <a:r>
              <a:rPr lang="ru-RU" dirty="0" smtClean="0"/>
              <a:t>Маковская С.И., </a:t>
            </a:r>
            <a:r>
              <a:rPr lang="ru-RU" dirty="0" err="1" smtClean="0"/>
              <a:t>и.о</a:t>
            </a:r>
            <a:r>
              <a:rPr lang="ru-RU" dirty="0" smtClean="0"/>
              <a:t>. министра </a:t>
            </a:r>
          </a:p>
          <a:p>
            <a:r>
              <a:rPr lang="ru-RU" dirty="0" smtClean="0"/>
              <a:t>образования Красноярского края </a:t>
            </a:r>
          </a:p>
        </p:txBody>
      </p:sp>
      <p:sp>
        <p:nvSpPr>
          <p:cNvPr id="5" name="Заголовок 4"/>
          <p:cNvSpPr>
            <a:spLocks noGrp="1"/>
          </p:cNvSpPr>
          <p:nvPr>
            <p:ph type="ctrTitle"/>
          </p:nvPr>
        </p:nvSpPr>
        <p:spPr>
          <a:xfrm>
            <a:off x="-17900" y="188640"/>
            <a:ext cx="2760113" cy="1971600"/>
          </a:xfrm>
        </p:spPr>
        <p:txBody>
          <a:bodyPr/>
          <a:lstStyle/>
          <a:p>
            <a:pPr algn="ctr"/>
            <a:r>
              <a:rPr lang="ru-RU" sz="2000" b="0" dirty="0" smtClean="0">
                <a:solidFill>
                  <a:srgbClr val="002060"/>
                </a:solidFill>
                <a:latin typeface="Arial" pitchFamily="34" charset="0"/>
                <a:cs typeface="Arial" pitchFamily="34" charset="0"/>
              </a:rPr>
              <a:t>Внедрение современных методов и технологий обучения и воспитания</a:t>
            </a:r>
            <a:endParaRPr lang="ru-RU" sz="2000" b="0" dirty="0">
              <a:solidFill>
                <a:srgbClr val="002060"/>
              </a:solidFill>
              <a:latin typeface="Arial" pitchFamily="34" charset="0"/>
              <a:cs typeface="Arial" pitchFamily="34" charset="0"/>
            </a:endParaRPr>
          </a:p>
        </p:txBody>
      </p:sp>
      <p:pic>
        <p:nvPicPr>
          <p:cNvPr id="3074" name="Picture 2" descr="C:\Users\Ринат\Desktop\79a022aecf634e1f83afaced2629a395.jpg"/>
          <p:cNvPicPr>
            <a:picLocks noChangeAspect="1" noChangeArrowheads="1"/>
          </p:cNvPicPr>
          <p:nvPr/>
        </p:nvPicPr>
        <p:blipFill rotWithShape="1">
          <a:blip r:embed="rId2">
            <a:extLst>
              <a:ext uri="{28A0092B-C50C-407E-A947-70E740481C1C}">
                <a14:useLocalDpi xmlns:a14="http://schemas.microsoft.com/office/drawing/2010/main" val="0"/>
              </a:ext>
            </a:extLst>
          </a:blip>
          <a:srcRect b="9973"/>
          <a:stretch/>
        </p:blipFill>
        <p:spPr bwMode="auto">
          <a:xfrm>
            <a:off x="2699792" y="2995049"/>
            <a:ext cx="6434066" cy="386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124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855" y="15681"/>
            <a:ext cx="7239000" cy="444500"/>
          </a:xfrm>
          <a:prstGeom prst="rect">
            <a:avLst/>
          </a:prstGeom>
        </p:spPr>
        <p:txBody>
          <a:bodyPr vert="horz" lIns="45720" tIns="0" rIns="45720" bIns="0" anchor="b" anchorCtr="0">
            <a:no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ru-RU" sz="2400" b="0" dirty="0" smtClean="0">
                <a:solidFill>
                  <a:srgbClr val="002060"/>
                </a:solidFill>
                <a:latin typeface="Arial" pitchFamily="34" charset="0"/>
                <a:cs typeface="Arial" pitchFamily="34" charset="0"/>
              </a:rPr>
              <a:t>Передовые практики</a:t>
            </a:r>
            <a:endParaRPr lang="ru-RU" sz="2400" b="0" dirty="0">
              <a:solidFill>
                <a:srgbClr val="002060"/>
              </a:solidFill>
              <a:latin typeface="Arial" pitchFamily="34" charset="0"/>
              <a:cs typeface="Arial"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462803376"/>
              </p:ext>
            </p:extLst>
          </p:nvPr>
        </p:nvGraphicFramePr>
        <p:xfrm>
          <a:off x="251520" y="1097128"/>
          <a:ext cx="7704856" cy="3919115"/>
        </p:xfrm>
        <a:graphic>
          <a:graphicData uri="http://schemas.openxmlformats.org/drawingml/2006/table">
            <a:tbl>
              <a:tblPr firstRow="1" firstCol="1" bandRow="1">
                <a:tableStyleId>{5C22544A-7EE6-4342-B048-85BDC9FD1C3A}</a:tableStyleId>
              </a:tblPr>
              <a:tblGrid>
                <a:gridCol w="2352009"/>
                <a:gridCol w="2757527"/>
                <a:gridCol w="2595320"/>
              </a:tblGrid>
              <a:tr h="305565">
                <a:tc>
                  <a:txBody>
                    <a:bodyPr/>
                    <a:lstStyle/>
                    <a:p>
                      <a:pPr algn="ctr">
                        <a:lnSpc>
                          <a:spcPct val="115000"/>
                        </a:lnSpc>
                        <a:spcAft>
                          <a:spcPts val="0"/>
                        </a:spcAft>
                      </a:pPr>
                      <a:r>
                        <a:rPr lang="ru-RU" sz="1800" dirty="0">
                          <a:effectLst/>
                          <a:latin typeface="Arial" pitchFamily="34" charset="0"/>
                          <a:cs typeface="Arial" pitchFamily="34" charset="0"/>
                        </a:rPr>
                        <a:t> </a:t>
                      </a:r>
                    </a:p>
                  </a:txBody>
                  <a:tcPr marL="49799" marR="49799" marT="0" marB="0"/>
                </a:tc>
                <a:tc>
                  <a:txBody>
                    <a:bodyPr/>
                    <a:lstStyle/>
                    <a:p>
                      <a:pPr algn="ctr">
                        <a:lnSpc>
                          <a:spcPct val="115000"/>
                        </a:lnSpc>
                        <a:spcAft>
                          <a:spcPts val="0"/>
                        </a:spcAft>
                      </a:pPr>
                      <a:r>
                        <a:rPr lang="ru-RU" sz="1800" b="1" dirty="0" smtClean="0">
                          <a:solidFill>
                            <a:schemeClr val="bg1"/>
                          </a:solidFill>
                          <a:effectLst/>
                          <a:latin typeface="Arial" pitchFamily="34" charset="0"/>
                          <a:cs typeface="Arial" pitchFamily="34" charset="0"/>
                        </a:rPr>
                        <a:t>Презентовано</a:t>
                      </a:r>
                      <a:endParaRPr lang="ru-RU" sz="1800" b="1" dirty="0">
                        <a:solidFill>
                          <a:schemeClr val="bg1"/>
                        </a:solidFill>
                        <a:effectLst/>
                        <a:latin typeface="Arial" pitchFamily="34" charset="0"/>
                        <a:cs typeface="Arial" pitchFamily="34" charset="0"/>
                      </a:endParaRPr>
                    </a:p>
                  </a:txBody>
                  <a:tcPr marL="49799" marR="49799" marT="0" marB="0"/>
                </a:tc>
                <a:tc>
                  <a:txBody>
                    <a:bodyPr/>
                    <a:lstStyle/>
                    <a:p>
                      <a:pPr algn="ctr">
                        <a:lnSpc>
                          <a:spcPct val="115000"/>
                        </a:lnSpc>
                        <a:spcAft>
                          <a:spcPts val="0"/>
                        </a:spcAft>
                      </a:pPr>
                      <a:r>
                        <a:rPr lang="ru-RU" sz="1800" b="1" dirty="0" smtClean="0">
                          <a:solidFill>
                            <a:schemeClr val="bg1"/>
                          </a:solidFill>
                          <a:effectLst/>
                          <a:latin typeface="Arial" pitchFamily="34" charset="0"/>
                          <a:cs typeface="Arial" pitchFamily="34" charset="0"/>
                        </a:rPr>
                        <a:t>Рекомендовано</a:t>
                      </a:r>
                      <a:endParaRPr lang="ru-RU" sz="1800" b="1" dirty="0">
                        <a:solidFill>
                          <a:schemeClr val="bg1"/>
                        </a:solidFill>
                        <a:effectLst/>
                        <a:latin typeface="Arial" pitchFamily="34" charset="0"/>
                        <a:cs typeface="Arial" pitchFamily="34" charset="0"/>
                      </a:endParaRPr>
                    </a:p>
                  </a:txBody>
                  <a:tcPr marL="49799" marR="49799" marT="0" marB="0"/>
                </a:tc>
              </a:tr>
              <a:tr h="539698">
                <a:tc>
                  <a:txBody>
                    <a:bodyPr/>
                    <a:lstStyle/>
                    <a:p>
                      <a:pPr algn="ctr">
                        <a:lnSpc>
                          <a:spcPct val="115000"/>
                        </a:lnSpc>
                        <a:spcAft>
                          <a:spcPts val="0"/>
                        </a:spcAft>
                      </a:pPr>
                      <a:r>
                        <a:rPr lang="ru-RU" sz="1800" dirty="0">
                          <a:effectLst/>
                          <a:latin typeface="Arial" pitchFamily="34" charset="0"/>
                          <a:cs typeface="Arial" pitchFamily="34" charset="0"/>
                        </a:rPr>
                        <a:t>Естественно – научное</a:t>
                      </a:r>
                    </a:p>
                  </a:txBody>
                  <a:tcPr marL="49799" marR="49799" marT="0" marB="0" anchor="ctr"/>
                </a:tc>
                <a:tc>
                  <a:txBody>
                    <a:bodyPr/>
                    <a:lstStyle/>
                    <a:p>
                      <a:pPr algn="ctr">
                        <a:lnSpc>
                          <a:spcPct val="115000"/>
                        </a:lnSpc>
                        <a:spcAft>
                          <a:spcPts val="0"/>
                        </a:spcAft>
                      </a:pPr>
                      <a:r>
                        <a:rPr lang="ru-RU" sz="1800" b="1">
                          <a:solidFill>
                            <a:srgbClr val="002060"/>
                          </a:solidFill>
                          <a:effectLst/>
                          <a:latin typeface="Arial" pitchFamily="34" charset="0"/>
                          <a:cs typeface="Arial" pitchFamily="34" charset="0"/>
                        </a:rPr>
                        <a:t>5</a:t>
                      </a:r>
                    </a:p>
                  </a:txBody>
                  <a:tcPr marL="49799" marR="49799" marT="0" marB="0" anchor="ctr"/>
                </a:tc>
                <a:tc>
                  <a:txBody>
                    <a:bodyPr/>
                    <a:lstStyle/>
                    <a:p>
                      <a:pPr algn="ctr">
                        <a:lnSpc>
                          <a:spcPct val="115000"/>
                        </a:lnSpc>
                        <a:spcAft>
                          <a:spcPts val="0"/>
                        </a:spcAft>
                      </a:pPr>
                      <a:r>
                        <a:rPr lang="ru-RU" sz="1800" b="1" dirty="0">
                          <a:solidFill>
                            <a:srgbClr val="002060"/>
                          </a:solidFill>
                          <a:effectLst/>
                          <a:latin typeface="Arial" pitchFamily="34" charset="0"/>
                          <a:cs typeface="Arial" pitchFamily="34" charset="0"/>
                        </a:rPr>
                        <a:t>1</a:t>
                      </a:r>
                    </a:p>
                  </a:txBody>
                  <a:tcPr marL="49799" marR="49799" marT="0" marB="0" anchor="ctr"/>
                </a:tc>
              </a:tr>
              <a:tr h="675291">
                <a:tc>
                  <a:txBody>
                    <a:bodyPr/>
                    <a:lstStyle/>
                    <a:p>
                      <a:pPr algn="ctr">
                        <a:lnSpc>
                          <a:spcPct val="115000"/>
                        </a:lnSpc>
                        <a:spcAft>
                          <a:spcPts val="0"/>
                        </a:spcAft>
                      </a:pPr>
                      <a:r>
                        <a:rPr lang="ru-RU" sz="1800" dirty="0">
                          <a:effectLst/>
                          <a:latin typeface="Arial" pitchFamily="34" charset="0"/>
                          <a:cs typeface="Arial" pitchFamily="34" charset="0"/>
                        </a:rPr>
                        <a:t>Языковые компетентности</a:t>
                      </a:r>
                    </a:p>
                  </a:txBody>
                  <a:tcPr marL="49799" marR="49799" marT="0" marB="0" anchor="ctr"/>
                </a:tc>
                <a:tc>
                  <a:txBody>
                    <a:bodyPr/>
                    <a:lstStyle/>
                    <a:p>
                      <a:pPr algn="ctr">
                        <a:lnSpc>
                          <a:spcPct val="115000"/>
                        </a:lnSpc>
                        <a:spcAft>
                          <a:spcPts val="0"/>
                        </a:spcAft>
                      </a:pPr>
                      <a:r>
                        <a:rPr lang="ru-RU" sz="1800" b="1" dirty="0">
                          <a:solidFill>
                            <a:srgbClr val="002060"/>
                          </a:solidFill>
                          <a:effectLst/>
                          <a:latin typeface="Arial" pitchFamily="34" charset="0"/>
                          <a:cs typeface="Arial" pitchFamily="34" charset="0"/>
                        </a:rPr>
                        <a:t>10</a:t>
                      </a:r>
                    </a:p>
                  </a:txBody>
                  <a:tcPr marL="49799" marR="49799" marT="0" marB="0" anchor="ctr"/>
                </a:tc>
                <a:tc>
                  <a:txBody>
                    <a:bodyPr/>
                    <a:lstStyle/>
                    <a:p>
                      <a:pPr algn="ctr">
                        <a:lnSpc>
                          <a:spcPct val="115000"/>
                        </a:lnSpc>
                        <a:spcAft>
                          <a:spcPts val="0"/>
                        </a:spcAft>
                      </a:pPr>
                      <a:r>
                        <a:rPr lang="ru-RU" sz="1800" b="1" dirty="0">
                          <a:solidFill>
                            <a:srgbClr val="002060"/>
                          </a:solidFill>
                          <a:effectLst/>
                          <a:latin typeface="Arial" pitchFamily="34" charset="0"/>
                          <a:cs typeface="Arial" pitchFamily="34" charset="0"/>
                        </a:rPr>
                        <a:t>3</a:t>
                      </a:r>
                    </a:p>
                  </a:txBody>
                  <a:tcPr marL="49799" marR="49799" marT="0" marB="0" anchor="ctr"/>
                </a:tc>
              </a:tr>
              <a:tr h="720080">
                <a:tc>
                  <a:txBody>
                    <a:bodyPr/>
                    <a:lstStyle/>
                    <a:p>
                      <a:pPr algn="ctr">
                        <a:lnSpc>
                          <a:spcPct val="115000"/>
                        </a:lnSpc>
                        <a:spcAft>
                          <a:spcPts val="0"/>
                        </a:spcAft>
                      </a:pPr>
                      <a:r>
                        <a:rPr lang="ru-RU" sz="1800">
                          <a:effectLst/>
                          <a:latin typeface="Arial" pitchFamily="34" charset="0"/>
                          <a:cs typeface="Arial" pitchFamily="34" charset="0"/>
                        </a:rPr>
                        <a:t>Математическое образование</a:t>
                      </a:r>
                    </a:p>
                  </a:txBody>
                  <a:tcPr marL="49799" marR="49799" marT="0" marB="0" anchor="ctr"/>
                </a:tc>
                <a:tc>
                  <a:txBody>
                    <a:bodyPr/>
                    <a:lstStyle/>
                    <a:p>
                      <a:pPr algn="ctr">
                        <a:lnSpc>
                          <a:spcPct val="115000"/>
                        </a:lnSpc>
                        <a:spcAft>
                          <a:spcPts val="0"/>
                        </a:spcAft>
                      </a:pPr>
                      <a:r>
                        <a:rPr lang="ru-RU" sz="1800" b="1">
                          <a:solidFill>
                            <a:srgbClr val="002060"/>
                          </a:solidFill>
                          <a:effectLst/>
                          <a:latin typeface="Arial" pitchFamily="34" charset="0"/>
                          <a:cs typeface="Arial" pitchFamily="34" charset="0"/>
                        </a:rPr>
                        <a:t>9</a:t>
                      </a:r>
                    </a:p>
                  </a:txBody>
                  <a:tcPr marL="49799" marR="49799" marT="0" marB="0" anchor="ctr"/>
                </a:tc>
                <a:tc>
                  <a:txBody>
                    <a:bodyPr/>
                    <a:lstStyle/>
                    <a:p>
                      <a:pPr algn="ctr">
                        <a:lnSpc>
                          <a:spcPct val="115000"/>
                        </a:lnSpc>
                        <a:spcAft>
                          <a:spcPts val="0"/>
                        </a:spcAft>
                      </a:pPr>
                      <a:r>
                        <a:rPr lang="ru-RU" sz="1800" b="1" dirty="0">
                          <a:solidFill>
                            <a:srgbClr val="002060"/>
                          </a:solidFill>
                          <a:effectLst/>
                          <a:latin typeface="Arial" pitchFamily="34" charset="0"/>
                          <a:cs typeface="Arial" pitchFamily="34" charset="0"/>
                        </a:rPr>
                        <a:t>3</a:t>
                      </a:r>
                    </a:p>
                  </a:txBody>
                  <a:tcPr marL="49799" marR="49799" marT="0" marB="0" anchor="ctr"/>
                </a:tc>
              </a:tr>
              <a:tr h="792088">
                <a:tc>
                  <a:txBody>
                    <a:bodyPr/>
                    <a:lstStyle/>
                    <a:p>
                      <a:pPr algn="ctr">
                        <a:lnSpc>
                          <a:spcPct val="115000"/>
                        </a:lnSpc>
                        <a:spcAft>
                          <a:spcPts val="0"/>
                        </a:spcAft>
                      </a:pPr>
                      <a:r>
                        <a:rPr lang="ru-RU" sz="1800" dirty="0">
                          <a:effectLst/>
                          <a:latin typeface="Arial" pitchFamily="34" charset="0"/>
                          <a:cs typeface="Arial" pitchFamily="34" charset="0"/>
                        </a:rPr>
                        <a:t>Воспитание  и </a:t>
                      </a:r>
                      <a:r>
                        <a:rPr lang="ru-RU" sz="1800" dirty="0" smtClean="0">
                          <a:effectLst/>
                          <a:latin typeface="Arial" pitchFamily="34" charset="0"/>
                          <a:cs typeface="Arial" pitchFamily="34" charset="0"/>
                        </a:rPr>
                        <a:t>дополнительное образование</a:t>
                      </a:r>
                      <a:endParaRPr lang="ru-RU" sz="1800" dirty="0">
                        <a:effectLst/>
                        <a:latin typeface="Arial" pitchFamily="34" charset="0"/>
                        <a:cs typeface="Arial" pitchFamily="34" charset="0"/>
                      </a:endParaRPr>
                    </a:p>
                  </a:txBody>
                  <a:tcPr marL="49799" marR="49799" marT="0" marB="0" anchor="ctr"/>
                </a:tc>
                <a:tc>
                  <a:txBody>
                    <a:bodyPr/>
                    <a:lstStyle/>
                    <a:p>
                      <a:pPr algn="ctr">
                        <a:lnSpc>
                          <a:spcPct val="115000"/>
                        </a:lnSpc>
                        <a:spcAft>
                          <a:spcPts val="0"/>
                        </a:spcAft>
                      </a:pPr>
                      <a:r>
                        <a:rPr lang="ru-RU" sz="1800" b="1" dirty="0">
                          <a:solidFill>
                            <a:srgbClr val="002060"/>
                          </a:solidFill>
                          <a:effectLst/>
                          <a:latin typeface="Arial" pitchFamily="34" charset="0"/>
                          <a:cs typeface="Arial" pitchFamily="34" charset="0"/>
                        </a:rPr>
                        <a:t>7</a:t>
                      </a:r>
                    </a:p>
                  </a:txBody>
                  <a:tcPr marL="49799" marR="49799" marT="0" marB="0" anchor="ctr"/>
                </a:tc>
                <a:tc>
                  <a:txBody>
                    <a:bodyPr/>
                    <a:lstStyle/>
                    <a:p>
                      <a:pPr algn="ctr">
                        <a:lnSpc>
                          <a:spcPct val="115000"/>
                        </a:lnSpc>
                        <a:spcAft>
                          <a:spcPts val="0"/>
                        </a:spcAft>
                      </a:pPr>
                      <a:r>
                        <a:rPr lang="ru-RU" sz="1800" b="1" dirty="0">
                          <a:solidFill>
                            <a:srgbClr val="002060"/>
                          </a:solidFill>
                          <a:effectLst/>
                          <a:latin typeface="Arial" pitchFamily="34" charset="0"/>
                          <a:cs typeface="Arial" pitchFamily="34" charset="0"/>
                        </a:rPr>
                        <a:t>3</a:t>
                      </a:r>
                    </a:p>
                  </a:txBody>
                  <a:tcPr marL="49799" marR="49799" marT="0" marB="0" anchor="ctr"/>
                </a:tc>
              </a:tr>
              <a:tr h="264008">
                <a:tc>
                  <a:txBody>
                    <a:bodyPr/>
                    <a:lstStyle/>
                    <a:p>
                      <a:pPr algn="ctr">
                        <a:lnSpc>
                          <a:spcPct val="115000"/>
                        </a:lnSpc>
                        <a:spcAft>
                          <a:spcPts val="0"/>
                        </a:spcAft>
                      </a:pPr>
                      <a:r>
                        <a:rPr lang="ru-RU" sz="1800" dirty="0">
                          <a:effectLst/>
                          <a:latin typeface="Arial" pitchFamily="34" charset="0"/>
                          <a:cs typeface="Arial" pitchFamily="34" charset="0"/>
                        </a:rPr>
                        <a:t>ОВЗ</a:t>
                      </a:r>
                    </a:p>
                  </a:txBody>
                  <a:tcPr marL="49799" marR="49799" marT="0" marB="0" anchor="ctr"/>
                </a:tc>
                <a:tc>
                  <a:txBody>
                    <a:bodyPr/>
                    <a:lstStyle/>
                    <a:p>
                      <a:pPr algn="ctr">
                        <a:lnSpc>
                          <a:spcPct val="115000"/>
                        </a:lnSpc>
                        <a:spcAft>
                          <a:spcPts val="0"/>
                        </a:spcAft>
                      </a:pPr>
                      <a:r>
                        <a:rPr lang="ru-RU" sz="1800" b="1">
                          <a:solidFill>
                            <a:srgbClr val="002060"/>
                          </a:solidFill>
                          <a:effectLst/>
                          <a:latin typeface="Arial" pitchFamily="34" charset="0"/>
                          <a:cs typeface="Arial" pitchFamily="34" charset="0"/>
                        </a:rPr>
                        <a:t>5</a:t>
                      </a:r>
                    </a:p>
                  </a:txBody>
                  <a:tcPr marL="49799" marR="49799" marT="0" marB="0" anchor="ctr"/>
                </a:tc>
                <a:tc>
                  <a:txBody>
                    <a:bodyPr/>
                    <a:lstStyle/>
                    <a:p>
                      <a:pPr algn="ctr">
                        <a:lnSpc>
                          <a:spcPct val="115000"/>
                        </a:lnSpc>
                        <a:spcAft>
                          <a:spcPts val="0"/>
                        </a:spcAft>
                      </a:pPr>
                      <a:r>
                        <a:rPr lang="ru-RU" sz="1800" b="1" dirty="0">
                          <a:solidFill>
                            <a:srgbClr val="002060"/>
                          </a:solidFill>
                          <a:effectLst/>
                          <a:latin typeface="Arial" pitchFamily="34" charset="0"/>
                          <a:cs typeface="Arial" pitchFamily="34" charset="0"/>
                        </a:rPr>
                        <a:t>2</a:t>
                      </a:r>
                    </a:p>
                  </a:txBody>
                  <a:tcPr marL="49799" marR="49799" marT="0" marB="0" anchor="ctr"/>
                </a:tc>
              </a:tr>
              <a:tr h="264008">
                <a:tc>
                  <a:txBody>
                    <a:bodyPr/>
                    <a:lstStyle/>
                    <a:p>
                      <a:pPr algn="ctr">
                        <a:lnSpc>
                          <a:spcPct val="115000"/>
                        </a:lnSpc>
                        <a:spcAft>
                          <a:spcPts val="0"/>
                        </a:spcAft>
                      </a:pPr>
                      <a:r>
                        <a:rPr lang="ru-RU" sz="1800" dirty="0">
                          <a:effectLst/>
                          <a:latin typeface="Arial" pitchFamily="34" charset="0"/>
                          <a:cs typeface="Arial" pitchFamily="34" charset="0"/>
                        </a:rPr>
                        <a:t> </a:t>
                      </a:r>
                      <a:r>
                        <a:rPr lang="ru-RU" sz="1800" dirty="0" smtClean="0">
                          <a:effectLst/>
                          <a:latin typeface="Arial" pitchFamily="34" charset="0"/>
                          <a:cs typeface="Arial" pitchFamily="34" charset="0"/>
                        </a:rPr>
                        <a:t>Итого</a:t>
                      </a:r>
                      <a:endParaRPr lang="ru-RU" sz="1800" dirty="0">
                        <a:effectLst/>
                        <a:latin typeface="Arial" pitchFamily="34" charset="0"/>
                        <a:cs typeface="Arial" pitchFamily="34" charset="0"/>
                      </a:endParaRPr>
                    </a:p>
                  </a:txBody>
                  <a:tcPr marL="49799" marR="49799" marT="0" marB="0" anchor="ctr"/>
                </a:tc>
                <a:tc>
                  <a:txBody>
                    <a:bodyPr/>
                    <a:lstStyle/>
                    <a:p>
                      <a:pPr algn="ctr">
                        <a:lnSpc>
                          <a:spcPct val="115000"/>
                        </a:lnSpc>
                        <a:spcAft>
                          <a:spcPts val="0"/>
                        </a:spcAft>
                      </a:pPr>
                      <a:r>
                        <a:rPr lang="ru-RU" sz="1800" b="1">
                          <a:solidFill>
                            <a:srgbClr val="002060"/>
                          </a:solidFill>
                          <a:effectLst/>
                          <a:latin typeface="Arial" pitchFamily="34" charset="0"/>
                          <a:cs typeface="Arial" pitchFamily="34" charset="0"/>
                        </a:rPr>
                        <a:t>41</a:t>
                      </a:r>
                    </a:p>
                  </a:txBody>
                  <a:tcPr marL="49799" marR="49799" marT="0" marB="0" anchor="ctr"/>
                </a:tc>
                <a:tc>
                  <a:txBody>
                    <a:bodyPr/>
                    <a:lstStyle/>
                    <a:p>
                      <a:pPr algn="ctr">
                        <a:lnSpc>
                          <a:spcPct val="115000"/>
                        </a:lnSpc>
                        <a:spcAft>
                          <a:spcPts val="0"/>
                        </a:spcAft>
                      </a:pPr>
                      <a:r>
                        <a:rPr lang="ru-RU" sz="1800" b="1" dirty="0">
                          <a:solidFill>
                            <a:srgbClr val="002060"/>
                          </a:solidFill>
                          <a:effectLst/>
                          <a:latin typeface="Arial" pitchFamily="34" charset="0"/>
                          <a:cs typeface="Arial" pitchFamily="34" charset="0"/>
                        </a:rPr>
                        <a:t>13</a:t>
                      </a:r>
                    </a:p>
                  </a:txBody>
                  <a:tcPr marL="49799" marR="49799" marT="0" marB="0" anchor="ctr"/>
                </a:tc>
              </a:tr>
            </a:tbl>
          </a:graphicData>
        </a:graphic>
      </p:graphicFrame>
      <p:sp>
        <p:nvSpPr>
          <p:cNvPr id="2" name="TextBox 1"/>
          <p:cNvSpPr txBox="1"/>
          <p:nvPr/>
        </p:nvSpPr>
        <p:spPr>
          <a:xfrm>
            <a:off x="251520" y="620688"/>
            <a:ext cx="7920880" cy="369332"/>
          </a:xfrm>
          <a:prstGeom prst="rect">
            <a:avLst/>
          </a:prstGeom>
          <a:noFill/>
        </p:spPr>
        <p:txBody>
          <a:bodyPr wrap="square" rtlCol="0">
            <a:spAutoFit/>
          </a:bodyPr>
          <a:lstStyle/>
          <a:p>
            <a:pPr algn="ctr"/>
            <a:r>
              <a:rPr lang="ru-RU" b="1" dirty="0" smtClean="0">
                <a:solidFill>
                  <a:srgbClr val="002060"/>
                </a:solidFill>
                <a:latin typeface="Arial" pitchFamily="34" charset="0"/>
                <a:cs typeface="Arial" pitchFamily="34" charset="0"/>
              </a:rPr>
              <a:t>Мастер –классы</a:t>
            </a:r>
          </a:p>
        </p:txBody>
      </p:sp>
      <p:sp>
        <p:nvSpPr>
          <p:cNvPr id="5" name="TextBox 4"/>
          <p:cNvSpPr txBox="1"/>
          <p:nvPr/>
        </p:nvSpPr>
        <p:spPr>
          <a:xfrm>
            <a:off x="251520" y="5229200"/>
            <a:ext cx="7632848" cy="1477328"/>
          </a:xfrm>
          <a:prstGeom prst="rect">
            <a:avLst/>
          </a:prstGeom>
          <a:noFill/>
        </p:spPr>
        <p:txBody>
          <a:bodyPr wrap="square" rtlCol="0">
            <a:spAutoFit/>
          </a:bodyPr>
          <a:lstStyle/>
          <a:p>
            <a:pPr marL="285750" indent="-285750">
              <a:buFont typeface="Arial" pitchFamily="34" charset="0"/>
              <a:buChar char="•"/>
            </a:pPr>
            <a:r>
              <a:rPr lang="ru-RU" b="1" dirty="0">
                <a:solidFill>
                  <a:srgbClr val="002060"/>
                </a:solidFill>
                <a:latin typeface="Arial" pitchFamily="34" charset="0"/>
                <a:cs typeface="Arial" pitchFamily="34" charset="0"/>
              </a:rPr>
              <a:t>Практико-ориентированная конференция «Современные технологии образования в системе муниципального </a:t>
            </a:r>
            <a:r>
              <a:rPr lang="ru-RU" b="1" dirty="0" smtClean="0">
                <a:solidFill>
                  <a:srgbClr val="002060"/>
                </a:solidFill>
                <a:latin typeface="Arial" pitchFamily="34" charset="0"/>
                <a:cs typeface="Arial" pitchFamily="34" charset="0"/>
              </a:rPr>
              <a:t>образования»</a:t>
            </a:r>
          </a:p>
          <a:p>
            <a:pPr marL="285750" indent="-285750">
              <a:buFont typeface="Arial" pitchFamily="34" charset="0"/>
              <a:buChar char="•"/>
            </a:pPr>
            <a:endParaRPr lang="ru-RU" b="1" dirty="0">
              <a:solidFill>
                <a:srgbClr val="002060"/>
              </a:solidFill>
              <a:latin typeface="Arial" pitchFamily="34" charset="0"/>
              <a:cs typeface="Arial" pitchFamily="34" charset="0"/>
            </a:endParaRPr>
          </a:p>
          <a:p>
            <a:pPr marL="285750" indent="-285750">
              <a:buFont typeface="Arial" pitchFamily="34" charset="0"/>
              <a:buChar char="•"/>
            </a:pPr>
            <a:r>
              <a:rPr lang="ru-RU" b="1" dirty="0">
                <a:solidFill>
                  <a:srgbClr val="002060"/>
                </a:solidFill>
                <a:latin typeface="Arial" pitchFamily="34" charset="0"/>
                <a:cs typeface="Arial" pitchFamily="34" charset="0"/>
              </a:rPr>
              <a:t>Методический </a:t>
            </a:r>
            <a:r>
              <a:rPr lang="ru-RU" b="1" dirty="0" smtClean="0">
                <a:solidFill>
                  <a:srgbClr val="002060"/>
                </a:solidFill>
                <a:latin typeface="Arial" pitchFamily="34" charset="0"/>
                <a:cs typeface="Arial" pitchFamily="34" charset="0"/>
              </a:rPr>
              <a:t>марафон</a:t>
            </a:r>
            <a:endParaRPr lang="ru-RU"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178261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2699792" y="764704"/>
            <a:ext cx="6264696" cy="5184576"/>
          </a:xfrm>
        </p:spPr>
        <p:txBody>
          <a:bodyPr>
            <a:normAutofit lnSpcReduction="10000"/>
          </a:bodyPr>
          <a:lstStyle/>
          <a:p>
            <a:pPr algn="l"/>
            <a:r>
              <a:rPr lang="ru-RU" dirty="0" smtClean="0"/>
              <a:t>1200 учеников вступили в ряды РДШ</a:t>
            </a:r>
          </a:p>
          <a:p>
            <a:pPr algn="l"/>
            <a:endParaRPr lang="ru-RU" dirty="0" smtClean="0"/>
          </a:p>
          <a:p>
            <a:pPr algn="l"/>
            <a:endParaRPr lang="ru-RU" dirty="0" smtClean="0"/>
          </a:p>
          <a:p>
            <a:pPr algn="l"/>
            <a:r>
              <a:rPr lang="ru-RU" dirty="0" smtClean="0"/>
              <a:t>200 учащихся – активисты РДШ, которые приняли участие в 15 всероссийских конкурсах</a:t>
            </a:r>
          </a:p>
          <a:p>
            <a:pPr algn="l"/>
            <a:endParaRPr lang="ru-RU" dirty="0" smtClean="0"/>
          </a:p>
          <a:p>
            <a:pPr algn="l"/>
            <a:endParaRPr lang="ru-RU" dirty="0" smtClean="0"/>
          </a:p>
          <a:p>
            <a:pPr algn="l"/>
            <a:r>
              <a:rPr lang="ru-RU" dirty="0" smtClean="0"/>
              <a:t>52 школьника вступили в ряды </a:t>
            </a:r>
            <a:r>
              <a:rPr lang="ru-RU" dirty="0" err="1" smtClean="0"/>
              <a:t>Юнармии</a:t>
            </a:r>
            <a:endParaRPr lang="ru-RU" dirty="0" smtClean="0"/>
          </a:p>
          <a:p>
            <a:pPr algn="l"/>
            <a:endParaRPr lang="ru-RU" dirty="0" smtClean="0"/>
          </a:p>
          <a:p>
            <a:pPr algn="l"/>
            <a:endParaRPr lang="ru-RU" dirty="0"/>
          </a:p>
          <a:p>
            <a:pPr algn="l"/>
            <a:r>
              <a:rPr lang="ru-RU" dirty="0" smtClean="0"/>
              <a:t>Победитель краевого фестиваля школьных музеев, клубов патриотической направленности – команда МБОУ «Лицей»</a:t>
            </a:r>
          </a:p>
          <a:p>
            <a:pPr algn="l"/>
            <a:endParaRPr lang="ru-RU" dirty="0"/>
          </a:p>
        </p:txBody>
      </p:sp>
      <p:pic>
        <p:nvPicPr>
          <p:cNvPr id="4098" name="Picture 2" descr="C:\Users\Ринат\Downloads\24-08-2018_06-12-11\DmZZoUsSb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420888"/>
            <a:ext cx="2428487" cy="167014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Ринат\Downloads\24-08-2018_06-12-11\19yPJqFbo7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31" y="196672"/>
            <a:ext cx="2496952" cy="16620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Ринат\Downloads\24-08-2018_06-13-32\DSCF956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4725144"/>
            <a:ext cx="2426060" cy="1821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441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661501635"/>
              </p:ext>
            </p:extLst>
          </p:nvPr>
        </p:nvGraphicFramePr>
        <p:xfrm>
          <a:off x="2699792" y="0"/>
          <a:ext cx="6444208" cy="6858000"/>
        </p:xfrm>
        <a:graphic>
          <a:graphicData uri="http://schemas.openxmlformats.org/drawingml/2006/table">
            <a:tbl>
              <a:tblPr firstRow="1" bandRow="1">
                <a:tableStyleId>{5C22544A-7EE6-4342-B048-85BDC9FD1C3A}</a:tableStyleId>
              </a:tblPr>
              <a:tblGrid>
                <a:gridCol w="288032"/>
                <a:gridCol w="4608512"/>
                <a:gridCol w="1547664"/>
              </a:tblGrid>
              <a:tr h="1699960">
                <a:tc>
                  <a:txBody>
                    <a:bodyPr/>
                    <a:lstStyle/>
                    <a:p>
                      <a:r>
                        <a:rPr lang="ru-RU" sz="1800" b="0" dirty="0" smtClean="0">
                          <a:solidFill>
                            <a:srgbClr val="002060"/>
                          </a:solidFill>
                          <a:latin typeface="Arial" pitchFamily="34" charset="0"/>
                          <a:cs typeface="Arial" pitchFamily="34" charset="0"/>
                        </a:rPr>
                        <a:t>1</a:t>
                      </a:r>
                      <a:endParaRPr lang="ru-RU" sz="1800" b="0" dirty="0">
                        <a:solidFill>
                          <a:srgbClr val="002060"/>
                        </a:solidFill>
                        <a:latin typeface="Arial" pitchFamily="34" charset="0"/>
                        <a:cs typeface="Arial" pitchFamily="34" charset="0"/>
                      </a:endParaRPr>
                    </a:p>
                  </a:txBody>
                  <a:tcPr anchor="ctr">
                    <a:solidFill>
                      <a:schemeClr val="bg1">
                        <a:lumMod val="95000"/>
                      </a:schemeClr>
                    </a:solidFill>
                  </a:tcPr>
                </a:tc>
                <a:tc>
                  <a:txBody>
                    <a:bodyPr/>
                    <a:lstStyle/>
                    <a:p>
                      <a:r>
                        <a:rPr lang="ru-RU" sz="1800" b="1" dirty="0" smtClean="0">
                          <a:solidFill>
                            <a:srgbClr val="002060"/>
                          </a:solidFill>
                          <a:latin typeface="Arial" pitchFamily="34" charset="0"/>
                          <a:cs typeface="Arial" pitchFamily="34" charset="0"/>
                        </a:rPr>
                        <a:t>Семинар «ИКТ – технологии как инструмент современного педагога» Образовательного центра «Портфолио» г. Красноярск</a:t>
                      </a:r>
                      <a:endParaRPr lang="ru-RU" sz="1800" b="1" dirty="0">
                        <a:solidFill>
                          <a:srgbClr val="002060"/>
                        </a:solidFill>
                        <a:latin typeface="Arial" pitchFamily="34" charset="0"/>
                        <a:cs typeface="Arial" pitchFamily="34" charset="0"/>
                      </a:endParaRPr>
                    </a:p>
                  </a:txBody>
                  <a:tcPr anchor="ctr">
                    <a:solidFill>
                      <a:schemeClr val="bg1">
                        <a:lumMod val="95000"/>
                      </a:schemeClr>
                    </a:solidFill>
                  </a:tcPr>
                </a:tc>
                <a:tc>
                  <a:txBody>
                    <a:bodyPr/>
                    <a:lstStyle/>
                    <a:p>
                      <a:pPr algn="ctr"/>
                      <a:r>
                        <a:rPr lang="ru-RU" sz="1800" b="0" dirty="0" smtClean="0">
                          <a:solidFill>
                            <a:srgbClr val="002060"/>
                          </a:solidFill>
                          <a:latin typeface="Arial" pitchFamily="34" charset="0"/>
                          <a:cs typeface="Arial" pitchFamily="34" charset="0"/>
                        </a:rPr>
                        <a:t>40 педагогов</a:t>
                      </a:r>
                      <a:endParaRPr lang="ru-RU" sz="1800" b="0" dirty="0">
                        <a:solidFill>
                          <a:srgbClr val="002060"/>
                        </a:solidFill>
                        <a:latin typeface="Arial" pitchFamily="34" charset="0"/>
                        <a:cs typeface="Arial" pitchFamily="34" charset="0"/>
                      </a:endParaRPr>
                    </a:p>
                  </a:txBody>
                  <a:tcPr anchor="ctr">
                    <a:solidFill>
                      <a:schemeClr val="bg1">
                        <a:lumMod val="95000"/>
                      </a:schemeClr>
                    </a:solidFill>
                  </a:tcPr>
                </a:tc>
              </a:tr>
              <a:tr h="1699960">
                <a:tc>
                  <a:txBody>
                    <a:bodyPr/>
                    <a:lstStyle/>
                    <a:p>
                      <a:r>
                        <a:rPr lang="ru-RU" sz="1800" dirty="0" smtClean="0">
                          <a:solidFill>
                            <a:srgbClr val="002060"/>
                          </a:solidFill>
                          <a:latin typeface="Arial" pitchFamily="34" charset="0"/>
                          <a:cs typeface="Arial" pitchFamily="34" charset="0"/>
                        </a:rPr>
                        <a:t>2</a:t>
                      </a:r>
                      <a:endParaRPr lang="ru-RU" sz="1800" dirty="0">
                        <a:solidFill>
                          <a:srgbClr val="002060"/>
                        </a:solidFill>
                        <a:latin typeface="Arial" pitchFamily="34" charset="0"/>
                        <a:cs typeface="Arial" pitchFamily="34" charset="0"/>
                      </a:endParaRPr>
                    </a:p>
                  </a:txBody>
                  <a:tcPr anchor="ctr"/>
                </a:tc>
                <a:tc>
                  <a:txBody>
                    <a:bodyPr/>
                    <a:lstStyle/>
                    <a:p>
                      <a:r>
                        <a:rPr lang="ru-RU" sz="1800" b="1" dirty="0" smtClean="0">
                          <a:solidFill>
                            <a:srgbClr val="002060"/>
                          </a:solidFill>
                          <a:latin typeface="Arial" pitchFamily="34" charset="0"/>
                          <a:cs typeface="Arial" pitchFamily="34" charset="0"/>
                        </a:rPr>
                        <a:t>Учебный модуль в рамках программы «Цифровой учитель» «Онлайн сервисы: от развлечения к обучению»</a:t>
                      </a:r>
                    </a:p>
                  </a:txBody>
                  <a:tcPr anchor="ctr"/>
                </a:tc>
                <a:tc>
                  <a:txBody>
                    <a:bodyPr/>
                    <a:lstStyle/>
                    <a:p>
                      <a:pPr algn="ctr"/>
                      <a:r>
                        <a:rPr lang="ru-RU" sz="1800" dirty="0" smtClean="0">
                          <a:solidFill>
                            <a:srgbClr val="002060"/>
                          </a:solidFill>
                          <a:latin typeface="Arial" pitchFamily="34" charset="0"/>
                          <a:cs typeface="Arial" pitchFamily="34" charset="0"/>
                        </a:rPr>
                        <a:t>19 педагогов</a:t>
                      </a:r>
                      <a:endParaRPr lang="ru-RU" sz="1800" dirty="0">
                        <a:solidFill>
                          <a:srgbClr val="002060"/>
                        </a:solidFill>
                        <a:latin typeface="Arial" pitchFamily="34" charset="0"/>
                        <a:cs typeface="Arial" pitchFamily="34" charset="0"/>
                      </a:endParaRPr>
                    </a:p>
                  </a:txBody>
                  <a:tcPr anchor="ctr"/>
                </a:tc>
              </a:tr>
              <a:tr h="2268109">
                <a:tc>
                  <a:txBody>
                    <a:bodyPr/>
                    <a:lstStyle/>
                    <a:p>
                      <a:r>
                        <a:rPr lang="ru-RU" sz="1800" dirty="0" smtClean="0">
                          <a:solidFill>
                            <a:srgbClr val="002060"/>
                          </a:solidFill>
                          <a:latin typeface="Arial" pitchFamily="34" charset="0"/>
                          <a:cs typeface="Arial" pitchFamily="34" charset="0"/>
                        </a:rPr>
                        <a:t>3</a:t>
                      </a:r>
                      <a:endParaRPr lang="ru-RU" sz="1800" dirty="0">
                        <a:solidFill>
                          <a:srgbClr val="002060"/>
                        </a:solidFill>
                        <a:latin typeface="Arial" pitchFamily="34" charset="0"/>
                        <a:cs typeface="Arial" pitchFamily="34" charset="0"/>
                      </a:endParaRPr>
                    </a:p>
                  </a:txBody>
                  <a:tcPr anchor="ctr"/>
                </a:tc>
                <a:tc>
                  <a:txBody>
                    <a:bodyPr/>
                    <a:lstStyle/>
                    <a:p>
                      <a:pPr marL="0" lvl="0" indent="0">
                        <a:buFont typeface="Arial" pitchFamily="34" charset="0"/>
                        <a:buNone/>
                      </a:pPr>
                      <a:r>
                        <a:rPr lang="ru-RU" sz="1800" b="1" dirty="0" smtClean="0">
                          <a:solidFill>
                            <a:srgbClr val="002060"/>
                          </a:solidFill>
                          <a:latin typeface="Arial" pitchFamily="34" charset="0"/>
                          <a:cs typeface="Arial" pitchFamily="34" charset="0"/>
                        </a:rPr>
                        <a:t>Взаимодействие с </a:t>
                      </a:r>
                      <a:r>
                        <a:rPr lang="ru-RU" sz="1800" b="1" i="0" kern="1200" dirty="0" smtClean="0">
                          <a:solidFill>
                            <a:srgbClr val="002060"/>
                          </a:solidFill>
                          <a:effectLst/>
                          <a:latin typeface="Arial" pitchFamily="34" charset="0"/>
                          <a:ea typeface="+mn-ea"/>
                          <a:cs typeface="Arial" pitchFamily="34" charset="0"/>
                        </a:rPr>
                        <a:t>Центром разработки образовательных систем «Умная школа»</a:t>
                      </a:r>
                    </a:p>
                  </a:txBody>
                  <a:tcPr anchor="ctr"/>
                </a:tc>
                <a:tc>
                  <a:txBody>
                    <a:bodyPr/>
                    <a:lstStyle/>
                    <a:p>
                      <a:pPr algn="ctr"/>
                      <a:r>
                        <a:rPr lang="ru-RU" sz="1800" dirty="0" smtClean="0">
                          <a:solidFill>
                            <a:srgbClr val="002060"/>
                          </a:solidFill>
                          <a:latin typeface="Arial" pitchFamily="34" charset="0"/>
                          <a:cs typeface="Arial" pitchFamily="34" charset="0"/>
                        </a:rPr>
                        <a:t>3 ОУ (МБОУ «Гимназия», «СОШ №1», «СОШ №6»)</a:t>
                      </a:r>
                      <a:endParaRPr lang="ru-RU" sz="1800" dirty="0">
                        <a:solidFill>
                          <a:srgbClr val="002060"/>
                        </a:solidFill>
                        <a:latin typeface="Arial" pitchFamily="34" charset="0"/>
                        <a:cs typeface="Arial" pitchFamily="34" charset="0"/>
                      </a:endParaRPr>
                    </a:p>
                  </a:txBody>
                  <a:tcPr anchor="ctr"/>
                </a:tc>
              </a:tr>
              <a:tr h="1189971">
                <a:tc>
                  <a:txBody>
                    <a:bodyPr/>
                    <a:lstStyle/>
                    <a:p>
                      <a:r>
                        <a:rPr lang="ru-RU" sz="1800" dirty="0" smtClean="0">
                          <a:solidFill>
                            <a:srgbClr val="002060"/>
                          </a:solidFill>
                          <a:latin typeface="Arial" pitchFamily="34" charset="0"/>
                          <a:cs typeface="Arial" pitchFamily="34" charset="0"/>
                        </a:rPr>
                        <a:t>4</a:t>
                      </a:r>
                      <a:endParaRPr lang="ru-RU" sz="1800" dirty="0">
                        <a:solidFill>
                          <a:srgbClr val="002060"/>
                        </a:solidFill>
                        <a:latin typeface="Arial" pitchFamily="34" charset="0"/>
                        <a:cs typeface="Arial" pitchFamily="34" charset="0"/>
                      </a:endParaRPr>
                    </a:p>
                  </a:txBody>
                  <a:tcPr anchor="ctr"/>
                </a:tc>
                <a:tc>
                  <a:txBody>
                    <a:bodyPr/>
                    <a:lstStyle/>
                    <a:p>
                      <a:pPr marL="0" lvl="0" indent="0">
                        <a:buFont typeface="Arial" pitchFamily="34" charset="0"/>
                        <a:buNone/>
                      </a:pPr>
                      <a:r>
                        <a:rPr lang="ru-RU" sz="1800" b="1" dirty="0" smtClean="0">
                          <a:solidFill>
                            <a:srgbClr val="002060"/>
                          </a:solidFill>
                          <a:latin typeface="Arial" pitchFamily="34" charset="0"/>
                          <a:cs typeface="Arial" pitchFamily="34" charset="0"/>
                        </a:rPr>
                        <a:t>Реализация городской летней интенсивной школы в формате сетевой площадки</a:t>
                      </a:r>
                    </a:p>
                  </a:txBody>
                  <a:tcPr anchor="ctr"/>
                </a:tc>
                <a:tc>
                  <a:txBody>
                    <a:bodyPr/>
                    <a:lstStyle/>
                    <a:p>
                      <a:pPr algn="ctr"/>
                      <a:r>
                        <a:rPr lang="ru-RU" sz="1800" dirty="0" smtClean="0">
                          <a:solidFill>
                            <a:srgbClr val="002060"/>
                          </a:solidFill>
                          <a:latin typeface="Arial" pitchFamily="34" charset="0"/>
                          <a:cs typeface="Arial" pitchFamily="34" charset="0"/>
                        </a:rPr>
                        <a:t>8 ОУ,  70 уч-ся</a:t>
                      </a:r>
                      <a:endParaRPr lang="ru-RU" sz="1800" dirty="0">
                        <a:solidFill>
                          <a:srgbClr val="002060"/>
                        </a:solidFill>
                        <a:latin typeface="Arial" pitchFamily="34" charset="0"/>
                        <a:cs typeface="Arial" pitchFamily="34" charset="0"/>
                      </a:endParaRPr>
                    </a:p>
                  </a:txBody>
                  <a:tcPr anchor="ctr"/>
                </a:tc>
              </a:tr>
            </a:tbl>
          </a:graphicData>
        </a:graphic>
      </p:graphicFrame>
      <p:pic>
        <p:nvPicPr>
          <p:cNvPr id="2051" name="Picture 3" descr="C:\Users\Директор\Desktop\DSC031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54" y="4624395"/>
            <a:ext cx="2277988" cy="170849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Директор\Desktop\DSC081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71" y="2348880"/>
            <a:ext cx="2304255" cy="17281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Ринат\Desktop\21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638" y="188640"/>
            <a:ext cx="2277988" cy="1708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519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27784" y="1412776"/>
            <a:ext cx="6372200" cy="1872208"/>
          </a:xfrm>
        </p:spPr>
        <p:txBody>
          <a:bodyPr anchor="t"/>
          <a:lstStyle/>
          <a:p>
            <a:pPr algn="ctr"/>
            <a:r>
              <a:rPr lang="ru-RU" sz="3600" dirty="0" smtClean="0">
                <a:solidFill>
                  <a:schemeClr val="bg1"/>
                </a:solidFill>
                <a:latin typeface="Arial" pitchFamily="34" charset="0"/>
                <a:cs typeface="Arial" pitchFamily="34" charset="0"/>
              </a:rPr>
              <a:t>Современное состояние системы образования города: реальность, перспективы, задачи</a:t>
            </a:r>
            <a:endParaRPr lang="ru-RU" sz="3600" dirty="0">
              <a:solidFill>
                <a:schemeClr val="bg1"/>
              </a:solidFill>
              <a:latin typeface="Arial" pitchFamily="34" charset="0"/>
              <a:cs typeface="Arial" pitchFamily="34" charset="0"/>
            </a:endParaRPr>
          </a:p>
        </p:txBody>
      </p:sp>
      <p:sp>
        <p:nvSpPr>
          <p:cNvPr id="4" name="TextBox 3"/>
          <p:cNvSpPr txBox="1"/>
          <p:nvPr/>
        </p:nvSpPr>
        <p:spPr>
          <a:xfrm>
            <a:off x="5508104" y="5891839"/>
            <a:ext cx="3635896" cy="923330"/>
          </a:xfrm>
          <a:prstGeom prst="rect">
            <a:avLst/>
          </a:prstGeom>
          <a:noFill/>
        </p:spPr>
        <p:txBody>
          <a:bodyPr wrap="square" rtlCol="0">
            <a:spAutoFit/>
          </a:bodyPr>
          <a:lstStyle/>
          <a:p>
            <a:r>
              <a:rPr lang="ru-RU" dirty="0" smtClean="0">
                <a:solidFill>
                  <a:schemeClr val="bg1"/>
                </a:solidFill>
                <a:latin typeface="Arial" pitchFamily="34" charset="0"/>
                <a:cs typeface="Arial" pitchFamily="34" charset="0"/>
              </a:rPr>
              <a:t>О.Ю. Егорова, начальник управления образования администрации г. Лесосибирска </a:t>
            </a:r>
            <a:endParaRPr lang="ru-RU" dirty="0">
              <a:solidFill>
                <a:schemeClr val="bg1"/>
              </a:solidFill>
              <a:latin typeface="Arial" pitchFamily="34" charset="0"/>
              <a:cs typeface="Arial" pitchFamily="34" charset="0"/>
            </a:endParaRPr>
          </a:p>
        </p:txBody>
      </p:sp>
      <p:pic>
        <p:nvPicPr>
          <p:cNvPr id="5" name="Рисунок 4" descr="Герб-Лесосибирска.gif"/>
          <p:cNvPicPr>
            <a:picLocks noChangeAspect="1"/>
          </p:cNvPicPr>
          <p:nvPr/>
        </p:nvPicPr>
        <p:blipFill>
          <a:blip r:embed="rId2" cstate="print">
            <a:lum bright="-10000" contrast="20000"/>
          </a:blip>
          <a:stretch>
            <a:fillRect/>
          </a:stretch>
        </p:blipFill>
        <p:spPr>
          <a:xfrm>
            <a:off x="546200" y="188640"/>
            <a:ext cx="1384338" cy="20439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4262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260648"/>
            <a:ext cx="1728192" cy="447328"/>
          </a:xfrm>
        </p:spPr>
        <p:txBody>
          <a:bodyPr/>
          <a:lstStyle/>
          <a:p>
            <a:pPr algn="l"/>
            <a:r>
              <a:rPr lang="ru-RU" sz="2800" b="0" dirty="0" smtClean="0">
                <a:solidFill>
                  <a:srgbClr val="002060"/>
                </a:solidFill>
                <a:latin typeface="Arial" pitchFamily="34" charset="0"/>
                <a:cs typeface="Arial" pitchFamily="34" charset="0"/>
              </a:rPr>
              <a:t>Задачи</a:t>
            </a:r>
            <a:endParaRPr lang="ru-RU" sz="2800" b="0" dirty="0">
              <a:solidFill>
                <a:srgbClr val="002060"/>
              </a:solidFill>
              <a:latin typeface="Arial" pitchFamily="34" charset="0"/>
              <a:cs typeface="Arial" pitchFamily="34" charset="0"/>
            </a:endParaRPr>
          </a:p>
        </p:txBody>
      </p:sp>
      <p:sp>
        <p:nvSpPr>
          <p:cNvPr id="3" name="Подзаголовок 2"/>
          <p:cNvSpPr>
            <a:spLocks noGrp="1"/>
          </p:cNvSpPr>
          <p:nvPr>
            <p:ph type="subTitle" idx="1"/>
          </p:nvPr>
        </p:nvSpPr>
        <p:spPr>
          <a:xfrm>
            <a:off x="2691739" y="0"/>
            <a:ext cx="6444208" cy="2924944"/>
          </a:xfrm>
        </p:spPr>
        <p:txBody>
          <a:bodyPr>
            <a:normAutofit/>
          </a:bodyPr>
          <a:lstStyle/>
          <a:p>
            <a:pPr marL="457200" indent="-457200" algn="l">
              <a:buAutoNum type="arabicPeriod"/>
            </a:pPr>
            <a:r>
              <a:rPr lang="ru-RU" dirty="0" smtClean="0"/>
              <a:t>Продолжить работу по формировани</a:t>
            </a:r>
            <a:r>
              <a:rPr lang="ru-RU" dirty="0"/>
              <a:t>ю</a:t>
            </a:r>
            <a:r>
              <a:rPr lang="ru-RU" dirty="0" smtClean="0"/>
              <a:t> </a:t>
            </a:r>
            <a:r>
              <a:rPr lang="ru-RU" dirty="0"/>
              <a:t>б</a:t>
            </a:r>
            <a:r>
              <a:rPr lang="ru-RU" dirty="0" smtClean="0"/>
              <a:t>анка новых практик в образовательных организациях города Лесосибирска.</a:t>
            </a:r>
          </a:p>
          <a:p>
            <a:pPr marL="457200" indent="-457200" algn="l">
              <a:buAutoNum type="arabicPeriod"/>
            </a:pPr>
            <a:r>
              <a:rPr lang="ru-RU" dirty="0" smtClean="0"/>
              <a:t>Приоритетным вопросом в данном направлении поставить </a:t>
            </a:r>
            <a:r>
              <a:rPr lang="ru-RU" dirty="0" err="1" smtClean="0"/>
              <a:t>цифровизацию</a:t>
            </a:r>
            <a:r>
              <a:rPr lang="ru-RU" dirty="0" smtClean="0"/>
              <a:t> образовательного процесса.</a:t>
            </a:r>
          </a:p>
          <a:p>
            <a:pPr marL="457200" indent="-457200" algn="l">
              <a:buAutoNum type="arabicPeriod"/>
            </a:pPr>
            <a:r>
              <a:rPr lang="ru-RU" dirty="0" smtClean="0"/>
              <a:t>Продолжить работу по включению учащихся в Российское движение школьников</a:t>
            </a:r>
          </a:p>
          <a:p>
            <a:pPr algn="l"/>
            <a:endParaRPr lang="ru-RU" dirty="0"/>
          </a:p>
        </p:txBody>
      </p:sp>
      <p:pic>
        <p:nvPicPr>
          <p:cNvPr id="5123" name="Picture 3" descr="C:\Users\Ринат\Desktop\755294271465403.jpg"/>
          <p:cNvPicPr>
            <a:picLocks noChangeAspect="1" noChangeArrowheads="1"/>
          </p:cNvPicPr>
          <p:nvPr/>
        </p:nvPicPr>
        <p:blipFill rotWithShape="1">
          <a:blip r:embed="rId2">
            <a:extLst>
              <a:ext uri="{28A0092B-C50C-407E-A947-70E740481C1C}">
                <a14:useLocalDpi xmlns:a14="http://schemas.microsoft.com/office/drawing/2010/main" val="0"/>
              </a:ext>
            </a:extLst>
          </a:blip>
          <a:srcRect b="6584"/>
          <a:stretch/>
        </p:blipFill>
        <p:spPr bwMode="auto">
          <a:xfrm>
            <a:off x="2699792" y="3133796"/>
            <a:ext cx="6444208" cy="372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902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16632"/>
            <a:ext cx="2699792" cy="2232248"/>
          </a:xfrm>
        </p:spPr>
        <p:txBody>
          <a:bodyPr/>
          <a:lstStyle/>
          <a:p>
            <a:pPr algn="ctr"/>
            <a:r>
              <a:rPr lang="ru-RU" sz="2000" b="0" dirty="0" smtClean="0">
                <a:solidFill>
                  <a:srgbClr val="002060"/>
                </a:solidFill>
                <a:latin typeface="Arial" pitchFamily="34" charset="0"/>
                <a:cs typeface="Arial" pitchFamily="34" charset="0"/>
              </a:rPr>
              <a:t>Обновление содержания  и методов обучения предметной области «технология»</a:t>
            </a:r>
            <a:endParaRPr lang="ru-RU" sz="2000" b="0" dirty="0">
              <a:solidFill>
                <a:srgbClr val="002060"/>
              </a:solidFill>
              <a:latin typeface="Arial" pitchFamily="34" charset="0"/>
              <a:cs typeface="Arial"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246517982"/>
              </p:ext>
            </p:extLst>
          </p:nvPr>
        </p:nvGraphicFramePr>
        <p:xfrm>
          <a:off x="2699792" y="1"/>
          <a:ext cx="6660232" cy="6885355"/>
        </p:xfrm>
        <a:graphic>
          <a:graphicData uri="http://schemas.openxmlformats.org/drawingml/2006/table">
            <a:tbl>
              <a:tblPr firstRow="1" bandRow="1">
                <a:tableStyleId>{5C22544A-7EE6-4342-B048-85BDC9FD1C3A}</a:tableStyleId>
              </a:tblPr>
              <a:tblGrid>
                <a:gridCol w="429092"/>
                <a:gridCol w="4611468"/>
                <a:gridCol w="1619672"/>
              </a:tblGrid>
              <a:tr h="826607">
                <a:tc>
                  <a:txBody>
                    <a:bodyPr/>
                    <a:lstStyle/>
                    <a:p>
                      <a:r>
                        <a:rPr lang="ru-RU" sz="1800" b="0" dirty="0" smtClean="0">
                          <a:solidFill>
                            <a:srgbClr val="002060"/>
                          </a:solidFill>
                          <a:latin typeface="Arial" pitchFamily="34" charset="0"/>
                          <a:cs typeface="Arial" pitchFamily="34" charset="0"/>
                        </a:rPr>
                        <a:t>1</a:t>
                      </a:r>
                      <a:endParaRPr lang="ru-RU" sz="1800" b="0" dirty="0">
                        <a:solidFill>
                          <a:srgbClr val="002060"/>
                        </a:solidFill>
                        <a:latin typeface="Arial" pitchFamily="34" charset="0"/>
                        <a:cs typeface="Arial" pitchFamily="34" charset="0"/>
                      </a:endParaRPr>
                    </a:p>
                  </a:txBody>
                  <a:tcPr>
                    <a:solidFill>
                      <a:schemeClr val="bg1">
                        <a:lumMod val="95000"/>
                      </a:schemeClr>
                    </a:solidFill>
                  </a:tcPr>
                </a:tc>
                <a:tc>
                  <a:txBody>
                    <a:bodyPr/>
                    <a:lstStyle/>
                    <a:p>
                      <a:r>
                        <a:rPr lang="ru-RU" sz="1800" b="0" dirty="0" smtClean="0">
                          <a:solidFill>
                            <a:srgbClr val="002060"/>
                          </a:solidFill>
                          <a:latin typeface="Arial" pitchFamily="34" charset="0"/>
                          <a:cs typeface="Arial" pitchFamily="34" charset="0"/>
                        </a:rPr>
                        <a:t>Повышение квалификации учителей технологии</a:t>
                      </a:r>
                    </a:p>
                  </a:txBody>
                  <a:tcPr>
                    <a:solidFill>
                      <a:schemeClr val="bg1">
                        <a:lumMod val="95000"/>
                      </a:schemeClr>
                    </a:solidFill>
                  </a:tcPr>
                </a:tc>
                <a:tc>
                  <a:txBody>
                    <a:bodyPr/>
                    <a:lstStyle/>
                    <a:p>
                      <a:pPr algn="ctr"/>
                      <a:r>
                        <a:rPr lang="ru-RU" sz="1800" b="0" dirty="0" smtClean="0">
                          <a:solidFill>
                            <a:srgbClr val="002060"/>
                          </a:solidFill>
                          <a:latin typeface="Arial" pitchFamily="34" charset="0"/>
                          <a:cs typeface="Arial" pitchFamily="34" charset="0"/>
                        </a:rPr>
                        <a:t>31%</a:t>
                      </a:r>
                      <a:endParaRPr lang="ru-RU" sz="1800" b="0" dirty="0">
                        <a:solidFill>
                          <a:srgbClr val="002060"/>
                        </a:solidFill>
                        <a:latin typeface="Arial" pitchFamily="34" charset="0"/>
                        <a:cs typeface="Arial" pitchFamily="34" charset="0"/>
                      </a:endParaRPr>
                    </a:p>
                  </a:txBody>
                  <a:tcPr anchor="ctr">
                    <a:solidFill>
                      <a:schemeClr val="bg1">
                        <a:lumMod val="95000"/>
                      </a:schemeClr>
                    </a:solidFill>
                  </a:tcPr>
                </a:tc>
              </a:tr>
              <a:tr h="1414249">
                <a:tc>
                  <a:txBody>
                    <a:bodyPr/>
                    <a:lstStyle/>
                    <a:p>
                      <a:r>
                        <a:rPr lang="ru-RU" sz="1800" dirty="0" smtClean="0">
                          <a:solidFill>
                            <a:srgbClr val="002060"/>
                          </a:solidFill>
                          <a:latin typeface="Arial" pitchFamily="34" charset="0"/>
                          <a:cs typeface="Arial" pitchFamily="34" charset="0"/>
                        </a:rPr>
                        <a:t>2</a:t>
                      </a:r>
                      <a:endParaRPr lang="ru-RU" sz="1800" dirty="0">
                        <a:solidFill>
                          <a:srgbClr val="002060"/>
                        </a:solidFill>
                        <a:latin typeface="Arial" pitchFamily="34" charset="0"/>
                        <a:cs typeface="Arial" pitchFamily="34" charset="0"/>
                      </a:endParaRPr>
                    </a:p>
                  </a:txBody>
                  <a:tcPr/>
                </a:tc>
                <a:tc>
                  <a:txBody>
                    <a:bodyPr/>
                    <a:lstStyle/>
                    <a:p>
                      <a:r>
                        <a:rPr lang="ru-RU" sz="1800" dirty="0" smtClean="0">
                          <a:solidFill>
                            <a:srgbClr val="002060"/>
                          </a:solidFill>
                          <a:latin typeface="Arial" pitchFamily="34" charset="0"/>
                          <a:cs typeface="Arial" pitchFamily="34" charset="0"/>
                        </a:rPr>
                        <a:t>Городская методическая площадка </a:t>
                      </a:r>
                      <a:r>
                        <a:rPr kumimoji="0" lang="ru-RU" sz="1800" kern="1200" dirty="0" smtClean="0">
                          <a:solidFill>
                            <a:srgbClr val="002060"/>
                          </a:solidFill>
                          <a:effectLst/>
                          <a:latin typeface="Arial" pitchFamily="34" charset="0"/>
                          <a:ea typeface="+mn-ea"/>
                          <a:cs typeface="Arial" pitchFamily="34" charset="0"/>
                        </a:rPr>
                        <a:t>«Технологическое образование в условиях перехода на новую «Концепцию»</a:t>
                      </a:r>
                      <a:r>
                        <a:rPr lang="ru-RU" sz="1800" dirty="0" smtClean="0">
                          <a:solidFill>
                            <a:srgbClr val="002060"/>
                          </a:solidFill>
                          <a:latin typeface="Arial" pitchFamily="34" charset="0"/>
                          <a:cs typeface="Arial" pitchFamily="34" charset="0"/>
                        </a:rPr>
                        <a:t> (МБОУ</a:t>
                      </a:r>
                      <a:r>
                        <a:rPr lang="ru-RU" sz="1800" baseline="0" dirty="0" smtClean="0">
                          <a:solidFill>
                            <a:srgbClr val="002060"/>
                          </a:solidFill>
                          <a:latin typeface="Arial" pitchFamily="34" charset="0"/>
                          <a:cs typeface="Arial" pitchFamily="34" charset="0"/>
                        </a:rPr>
                        <a:t> «</a:t>
                      </a:r>
                      <a:r>
                        <a:rPr lang="ru-RU" sz="1800" dirty="0" smtClean="0">
                          <a:solidFill>
                            <a:srgbClr val="002060"/>
                          </a:solidFill>
                          <a:latin typeface="Arial" pitchFamily="34" charset="0"/>
                          <a:cs typeface="Arial" pitchFamily="34" charset="0"/>
                        </a:rPr>
                        <a:t>СОШ №2»)</a:t>
                      </a:r>
                    </a:p>
                  </a:txBody>
                  <a:tcPr/>
                </a:tc>
                <a:tc>
                  <a:txBody>
                    <a:bodyPr/>
                    <a:lstStyle/>
                    <a:p>
                      <a:pPr algn="ctr"/>
                      <a:r>
                        <a:rPr lang="ru-RU" sz="1800" dirty="0" smtClean="0">
                          <a:solidFill>
                            <a:srgbClr val="002060"/>
                          </a:solidFill>
                          <a:latin typeface="Arial" pitchFamily="34" charset="0"/>
                          <a:cs typeface="Arial" pitchFamily="34" charset="0"/>
                        </a:rPr>
                        <a:t>42</a:t>
                      </a:r>
                      <a:r>
                        <a:rPr lang="ru-RU" sz="1800" baseline="0" dirty="0" smtClean="0">
                          <a:solidFill>
                            <a:srgbClr val="002060"/>
                          </a:solidFill>
                          <a:latin typeface="Arial" pitchFamily="34" charset="0"/>
                          <a:cs typeface="Arial" pitchFamily="34" charset="0"/>
                        </a:rPr>
                        <a:t> чел.</a:t>
                      </a:r>
                      <a:endParaRPr lang="ru-RU" sz="1800" dirty="0">
                        <a:solidFill>
                          <a:srgbClr val="002060"/>
                        </a:solidFill>
                        <a:latin typeface="Arial" pitchFamily="34" charset="0"/>
                        <a:cs typeface="Arial" pitchFamily="34" charset="0"/>
                      </a:endParaRPr>
                    </a:p>
                  </a:txBody>
                  <a:tcPr anchor="ctr"/>
                </a:tc>
              </a:tr>
              <a:tr h="2047608">
                <a:tc>
                  <a:txBody>
                    <a:bodyPr/>
                    <a:lstStyle/>
                    <a:p>
                      <a:r>
                        <a:rPr lang="ru-RU" sz="1800" dirty="0" smtClean="0">
                          <a:solidFill>
                            <a:srgbClr val="002060"/>
                          </a:solidFill>
                          <a:latin typeface="Arial" pitchFamily="34" charset="0"/>
                          <a:cs typeface="Arial" pitchFamily="34" charset="0"/>
                        </a:rPr>
                        <a:t>3</a:t>
                      </a:r>
                      <a:endParaRPr lang="ru-RU" sz="1800" dirty="0">
                        <a:solidFill>
                          <a:srgbClr val="002060"/>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solidFill>
                            <a:srgbClr val="002060"/>
                          </a:solidFill>
                          <a:latin typeface="Arial" pitchFamily="34" charset="0"/>
                          <a:cs typeface="Arial" pitchFamily="34" charset="0"/>
                        </a:rPr>
                        <a:t>Семинар по теме «Модели реализации предметной области «Технология».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800" baseline="0" dirty="0" smtClean="0">
                          <a:solidFill>
                            <a:srgbClr val="002060"/>
                          </a:solidFill>
                          <a:latin typeface="Arial" pitchFamily="34" charset="0"/>
                          <a:cs typeface="Arial" pitchFamily="34" charset="0"/>
                        </a:rPr>
                        <a:t>г. Железногорск</a:t>
                      </a:r>
                      <a:endParaRPr lang="ru-RU" sz="1800" dirty="0" smtClean="0">
                        <a:solidFill>
                          <a:srgbClr val="002060"/>
                        </a:solidFill>
                        <a:latin typeface="Arial" pitchFamily="34" charset="0"/>
                        <a:cs typeface="Arial" pitchFamily="34" charset="0"/>
                      </a:endParaRPr>
                    </a:p>
                  </a:txBody>
                  <a:tcPr/>
                </a:tc>
                <a:tc>
                  <a:txBody>
                    <a:bodyPr/>
                    <a:lstStyle/>
                    <a:p>
                      <a:pPr algn="ctr"/>
                      <a:r>
                        <a:rPr lang="ru-RU" sz="1800" dirty="0" smtClean="0">
                          <a:solidFill>
                            <a:srgbClr val="002060"/>
                          </a:solidFill>
                          <a:latin typeface="Arial" pitchFamily="34" charset="0"/>
                          <a:cs typeface="Arial" pitchFamily="34" charset="0"/>
                        </a:rPr>
                        <a:t>26 чел. </a:t>
                      </a:r>
                    </a:p>
                    <a:p>
                      <a:pPr algn="ctr"/>
                      <a:r>
                        <a:rPr lang="ru-RU" sz="1600" dirty="0" smtClean="0">
                          <a:solidFill>
                            <a:srgbClr val="002060"/>
                          </a:solidFill>
                          <a:latin typeface="Arial" pitchFamily="34" charset="0"/>
                          <a:cs typeface="Arial" pitchFamily="34" charset="0"/>
                        </a:rPr>
                        <a:t>(команды ОУ: </a:t>
                      </a:r>
                      <a:r>
                        <a:rPr lang="ru-RU" sz="1600" dirty="0" err="1" smtClean="0">
                          <a:solidFill>
                            <a:srgbClr val="002060"/>
                          </a:solidFill>
                          <a:latin typeface="Arial" pitchFamily="34" charset="0"/>
                          <a:cs typeface="Arial" pitchFamily="34" charset="0"/>
                        </a:rPr>
                        <a:t>зам.дир</a:t>
                      </a:r>
                      <a:r>
                        <a:rPr lang="ru-RU" sz="1600" dirty="0" smtClean="0">
                          <a:solidFill>
                            <a:srgbClr val="002060"/>
                          </a:solidFill>
                          <a:latin typeface="Arial" pitchFamily="34" charset="0"/>
                          <a:cs typeface="Arial" pitchFamily="34" charset="0"/>
                        </a:rPr>
                        <a:t>, учитель технологии, учитель физики</a:t>
                      </a:r>
                      <a:r>
                        <a:rPr lang="en-US" sz="1600" dirty="0" smtClean="0">
                          <a:solidFill>
                            <a:srgbClr val="002060"/>
                          </a:solidFill>
                          <a:latin typeface="Arial" pitchFamily="34" charset="0"/>
                          <a:cs typeface="Arial" pitchFamily="34" charset="0"/>
                        </a:rPr>
                        <a:t>/</a:t>
                      </a:r>
                      <a:r>
                        <a:rPr lang="ru-RU" sz="1600" dirty="0" smtClean="0">
                          <a:solidFill>
                            <a:srgbClr val="002060"/>
                          </a:solidFill>
                          <a:latin typeface="Arial" pitchFamily="34" charset="0"/>
                          <a:cs typeface="Arial" pitchFamily="34" charset="0"/>
                        </a:rPr>
                        <a:t>информатики)</a:t>
                      </a:r>
                      <a:endParaRPr lang="ru-RU" sz="1600" dirty="0">
                        <a:solidFill>
                          <a:srgbClr val="002060"/>
                        </a:solidFill>
                        <a:latin typeface="Arial" pitchFamily="34" charset="0"/>
                        <a:cs typeface="Arial" pitchFamily="34" charset="0"/>
                      </a:endParaRPr>
                    </a:p>
                  </a:txBody>
                  <a:tcPr anchor="ctr"/>
                </a:tc>
              </a:tr>
              <a:tr h="1108819">
                <a:tc>
                  <a:txBody>
                    <a:bodyPr/>
                    <a:lstStyle/>
                    <a:p>
                      <a:r>
                        <a:rPr lang="ru-RU" sz="1800" dirty="0" smtClean="0">
                          <a:solidFill>
                            <a:srgbClr val="002060"/>
                          </a:solidFill>
                          <a:latin typeface="Arial" pitchFamily="34" charset="0"/>
                          <a:cs typeface="Arial" pitchFamily="34" charset="0"/>
                        </a:rPr>
                        <a:t>4</a:t>
                      </a:r>
                      <a:endParaRPr lang="ru-RU" sz="1800" dirty="0">
                        <a:solidFill>
                          <a:srgbClr val="002060"/>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solidFill>
                            <a:srgbClr val="002060"/>
                          </a:solidFill>
                          <a:latin typeface="Arial" pitchFamily="34" charset="0"/>
                          <a:cs typeface="Arial" pitchFamily="34" charset="0"/>
                        </a:rPr>
                        <a:t>Экспериментальная апробация учебника «Технология» 5 класс (федеральная площадка МБОУ</a:t>
                      </a:r>
                      <a:r>
                        <a:rPr lang="ru-RU" sz="1800" baseline="0" dirty="0" smtClean="0">
                          <a:solidFill>
                            <a:srgbClr val="002060"/>
                          </a:solidFill>
                          <a:latin typeface="Arial" pitchFamily="34" charset="0"/>
                          <a:cs typeface="Arial" pitchFamily="34" charset="0"/>
                        </a:rPr>
                        <a:t> «</a:t>
                      </a:r>
                      <a:r>
                        <a:rPr lang="ru-RU" sz="1800" dirty="0" smtClean="0">
                          <a:solidFill>
                            <a:srgbClr val="002060"/>
                          </a:solidFill>
                          <a:latin typeface="Arial" pitchFamily="34" charset="0"/>
                          <a:cs typeface="Arial" pitchFamily="34" charset="0"/>
                        </a:rPr>
                        <a:t>СОШ №2»)</a:t>
                      </a:r>
                    </a:p>
                  </a:txBody>
                  <a:tcPr/>
                </a:tc>
                <a:tc>
                  <a:txBody>
                    <a:bodyPr/>
                    <a:lstStyle/>
                    <a:p>
                      <a:pPr algn="ctr"/>
                      <a:endParaRPr lang="ru-RU" sz="1600" dirty="0">
                        <a:solidFill>
                          <a:srgbClr val="002060"/>
                        </a:solidFill>
                        <a:latin typeface="Arial" pitchFamily="34" charset="0"/>
                        <a:cs typeface="Arial" pitchFamily="34" charset="0"/>
                      </a:endParaRPr>
                    </a:p>
                  </a:txBody>
                  <a:tcPr anchor="ctr"/>
                </a:tc>
              </a:tr>
              <a:tr h="1460718">
                <a:tc>
                  <a:txBody>
                    <a:bodyPr/>
                    <a:lstStyle/>
                    <a:p>
                      <a:r>
                        <a:rPr lang="ru-RU" sz="1800" dirty="0" smtClean="0">
                          <a:solidFill>
                            <a:srgbClr val="002060"/>
                          </a:solidFill>
                          <a:latin typeface="Arial" pitchFamily="34" charset="0"/>
                          <a:cs typeface="Arial" pitchFamily="34" charset="0"/>
                        </a:rPr>
                        <a:t>5</a:t>
                      </a:r>
                      <a:endParaRPr lang="ru-RU" sz="1800" dirty="0">
                        <a:solidFill>
                          <a:srgbClr val="002060"/>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solidFill>
                            <a:srgbClr val="002060"/>
                          </a:solidFill>
                          <a:latin typeface="Arial" pitchFamily="34" charset="0"/>
                          <a:cs typeface="Arial" pitchFamily="34" charset="0"/>
                        </a:rPr>
                        <a:t>Введение предмета робототехника</a:t>
                      </a:r>
                      <a:r>
                        <a:rPr lang="en-US" sz="1800" dirty="0" smtClean="0">
                          <a:solidFill>
                            <a:srgbClr val="002060"/>
                          </a:solidFill>
                          <a:latin typeface="Arial" pitchFamily="34" charset="0"/>
                          <a:cs typeface="Arial" pitchFamily="34" charset="0"/>
                        </a:rPr>
                        <a:t>/</a:t>
                      </a:r>
                      <a:r>
                        <a:rPr lang="ru-RU" sz="1800" dirty="0" smtClean="0">
                          <a:solidFill>
                            <a:srgbClr val="002060"/>
                          </a:solidFill>
                          <a:latin typeface="Arial" pitchFamily="34" charset="0"/>
                          <a:cs typeface="Arial" pitchFamily="34" charset="0"/>
                        </a:rPr>
                        <a:t>шахматы как средство формирования логического и инженерного мышления школьников</a:t>
                      </a:r>
                      <a:r>
                        <a:rPr lang="ru-RU" sz="1800" baseline="0" dirty="0" smtClean="0">
                          <a:solidFill>
                            <a:srgbClr val="002060"/>
                          </a:solidFill>
                          <a:latin typeface="Arial" pitchFamily="34" charset="0"/>
                          <a:cs typeface="Arial" pitchFamily="34" charset="0"/>
                        </a:rPr>
                        <a:t> </a:t>
                      </a:r>
                      <a:r>
                        <a:rPr lang="ru-RU" sz="1800" dirty="0" smtClean="0">
                          <a:solidFill>
                            <a:srgbClr val="002060"/>
                          </a:solidFill>
                          <a:latin typeface="Arial" pitchFamily="34" charset="0"/>
                          <a:cs typeface="Arial" pitchFamily="34" charset="0"/>
                        </a:rPr>
                        <a:t>5-8 </a:t>
                      </a:r>
                      <a:r>
                        <a:rPr lang="ru-RU" sz="1800" dirty="0" err="1" smtClean="0">
                          <a:solidFill>
                            <a:srgbClr val="002060"/>
                          </a:solidFill>
                          <a:latin typeface="Arial" pitchFamily="34" charset="0"/>
                          <a:cs typeface="Arial" pitchFamily="34" charset="0"/>
                        </a:rPr>
                        <a:t>кл</a:t>
                      </a:r>
                      <a:r>
                        <a:rPr lang="ru-RU" sz="1800" dirty="0" smtClean="0">
                          <a:solidFill>
                            <a:srgbClr val="002060"/>
                          </a:solidFill>
                          <a:latin typeface="Arial" pitchFamily="34" charset="0"/>
                          <a:cs typeface="Arial" pitchFamily="34" charset="0"/>
                        </a:rPr>
                        <a:t>. (МБОУ «Лицей»)</a:t>
                      </a:r>
                    </a:p>
                  </a:txBody>
                  <a:tcPr/>
                </a:tc>
                <a:tc>
                  <a:txBody>
                    <a:bodyPr/>
                    <a:lstStyle/>
                    <a:p>
                      <a:pPr algn="ctr"/>
                      <a:endParaRPr lang="ru-RU" sz="1600" dirty="0">
                        <a:solidFill>
                          <a:srgbClr val="002060"/>
                        </a:solidFill>
                        <a:latin typeface="Arial" pitchFamily="34" charset="0"/>
                        <a:cs typeface="Arial" pitchFamily="34" charset="0"/>
                      </a:endParaRPr>
                    </a:p>
                  </a:txBody>
                  <a:tcPr anchor="ctr"/>
                </a:tc>
              </a:tr>
            </a:tbl>
          </a:graphicData>
        </a:graphic>
      </p:graphicFrame>
    </p:spTree>
    <p:extLst>
      <p:ext uri="{BB962C8B-B14F-4D97-AF65-F5344CB8AC3E}">
        <p14:creationId xmlns:p14="http://schemas.microsoft.com/office/powerpoint/2010/main" val="774330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43808" y="116632"/>
            <a:ext cx="6120680" cy="830997"/>
          </a:xfrm>
          <a:prstGeom prst="rect">
            <a:avLst/>
          </a:prstGeom>
        </p:spPr>
        <p:txBody>
          <a:bodyPr wrap="square">
            <a:spAutoFit/>
          </a:bodyPr>
          <a:lstStyle/>
          <a:p>
            <a:r>
              <a:rPr lang="ru-RU" sz="2400" b="1" dirty="0">
                <a:solidFill>
                  <a:schemeClr val="bg1"/>
                </a:solidFill>
                <a:latin typeface="Arial" pitchFamily="34" charset="0"/>
                <a:cs typeface="Arial" pitchFamily="34" charset="0"/>
              </a:rPr>
              <a:t>Молодые профессионалы города </a:t>
            </a:r>
            <a:r>
              <a:rPr lang="ru-RU" sz="2400" b="1" dirty="0" smtClean="0">
                <a:solidFill>
                  <a:schemeClr val="bg1"/>
                </a:solidFill>
                <a:latin typeface="Arial" pitchFamily="34" charset="0"/>
                <a:cs typeface="Arial" pitchFamily="34" charset="0"/>
              </a:rPr>
              <a:t>Лесосибирска</a:t>
            </a:r>
            <a:endParaRPr lang="ru-RU" sz="2400" b="1" dirty="0">
              <a:solidFill>
                <a:schemeClr val="bg1"/>
              </a:solidFill>
              <a:latin typeface="Arial" pitchFamily="34" charset="0"/>
              <a:cs typeface="Arial"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53" y="290563"/>
            <a:ext cx="2527500" cy="1872208"/>
          </a:xfrm>
          <a:prstGeom prst="rect">
            <a:avLst/>
          </a:prstGeom>
        </p:spPr>
      </p:pic>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r="18999"/>
          <a:stretch/>
        </p:blipFill>
        <p:spPr>
          <a:xfrm>
            <a:off x="90453" y="2564904"/>
            <a:ext cx="2493398" cy="1846948"/>
          </a:xfrm>
          <a:prstGeom prst="rect">
            <a:avLst/>
          </a:prstGeom>
        </p:spPr>
      </p:pic>
      <p:sp>
        <p:nvSpPr>
          <p:cNvPr id="8" name="TextBox 7"/>
          <p:cNvSpPr txBox="1"/>
          <p:nvPr/>
        </p:nvSpPr>
        <p:spPr>
          <a:xfrm>
            <a:off x="2843808" y="1226667"/>
            <a:ext cx="6120680" cy="5293757"/>
          </a:xfrm>
          <a:prstGeom prst="rect">
            <a:avLst/>
          </a:prstGeom>
          <a:noFill/>
        </p:spPr>
        <p:txBody>
          <a:bodyPr wrap="square" rtlCol="0">
            <a:spAutoFit/>
          </a:bodyPr>
          <a:lstStyle/>
          <a:p>
            <a:pPr algn="ctr"/>
            <a:r>
              <a:rPr lang="ru-RU" sz="2000" b="1" dirty="0" smtClean="0">
                <a:solidFill>
                  <a:schemeClr val="bg1"/>
                </a:solidFill>
                <a:latin typeface="Arial" pitchFamily="34" charset="0"/>
                <a:cs typeface="Arial" pitchFamily="34" charset="0"/>
              </a:rPr>
              <a:t>«Электромонтажные работы» 14+</a:t>
            </a:r>
          </a:p>
          <a:p>
            <a:pPr algn="ctr"/>
            <a:endParaRPr lang="ru-RU" sz="2000" b="1" dirty="0" smtClean="0">
              <a:solidFill>
                <a:schemeClr val="bg1"/>
              </a:solidFill>
              <a:latin typeface="Arial" pitchFamily="34" charset="0"/>
              <a:cs typeface="Arial" pitchFamily="34" charset="0"/>
            </a:endParaRPr>
          </a:p>
          <a:p>
            <a:r>
              <a:rPr lang="ru-RU" dirty="0" smtClean="0">
                <a:solidFill>
                  <a:schemeClr val="bg1"/>
                </a:solidFill>
                <a:latin typeface="Arial" pitchFamily="34" charset="0"/>
                <a:cs typeface="Arial" pitchFamily="34" charset="0"/>
              </a:rPr>
              <a:t>Диплом 3 степени - команда МБОУ «Лицей»</a:t>
            </a:r>
          </a:p>
          <a:p>
            <a:r>
              <a:rPr lang="ru-RU" dirty="0" smtClean="0">
                <a:solidFill>
                  <a:schemeClr val="bg1"/>
                </a:solidFill>
                <a:latin typeface="Arial" pitchFamily="34" charset="0"/>
                <a:cs typeface="Arial" pitchFamily="34" charset="0"/>
              </a:rPr>
              <a:t>Диплом 2 степени - команда МБОУ «Гимназия»</a:t>
            </a:r>
          </a:p>
          <a:p>
            <a:r>
              <a:rPr lang="ru-RU" dirty="0" smtClean="0">
                <a:solidFill>
                  <a:schemeClr val="bg1"/>
                </a:solidFill>
                <a:latin typeface="Arial" pitchFamily="34" charset="0"/>
                <a:cs typeface="Arial" pitchFamily="34" charset="0"/>
              </a:rPr>
              <a:t>Диплом 1 степени - команда МБОУ «СОШ №1»</a:t>
            </a:r>
          </a:p>
          <a:p>
            <a:pPr algn="ctr"/>
            <a:endParaRPr lang="ru-RU" dirty="0" smtClean="0">
              <a:solidFill>
                <a:schemeClr val="bg1"/>
              </a:solidFill>
              <a:latin typeface="Arial" pitchFamily="34" charset="0"/>
              <a:cs typeface="Arial" pitchFamily="34" charset="0"/>
            </a:endParaRPr>
          </a:p>
          <a:p>
            <a:pPr algn="ctr"/>
            <a:r>
              <a:rPr lang="ru-RU" dirty="0" smtClean="0">
                <a:solidFill>
                  <a:schemeClr val="bg1"/>
                </a:solidFill>
                <a:latin typeface="Arial" pitchFamily="34" charset="0"/>
                <a:cs typeface="Arial" pitchFamily="34" charset="0"/>
              </a:rPr>
              <a:t/>
            </a:r>
            <a:br>
              <a:rPr lang="ru-RU" dirty="0" smtClean="0">
                <a:solidFill>
                  <a:schemeClr val="bg1"/>
                </a:solidFill>
                <a:latin typeface="Arial" pitchFamily="34" charset="0"/>
                <a:cs typeface="Arial" pitchFamily="34" charset="0"/>
              </a:rPr>
            </a:br>
            <a:r>
              <a:rPr lang="ru-RU" sz="2000" b="1" dirty="0" smtClean="0">
                <a:solidFill>
                  <a:schemeClr val="bg1"/>
                </a:solidFill>
                <a:latin typeface="Arial" pitchFamily="34" charset="0"/>
                <a:cs typeface="Arial" pitchFamily="34" charset="0"/>
              </a:rPr>
              <a:t>Компетенция «Мультимедийная журналистика»</a:t>
            </a:r>
          </a:p>
          <a:p>
            <a:pPr algn="ctr"/>
            <a:endParaRPr lang="ru-RU" sz="2000" dirty="0" smtClean="0">
              <a:solidFill>
                <a:schemeClr val="bg1"/>
              </a:solidFill>
              <a:latin typeface="Arial" pitchFamily="34" charset="0"/>
              <a:cs typeface="Arial" pitchFamily="34" charset="0"/>
            </a:endParaRPr>
          </a:p>
          <a:p>
            <a:r>
              <a:rPr lang="ru-RU" dirty="0" smtClean="0">
                <a:solidFill>
                  <a:schemeClr val="bg1"/>
                </a:solidFill>
                <a:latin typeface="Arial" pitchFamily="34" charset="0"/>
                <a:cs typeface="Arial" pitchFamily="34" charset="0"/>
              </a:rPr>
              <a:t>10+ Победитель - команда МБОУ «СОШ №6»</a:t>
            </a:r>
          </a:p>
          <a:p>
            <a:r>
              <a:rPr lang="ru-RU" dirty="0" smtClean="0">
                <a:solidFill>
                  <a:schemeClr val="bg1"/>
                </a:solidFill>
                <a:latin typeface="Arial" pitchFamily="34" charset="0"/>
                <a:cs typeface="Arial" pitchFamily="34" charset="0"/>
              </a:rPr>
              <a:t>14+ Победитель - команда МБОУ «Лицей»</a:t>
            </a:r>
          </a:p>
          <a:p>
            <a:endParaRPr lang="ru-RU" dirty="0" smtClean="0">
              <a:solidFill>
                <a:schemeClr val="bg1"/>
              </a:solidFill>
              <a:latin typeface="Arial" pitchFamily="34" charset="0"/>
              <a:cs typeface="Arial" pitchFamily="34" charset="0"/>
            </a:endParaRPr>
          </a:p>
          <a:p>
            <a:endParaRPr lang="ru-RU" dirty="0" smtClean="0">
              <a:solidFill>
                <a:schemeClr val="bg1"/>
              </a:solidFill>
              <a:latin typeface="Arial" pitchFamily="34" charset="0"/>
              <a:cs typeface="Arial" pitchFamily="34" charset="0"/>
            </a:endParaRPr>
          </a:p>
          <a:p>
            <a:pPr algn="ctr"/>
            <a:r>
              <a:rPr lang="ru-RU" sz="2000" dirty="0" smtClean="0">
                <a:solidFill>
                  <a:schemeClr val="bg1"/>
                </a:solidFill>
                <a:latin typeface="Arial" pitchFamily="34" charset="0"/>
                <a:cs typeface="Arial" pitchFamily="34" charset="0"/>
              </a:rPr>
              <a:t> </a:t>
            </a:r>
            <a:r>
              <a:rPr lang="ru-RU" sz="2000" b="1" dirty="0" smtClean="0">
                <a:solidFill>
                  <a:schemeClr val="bg1"/>
                </a:solidFill>
                <a:latin typeface="Arial" pitchFamily="34" charset="0"/>
                <a:cs typeface="Arial" pitchFamily="34" charset="0"/>
              </a:rPr>
              <a:t>«Мобильная робототехника»</a:t>
            </a:r>
          </a:p>
          <a:p>
            <a:pPr algn="ctr"/>
            <a:endParaRPr lang="ru-RU" sz="2000" dirty="0" smtClean="0">
              <a:solidFill>
                <a:schemeClr val="bg1"/>
              </a:solidFill>
              <a:latin typeface="Arial" pitchFamily="34" charset="0"/>
              <a:cs typeface="Arial" pitchFamily="34" charset="0"/>
            </a:endParaRPr>
          </a:p>
          <a:p>
            <a:r>
              <a:rPr lang="ru-RU" dirty="0" smtClean="0">
                <a:solidFill>
                  <a:schemeClr val="bg1"/>
                </a:solidFill>
                <a:latin typeface="Arial" pitchFamily="34" charset="0"/>
                <a:cs typeface="Arial" pitchFamily="34" charset="0"/>
              </a:rPr>
              <a:t>10+ Победитель - команда МБОУ «СОШ №4»</a:t>
            </a:r>
          </a:p>
          <a:p>
            <a:r>
              <a:rPr lang="ru-RU" dirty="0" smtClean="0">
                <a:solidFill>
                  <a:schemeClr val="bg1"/>
                </a:solidFill>
                <a:latin typeface="Arial" pitchFamily="34" charset="0"/>
                <a:cs typeface="Arial" pitchFamily="34" charset="0"/>
              </a:rPr>
              <a:t>14+ Победитель - команда МБОУ «СОШ №2»</a:t>
            </a:r>
          </a:p>
        </p:txBody>
      </p:sp>
      <p:pic>
        <p:nvPicPr>
          <p:cNvPr id="6147" name="Picture 3" descr="C:\Users\Ринат\Downloads\24-08-2018_06-11-32\IMG_02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53" y="4813753"/>
            <a:ext cx="2493398" cy="1870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710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260648"/>
            <a:ext cx="1728192" cy="447328"/>
          </a:xfrm>
        </p:spPr>
        <p:txBody>
          <a:bodyPr/>
          <a:lstStyle/>
          <a:p>
            <a:pPr algn="l"/>
            <a:r>
              <a:rPr lang="ru-RU" sz="2800" b="0" dirty="0" smtClean="0">
                <a:solidFill>
                  <a:srgbClr val="002060"/>
                </a:solidFill>
                <a:latin typeface="Arial" pitchFamily="34" charset="0"/>
                <a:cs typeface="Arial" pitchFamily="34" charset="0"/>
              </a:rPr>
              <a:t>Задачи</a:t>
            </a:r>
            <a:endParaRPr lang="ru-RU" sz="2800" b="0" dirty="0">
              <a:solidFill>
                <a:srgbClr val="002060"/>
              </a:solidFill>
              <a:latin typeface="Arial" pitchFamily="34" charset="0"/>
              <a:cs typeface="Arial" pitchFamily="34" charset="0"/>
            </a:endParaRPr>
          </a:p>
        </p:txBody>
      </p:sp>
      <p:sp>
        <p:nvSpPr>
          <p:cNvPr id="3" name="Подзаголовок 2"/>
          <p:cNvSpPr>
            <a:spLocks noGrp="1"/>
          </p:cNvSpPr>
          <p:nvPr>
            <p:ph type="subTitle" idx="1"/>
          </p:nvPr>
        </p:nvSpPr>
        <p:spPr>
          <a:xfrm>
            <a:off x="2690022" y="188640"/>
            <a:ext cx="6444208" cy="3024336"/>
          </a:xfrm>
        </p:spPr>
        <p:txBody>
          <a:bodyPr>
            <a:normAutofit/>
          </a:bodyPr>
          <a:lstStyle/>
          <a:p>
            <a:pPr marL="457200" indent="-457200" algn="l">
              <a:buAutoNum type="arabicPeriod"/>
            </a:pPr>
            <a:r>
              <a:rPr lang="ru-RU" dirty="0" smtClean="0"/>
              <a:t>Формирование комплексной программы развития дополнительного образования на уровне муниципалитета</a:t>
            </a:r>
          </a:p>
          <a:p>
            <a:pPr marL="457200" indent="-457200" algn="l">
              <a:buAutoNum type="arabicPeriod"/>
            </a:pPr>
            <a:endParaRPr lang="ru-RU" dirty="0" smtClean="0"/>
          </a:p>
          <a:p>
            <a:pPr marL="457200" indent="-457200" algn="l">
              <a:buAutoNum type="arabicPeriod"/>
            </a:pPr>
            <a:r>
              <a:rPr lang="ru-RU" dirty="0" smtClean="0"/>
              <a:t>Рассмотреть варианты взаимодействия со средними и высшими профессиональными учреждениями в рамках изменения технологического образования</a:t>
            </a:r>
          </a:p>
          <a:p>
            <a:pPr algn="l"/>
            <a:endParaRPr lang="ru-RU" dirty="0"/>
          </a:p>
        </p:txBody>
      </p:sp>
      <p:pic>
        <p:nvPicPr>
          <p:cNvPr id="7171" name="Picture 3" descr="C:\Users\Ринат\Downloads\24-08-2018_06-11-32\IMG_0262.JPG"/>
          <p:cNvPicPr>
            <a:picLocks noChangeAspect="1" noChangeArrowheads="1"/>
          </p:cNvPicPr>
          <p:nvPr/>
        </p:nvPicPr>
        <p:blipFill rotWithShape="1">
          <a:blip r:embed="rId2">
            <a:extLst>
              <a:ext uri="{28A0092B-C50C-407E-A947-70E740481C1C}">
                <a14:useLocalDpi xmlns:a14="http://schemas.microsoft.com/office/drawing/2010/main" val="0"/>
              </a:ext>
            </a:extLst>
          </a:blip>
          <a:srcRect t="27144" b="4285"/>
          <a:stretch/>
        </p:blipFill>
        <p:spPr bwMode="auto">
          <a:xfrm>
            <a:off x="2699791" y="3573016"/>
            <a:ext cx="6387469"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635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484784"/>
            <a:ext cx="2592288" cy="3096344"/>
          </a:xfrm>
        </p:spPr>
        <p:txBody>
          <a:bodyPr/>
          <a:lstStyle/>
          <a:p>
            <a:pPr algn="ctr"/>
            <a:r>
              <a:rPr lang="ru-RU" sz="2000" b="0" dirty="0">
                <a:solidFill>
                  <a:srgbClr val="002060"/>
                </a:solidFill>
                <a:latin typeface="Arial" panose="020B0604020202020204" pitchFamily="34" charset="0"/>
                <a:cs typeface="Arial" pitchFamily="34" charset="0"/>
              </a:rPr>
              <a:t>формирование эффективной системы выявления, поддержки и развития способностей и талантов у детей и молодёжи</a:t>
            </a:r>
          </a:p>
        </p:txBody>
      </p:sp>
      <p:pic>
        <p:nvPicPr>
          <p:cNvPr id="3075" name="Picture 3" descr="C:\Users\Директор\Desktop\DSCN68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36712"/>
            <a:ext cx="6444208" cy="4833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553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extLst>
              <p:ext uri="{D42A27DB-BD31-4B8C-83A1-F6EECF244321}">
                <p14:modId xmlns:p14="http://schemas.microsoft.com/office/powerpoint/2010/main" val="2457582955"/>
              </p:ext>
            </p:extLst>
          </p:nvPr>
        </p:nvGraphicFramePr>
        <p:xfrm>
          <a:off x="0" y="460092"/>
          <a:ext cx="8091760" cy="6289269"/>
        </p:xfrm>
        <a:graphic>
          <a:graphicData uri="http://schemas.openxmlformats.org/drawingml/2006/table">
            <a:tbl>
              <a:tblPr firstRow="1" bandRow="1">
                <a:tableStyleId>{5C22544A-7EE6-4342-B048-85BDC9FD1C3A}</a:tableStyleId>
              </a:tblPr>
              <a:tblGrid>
                <a:gridCol w="1115616"/>
                <a:gridCol w="6976144"/>
              </a:tblGrid>
              <a:tr h="616621">
                <a:tc>
                  <a:txBody>
                    <a:bodyPr/>
                    <a:lstStyle/>
                    <a:p>
                      <a:endParaRPr lang="ru-RU" dirty="0"/>
                    </a:p>
                  </a:txBody>
                  <a:tcPr>
                    <a:noFill/>
                  </a:tcPr>
                </a:tc>
                <a:tc>
                  <a:txBody>
                    <a:bodyPr/>
                    <a:lstStyle/>
                    <a:p>
                      <a:r>
                        <a:rPr lang="ru-RU" b="0" dirty="0" smtClean="0">
                          <a:solidFill>
                            <a:srgbClr val="002060"/>
                          </a:solidFill>
                          <a:latin typeface="Arial" pitchFamily="34" charset="0"/>
                          <a:cs typeface="Arial" pitchFamily="34" charset="0"/>
                        </a:rPr>
                        <a:t>Муниципальный этап </a:t>
                      </a:r>
                      <a:r>
                        <a:rPr lang="ru-RU" b="0" dirty="0" err="1" smtClean="0">
                          <a:solidFill>
                            <a:srgbClr val="002060"/>
                          </a:solidFill>
                          <a:latin typeface="Arial" pitchFamily="34" charset="0"/>
                          <a:cs typeface="Arial" pitchFamily="34" charset="0"/>
                        </a:rPr>
                        <a:t>ВсОШ</a:t>
                      </a:r>
                      <a:endParaRPr lang="ru-RU" b="0" dirty="0" smtClean="0">
                        <a:solidFill>
                          <a:srgbClr val="002060"/>
                        </a:solidFill>
                        <a:latin typeface="Arial" pitchFamily="34" charset="0"/>
                        <a:cs typeface="Arial" pitchFamily="34" charset="0"/>
                      </a:endParaRPr>
                    </a:p>
                  </a:txBody>
                  <a:tcPr anchor="ctr">
                    <a:noFill/>
                  </a:tcPr>
                </a:tc>
              </a:tr>
              <a:tr h="648072">
                <a:tc>
                  <a:txBody>
                    <a:bodyPr/>
                    <a:lstStyle/>
                    <a:p>
                      <a:endParaRPr lang="ru-RU"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dirty="0" smtClean="0">
                          <a:solidFill>
                            <a:srgbClr val="002060"/>
                          </a:solidFill>
                          <a:latin typeface="Arial" pitchFamily="34" charset="0"/>
                          <a:cs typeface="Arial" pitchFamily="34" charset="0"/>
                        </a:rPr>
                        <a:t>Городская научно-практическая конференция «Первые шаги в науку» (5-11 </a:t>
                      </a:r>
                      <a:r>
                        <a:rPr lang="ru-RU" b="0" dirty="0" err="1" smtClean="0">
                          <a:solidFill>
                            <a:srgbClr val="002060"/>
                          </a:solidFill>
                          <a:latin typeface="Arial" pitchFamily="34" charset="0"/>
                          <a:cs typeface="Arial" pitchFamily="34" charset="0"/>
                        </a:rPr>
                        <a:t>кл</a:t>
                      </a:r>
                      <a:r>
                        <a:rPr lang="ru-RU" b="0" dirty="0" smtClean="0">
                          <a:solidFill>
                            <a:srgbClr val="002060"/>
                          </a:solidFill>
                          <a:latin typeface="Arial" pitchFamily="34" charset="0"/>
                          <a:cs typeface="Arial" pitchFamily="34" charset="0"/>
                        </a:rPr>
                        <a:t>.)</a:t>
                      </a:r>
                    </a:p>
                  </a:txBody>
                  <a:tcPr anchor="ctr">
                    <a:noFill/>
                  </a:tcPr>
                </a:tc>
              </a:tr>
              <a:tr h="576064">
                <a:tc>
                  <a:txBody>
                    <a:bodyPr/>
                    <a:lstStyle/>
                    <a:p>
                      <a:endParaRPr lang="ru-RU"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dirty="0" smtClean="0">
                          <a:solidFill>
                            <a:srgbClr val="002060"/>
                          </a:solidFill>
                          <a:latin typeface="Arial" pitchFamily="34" charset="0"/>
                          <a:cs typeface="Arial" pitchFamily="34" charset="0"/>
                        </a:rPr>
                        <a:t>Городская демонстрационная площадка «Я познаю мир» (3-4 </a:t>
                      </a:r>
                      <a:r>
                        <a:rPr lang="ru-RU" b="0" dirty="0" err="1" smtClean="0">
                          <a:solidFill>
                            <a:srgbClr val="002060"/>
                          </a:solidFill>
                          <a:latin typeface="Arial" pitchFamily="34" charset="0"/>
                          <a:cs typeface="Arial" pitchFamily="34" charset="0"/>
                        </a:rPr>
                        <a:t>кл</a:t>
                      </a:r>
                      <a:r>
                        <a:rPr lang="ru-RU" b="0" dirty="0" smtClean="0">
                          <a:solidFill>
                            <a:srgbClr val="002060"/>
                          </a:solidFill>
                          <a:latin typeface="Arial" pitchFamily="34" charset="0"/>
                          <a:cs typeface="Arial" pitchFamily="34" charset="0"/>
                        </a:rPr>
                        <a:t>.)</a:t>
                      </a:r>
                    </a:p>
                  </a:txBody>
                  <a:tcPr anchor="ctr">
                    <a:noFill/>
                  </a:tcPr>
                </a:tc>
              </a:tr>
              <a:tr h="584056">
                <a:tc>
                  <a:txBody>
                    <a:bodyPr/>
                    <a:lstStyle/>
                    <a:p>
                      <a:endParaRPr lang="ru-RU"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dirty="0" smtClean="0">
                          <a:solidFill>
                            <a:srgbClr val="002060"/>
                          </a:solidFill>
                          <a:latin typeface="Arial" pitchFamily="34" charset="0"/>
                          <a:cs typeface="Arial" pitchFamily="34" charset="0"/>
                        </a:rPr>
                        <a:t>Городской конкурс «Интеллект-марафон»  (8-11 </a:t>
                      </a:r>
                      <a:r>
                        <a:rPr lang="ru-RU" b="0" dirty="0" err="1" smtClean="0">
                          <a:solidFill>
                            <a:srgbClr val="002060"/>
                          </a:solidFill>
                          <a:latin typeface="Arial" pitchFamily="34" charset="0"/>
                          <a:cs typeface="Arial" pitchFamily="34" charset="0"/>
                        </a:rPr>
                        <a:t>кл</a:t>
                      </a:r>
                      <a:r>
                        <a:rPr lang="ru-RU" b="0" dirty="0" smtClean="0">
                          <a:solidFill>
                            <a:srgbClr val="002060"/>
                          </a:solidFill>
                          <a:latin typeface="Arial" pitchFamily="34" charset="0"/>
                          <a:cs typeface="Arial" pitchFamily="34" charset="0"/>
                        </a:rPr>
                        <a:t>.) 7 модулей</a:t>
                      </a:r>
                    </a:p>
                  </a:txBody>
                  <a:tcPr anchor="ctr">
                    <a:noFill/>
                  </a:tcPr>
                </a:tc>
              </a:tr>
              <a:tr h="504056">
                <a:tc>
                  <a:txBody>
                    <a:bodyPr/>
                    <a:lstStyle/>
                    <a:p>
                      <a:endParaRPr lang="ru-RU"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dirty="0" smtClean="0">
                          <a:solidFill>
                            <a:srgbClr val="002060"/>
                          </a:solidFill>
                          <a:latin typeface="Arial" pitchFamily="34" charset="0"/>
                          <a:cs typeface="Arial" pitchFamily="34" charset="0"/>
                        </a:rPr>
                        <a:t>Муниципальный этап Международного конкурса юных чтецов «Живая классика» (5-10 </a:t>
                      </a:r>
                      <a:r>
                        <a:rPr lang="ru-RU" b="0" dirty="0" err="1" smtClean="0">
                          <a:solidFill>
                            <a:srgbClr val="002060"/>
                          </a:solidFill>
                          <a:latin typeface="Arial" pitchFamily="34" charset="0"/>
                          <a:cs typeface="Arial" pitchFamily="34" charset="0"/>
                        </a:rPr>
                        <a:t>кл</a:t>
                      </a:r>
                      <a:r>
                        <a:rPr lang="ru-RU" b="0" dirty="0" smtClean="0">
                          <a:solidFill>
                            <a:srgbClr val="002060"/>
                          </a:solidFill>
                          <a:latin typeface="Arial" pitchFamily="34" charset="0"/>
                          <a:cs typeface="Arial" pitchFamily="34" charset="0"/>
                        </a:rPr>
                        <a:t>.)</a:t>
                      </a:r>
                    </a:p>
                  </a:txBody>
                  <a:tcPr anchor="ctr">
                    <a:noFill/>
                  </a:tcPr>
                </a:tc>
              </a:tr>
              <a:tr h="584056">
                <a:tc>
                  <a:txBody>
                    <a:bodyPr/>
                    <a:lstStyle/>
                    <a:p>
                      <a:endParaRPr lang="ru-RU"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dirty="0" smtClean="0">
                          <a:solidFill>
                            <a:srgbClr val="002060"/>
                          </a:solidFill>
                          <a:latin typeface="Arial" pitchFamily="34" charset="0"/>
                          <a:cs typeface="Arial" pitchFamily="34" charset="0"/>
                        </a:rPr>
                        <a:t>Городской командный интеллектуальный конкурс "Мы – будущее региона" (5-6 </a:t>
                      </a:r>
                      <a:r>
                        <a:rPr lang="ru-RU" b="0" dirty="0" err="1" smtClean="0">
                          <a:solidFill>
                            <a:srgbClr val="002060"/>
                          </a:solidFill>
                          <a:latin typeface="Arial" pitchFamily="34" charset="0"/>
                          <a:cs typeface="Arial" pitchFamily="34" charset="0"/>
                        </a:rPr>
                        <a:t>кл</a:t>
                      </a:r>
                      <a:r>
                        <a:rPr lang="ru-RU" b="0" dirty="0" smtClean="0">
                          <a:solidFill>
                            <a:srgbClr val="002060"/>
                          </a:solidFill>
                          <a:latin typeface="Arial" pitchFamily="34" charset="0"/>
                          <a:cs typeface="Arial" pitchFamily="34" charset="0"/>
                        </a:rPr>
                        <a:t>.)</a:t>
                      </a:r>
                    </a:p>
                  </a:txBody>
                  <a:tcPr anchor="ctr">
                    <a:noFill/>
                  </a:tcPr>
                </a:tc>
              </a:tr>
              <a:tr h="648072">
                <a:tc>
                  <a:txBody>
                    <a:bodyPr/>
                    <a:lstStyle/>
                    <a:p>
                      <a:endParaRPr lang="ru-RU"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dirty="0" smtClean="0">
                          <a:solidFill>
                            <a:srgbClr val="002060"/>
                          </a:solidFill>
                          <a:latin typeface="Arial" pitchFamily="34" charset="0"/>
                          <a:cs typeface="Arial" pitchFamily="34" charset="0"/>
                        </a:rPr>
                        <a:t>Муниципальный математический турнир (7-8 </a:t>
                      </a:r>
                      <a:r>
                        <a:rPr lang="ru-RU" b="0" dirty="0" err="1" smtClean="0">
                          <a:solidFill>
                            <a:srgbClr val="002060"/>
                          </a:solidFill>
                          <a:latin typeface="Arial" pitchFamily="34" charset="0"/>
                          <a:cs typeface="Arial" pitchFamily="34" charset="0"/>
                        </a:rPr>
                        <a:t>кл</a:t>
                      </a:r>
                      <a:r>
                        <a:rPr lang="ru-RU" b="0" dirty="0" smtClean="0">
                          <a:solidFill>
                            <a:srgbClr val="002060"/>
                          </a:solidFill>
                          <a:latin typeface="Arial" pitchFamily="34" charset="0"/>
                          <a:cs typeface="Arial" pitchFamily="34" charset="0"/>
                        </a:rPr>
                        <a:t>.)</a:t>
                      </a:r>
                    </a:p>
                  </a:txBody>
                  <a:tcPr anchor="ctr">
                    <a:noFill/>
                  </a:tcPr>
                </a:tc>
              </a:tr>
              <a:tr h="592048">
                <a:tc>
                  <a:txBody>
                    <a:bodyPr/>
                    <a:lstStyle/>
                    <a:p>
                      <a:endParaRPr lang="ru-RU"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dirty="0" smtClean="0">
                          <a:solidFill>
                            <a:srgbClr val="002060"/>
                          </a:solidFill>
                          <a:latin typeface="Arial" pitchFamily="34" charset="0"/>
                          <a:cs typeface="Arial" pitchFamily="34" charset="0"/>
                        </a:rPr>
                        <a:t>Городской интеллектуальный конкурс по английскому языку для 7-8 классов «Большая восьмёрка. </a:t>
                      </a:r>
                      <a:r>
                        <a:rPr lang="en-US" b="0" dirty="0" smtClean="0">
                          <a:solidFill>
                            <a:srgbClr val="002060"/>
                          </a:solidFill>
                          <a:latin typeface="Arial" pitchFamily="34" charset="0"/>
                          <a:cs typeface="Arial" pitchFamily="34" charset="0"/>
                        </a:rPr>
                        <a:t>G</a:t>
                      </a:r>
                      <a:r>
                        <a:rPr lang="ru-RU" b="0" dirty="0" smtClean="0">
                          <a:solidFill>
                            <a:srgbClr val="002060"/>
                          </a:solidFill>
                          <a:latin typeface="Arial" pitchFamily="34" charset="0"/>
                          <a:cs typeface="Arial" pitchFamily="34" charset="0"/>
                        </a:rPr>
                        <a:t> – 8»</a:t>
                      </a:r>
                    </a:p>
                  </a:txBody>
                  <a:tcPr anchor="ctr">
                    <a:noFill/>
                  </a:tcPr>
                </a:tc>
              </a:tr>
              <a:tr h="592048">
                <a:tc>
                  <a:txBody>
                    <a:bodyPr/>
                    <a:lstStyle/>
                    <a:p>
                      <a:endParaRPr lang="ru-RU"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dirty="0" smtClean="0">
                          <a:solidFill>
                            <a:srgbClr val="002060"/>
                          </a:solidFill>
                          <a:latin typeface="Arial" pitchFamily="34" charset="0"/>
                          <a:cs typeface="Arial" pitchFamily="34" charset="0"/>
                        </a:rPr>
                        <a:t>Муниципальный этап Всероссийского конкурса сочинений . </a:t>
                      </a:r>
                    </a:p>
                  </a:txBody>
                  <a:tcPr anchor="ctr">
                    <a:noFill/>
                  </a:tcPr>
                </a:tc>
              </a:tr>
              <a:tr h="592048">
                <a:tc>
                  <a:txBody>
                    <a:bodyPr/>
                    <a:lstStyle/>
                    <a:p>
                      <a:endParaRPr lang="ru-RU"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dirty="0" smtClean="0">
                          <a:solidFill>
                            <a:srgbClr val="002060"/>
                          </a:solidFill>
                          <a:latin typeface="Arial" pitchFamily="34" charset="0"/>
                          <a:cs typeface="Arial" pitchFamily="34" charset="0"/>
                        </a:rPr>
                        <a:t>Муниципальный этап Всероссийского конкурса сочинений «Россия, устремлённая в будущее» </a:t>
                      </a:r>
                    </a:p>
                  </a:txBody>
                  <a:tcPr anchor="ctr">
                    <a:noFill/>
                  </a:tcPr>
                </a:tc>
              </a:tr>
            </a:tbl>
          </a:graphicData>
        </a:graphic>
      </p:graphicFrame>
      <p:sp>
        <p:nvSpPr>
          <p:cNvPr id="5" name="Заголовок 1"/>
          <p:cNvSpPr txBox="1">
            <a:spLocks noGrp="1"/>
          </p:cNvSpPr>
          <p:nvPr>
            <p:ph type="title"/>
          </p:nvPr>
        </p:nvSpPr>
        <p:spPr>
          <a:xfrm>
            <a:off x="182153" y="68553"/>
            <a:ext cx="7239000" cy="444500"/>
          </a:xfrm>
          <a:prstGeom prst="rect">
            <a:avLst/>
          </a:prstGeom>
        </p:spPr>
        <p:txBody>
          <a:bodyPr vert="horz" lIns="45720" tIns="0" rIns="45720" bIns="0" anchor="b" anchorCtr="0">
            <a:no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ru-RU" sz="2400" b="0" dirty="0" smtClean="0">
                <a:solidFill>
                  <a:srgbClr val="002060"/>
                </a:solidFill>
                <a:latin typeface="Arial" pitchFamily="34" charset="0"/>
                <a:cs typeface="Arial" pitchFamily="34" charset="0"/>
              </a:rPr>
              <a:t>Одаренные дети</a:t>
            </a:r>
            <a:endParaRPr lang="ru-RU" sz="2400" b="0" dirty="0">
              <a:solidFill>
                <a:srgbClr val="002060"/>
              </a:solidFill>
              <a:latin typeface="Arial" pitchFamily="34" charset="0"/>
              <a:cs typeface="Arial"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780" y="548680"/>
            <a:ext cx="531796" cy="572650"/>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780" y="1844825"/>
            <a:ext cx="531796" cy="499737"/>
          </a:xfrm>
          <a:prstGeom prst="rect">
            <a:avLst/>
          </a:prstGeom>
        </p:spPr>
      </p:pic>
      <p:pic>
        <p:nvPicPr>
          <p:cNvPr id="1026" name="Picture 2" descr="C:\Users\Директор\Desktop\Логотип ИМ.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780" y="2460804"/>
            <a:ext cx="531796" cy="529286"/>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396" y="3033759"/>
            <a:ext cx="698322" cy="495809"/>
          </a:xfrm>
          <a:prstGeom prst="rect">
            <a:avLst/>
          </a:prstGeom>
        </p:spPr>
      </p:pic>
      <p:pic>
        <p:nvPicPr>
          <p:cNvPr id="1027" name="Picture 3" descr="\\SERVER\Obmen\Гилязутдинова Асия Муниповна\логотип гноу.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780" y="1222730"/>
            <a:ext cx="531796" cy="526477"/>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821" y="3708054"/>
            <a:ext cx="516327" cy="516327"/>
          </a:xfrm>
          <a:prstGeom prst="rect">
            <a:avLst/>
          </a:prstGeom>
        </p:spPr>
      </p:pic>
      <p:pic>
        <p:nvPicPr>
          <p:cNvPr id="11" name="Рисунок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9249" y="4276116"/>
            <a:ext cx="529180" cy="538896"/>
          </a:xfrm>
          <a:prstGeom prst="rect">
            <a:avLst/>
          </a:prstGeom>
        </p:spPr>
      </p:pic>
      <p:pic>
        <p:nvPicPr>
          <p:cNvPr id="12" name="Рисунок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9249" y="4941168"/>
            <a:ext cx="538199" cy="538199"/>
          </a:xfrm>
          <a:prstGeom prst="rect">
            <a:avLst/>
          </a:prstGeom>
        </p:spPr>
      </p:pic>
      <p:pic>
        <p:nvPicPr>
          <p:cNvPr id="13" name="Рисунок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5415" y="5648636"/>
            <a:ext cx="689303" cy="361207"/>
          </a:xfrm>
          <a:prstGeom prst="rect">
            <a:avLst/>
          </a:prstGeom>
        </p:spPr>
      </p:pic>
      <p:pic>
        <p:nvPicPr>
          <p:cNvPr id="15" name="Рисунок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8414" y="6330477"/>
            <a:ext cx="714286" cy="336508"/>
          </a:xfrm>
          <a:prstGeom prst="rect">
            <a:avLst/>
          </a:prstGeom>
        </p:spPr>
      </p:pic>
    </p:spTree>
    <p:extLst>
      <p:ext uri="{BB962C8B-B14F-4D97-AF65-F5344CB8AC3E}">
        <p14:creationId xmlns:p14="http://schemas.microsoft.com/office/powerpoint/2010/main" val="3750442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4186645827"/>
              </p:ext>
            </p:extLst>
          </p:nvPr>
        </p:nvGraphicFramePr>
        <p:xfrm>
          <a:off x="107503" y="1628800"/>
          <a:ext cx="7992888" cy="5040560"/>
        </p:xfrm>
        <a:graphic>
          <a:graphicData uri="http://schemas.openxmlformats.org/drawingml/2006/table">
            <a:tbl>
              <a:tblPr firstRow="1" firstCol="1" bandRow="1">
                <a:tableStyleId>{5C22544A-7EE6-4342-B048-85BDC9FD1C3A}</a:tableStyleId>
              </a:tblPr>
              <a:tblGrid>
                <a:gridCol w="2015259"/>
                <a:gridCol w="2119725"/>
                <a:gridCol w="1867079"/>
                <a:gridCol w="1990825"/>
              </a:tblGrid>
              <a:tr h="1440160">
                <a:tc>
                  <a:txBody>
                    <a:bodyPr/>
                    <a:lstStyle/>
                    <a:p>
                      <a:pPr marL="0" indent="0" algn="ctr">
                        <a:lnSpc>
                          <a:spcPct val="115000"/>
                        </a:lnSpc>
                        <a:spcAft>
                          <a:spcPts val="0"/>
                        </a:spcAft>
                      </a:pPr>
                      <a:r>
                        <a:rPr lang="ru-RU" sz="1800" dirty="0">
                          <a:solidFill>
                            <a:srgbClr val="002060"/>
                          </a:solidFill>
                          <a:effectLst/>
                          <a:latin typeface="Arial" pitchFamily="34" charset="0"/>
                          <a:cs typeface="Arial" pitchFamily="34" charset="0"/>
                        </a:rPr>
                        <a:t>Учебные </a:t>
                      </a:r>
                      <a:r>
                        <a:rPr lang="ru-RU" sz="1800" dirty="0" smtClean="0">
                          <a:solidFill>
                            <a:srgbClr val="002060"/>
                          </a:solidFill>
                          <a:effectLst/>
                          <a:latin typeface="Arial" pitchFamily="34" charset="0"/>
                          <a:cs typeface="Arial" pitchFamily="34" charset="0"/>
                        </a:rPr>
                        <a:t>годы</a:t>
                      </a:r>
                      <a:r>
                        <a:rPr lang="ru-RU" sz="1800" dirty="0">
                          <a:solidFill>
                            <a:srgbClr val="002060"/>
                          </a:solidFill>
                          <a:effectLst/>
                          <a:latin typeface="Arial" pitchFamily="34" charset="0"/>
                          <a:cs typeface="Arial" pitchFamily="34" charset="0"/>
                        </a:rPr>
                        <a:t> </a:t>
                      </a:r>
                      <a:endParaRPr lang="ru-RU" sz="1800" dirty="0">
                        <a:solidFill>
                          <a:srgbClr val="002060"/>
                        </a:solidFill>
                        <a:effectLst/>
                        <a:latin typeface="Arial" pitchFamily="34" charset="0"/>
                        <a:ea typeface="Calibri"/>
                        <a:cs typeface="Arial" pitchFamily="34" charset="0"/>
                      </a:endParaRPr>
                    </a:p>
                  </a:txBody>
                  <a:tcPr marL="62080" marR="62080" marT="0" marB="0" anchor="ctr"/>
                </a:tc>
                <a:tc>
                  <a:txBody>
                    <a:bodyPr/>
                    <a:lstStyle/>
                    <a:p>
                      <a:pPr marL="0" indent="0" algn="ctr">
                        <a:lnSpc>
                          <a:spcPct val="115000"/>
                        </a:lnSpc>
                        <a:spcAft>
                          <a:spcPts val="0"/>
                        </a:spcAft>
                      </a:pPr>
                      <a:r>
                        <a:rPr lang="ru-RU" sz="1800" dirty="0" smtClean="0">
                          <a:solidFill>
                            <a:srgbClr val="002060"/>
                          </a:solidFill>
                          <a:effectLst/>
                          <a:latin typeface="Arial" pitchFamily="34" charset="0"/>
                          <a:cs typeface="Arial" pitchFamily="34" charset="0"/>
                        </a:rPr>
                        <a:t>Кол-во участников</a:t>
                      </a:r>
                      <a:endParaRPr lang="ru-RU" sz="1800" dirty="0">
                        <a:solidFill>
                          <a:srgbClr val="002060"/>
                        </a:solidFill>
                        <a:effectLst/>
                        <a:latin typeface="Arial" pitchFamily="34" charset="0"/>
                        <a:ea typeface="Calibri"/>
                        <a:cs typeface="Arial" pitchFamily="34" charset="0"/>
                      </a:endParaRPr>
                    </a:p>
                  </a:txBody>
                  <a:tcPr marL="62080" marR="62080" marT="0" marB="0" anchor="ctr"/>
                </a:tc>
                <a:tc>
                  <a:txBody>
                    <a:bodyPr/>
                    <a:lstStyle/>
                    <a:p>
                      <a:pPr marL="0" indent="0" algn="ctr">
                        <a:lnSpc>
                          <a:spcPct val="115000"/>
                        </a:lnSpc>
                        <a:spcAft>
                          <a:spcPts val="0"/>
                        </a:spcAft>
                      </a:pPr>
                      <a:r>
                        <a:rPr lang="ru-RU" sz="1800" dirty="0" smtClean="0">
                          <a:solidFill>
                            <a:srgbClr val="002060"/>
                          </a:solidFill>
                          <a:effectLst/>
                          <a:latin typeface="Arial" pitchFamily="34" charset="0"/>
                          <a:cs typeface="Arial" pitchFamily="34" charset="0"/>
                        </a:rPr>
                        <a:t>Кол-во  победителей и призёров</a:t>
                      </a:r>
                      <a:endParaRPr lang="ru-RU" sz="1800" dirty="0">
                        <a:solidFill>
                          <a:srgbClr val="002060"/>
                        </a:solidFill>
                        <a:effectLst/>
                        <a:latin typeface="Arial" pitchFamily="34" charset="0"/>
                        <a:ea typeface="Calibri"/>
                        <a:cs typeface="Arial" pitchFamily="34" charset="0"/>
                      </a:endParaRPr>
                    </a:p>
                  </a:txBody>
                  <a:tcPr marL="62080" marR="62080" marT="0" marB="0" anchor="ctr"/>
                </a:tc>
                <a:tc>
                  <a:txBody>
                    <a:bodyPr/>
                    <a:lstStyle/>
                    <a:p>
                      <a:pPr marL="0" indent="0" algn="ctr">
                        <a:lnSpc>
                          <a:spcPct val="115000"/>
                        </a:lnSpc>
                        <a:spcAft>
                          <a:spcPts val="0"/>
                        </a:spcAft>
                      </a:pPr>
                      <a:r>
                        <a:rPr lang="ru-RU" sz="1800" dirty="0">
                          <a:solidFill>
                            <a:srgbClr val="002060"/>
                          </a:solidFill>
                          <a:effectLst/>
                          <a:latin typeface="Arial" pitchFamily="34" charset="0"/>
                          <a:cs typeface="Arial" pitchFamily="34" charset="0"/>
                        </a:rPr>
                        <a:t>Эффективность участия в %</a:t>
                      </a:r>
                      <a:endParaRPr lang="ru-RU" sz="1800" dirty="0">
                        <a:solidFill>
                          <a:srgbClr val="002060"/>
                        </a:solidFill>
                        <a:effectLst/>
                        <a:latin typeface="Arial" pitchFamily="34" charset="0"/>
                        <a:ea typeface="Calibri"/>
                        <a:cs typeface="Arial" pitchFamily="34" charset="0"/>
                      </a:endParaRPr>
                    </a:p>
                  </a:txBody>
                  <a:tcPr marL="62080" marR="62080" marT="0" marB="0" anchor="ctr"/>
                </a:tc>
              </a:tr>
              <a:tr h="360040">
                <a:tc>
                  <a:txBody>
                    <a:bodyPr/>
                    <a:lstStyle/>
                    <a:p>
                      <a:pPr marL="0" indent="0" algn="just">
                        <a:lnSpc>
                          <a:spcPct val="115000"/>
                        </a:lnSpc>
                        <a:spcAft>
                          <a:spcPts val="0"/>
                        </a:spcAft>
                      </a:pPr>
                      <a:r>
                        <a:rPr lang="ru-RU" sz="1800" dirty="0">
                          <a:solidFill>
                            <a:srgbClr val="002060"/>
                          </a:solidFill>
                          <a:effectLst/>
                          <a:latin typeface="Arial" pitchFamily="34" charset="0"/>
                          <a:cs typeface="Arial" pitchFamily="34" charset="0"/>
                        </a:rPr>
                        <a:t>2008 – 2009</a:t>
                      </a:r>
                      <a:endParaRPr lang="ru-RU" sz="1800" dirty="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dirty="0">
                          <a:solidFill>
                            <a:srgbClr val="002060"/>
                          </a:solidFill>
                          <a:effectLst/>
                          <a:latin typeface="Arial" pitchFamily="34" charset="0"/>
                          <a:cs typeface="Arial" pitchFamily="34" charset="0"/>
                        </a:rPr>
                        <a:t>906</a:t>
                      </a:r>
                      <a:endParaRPr lang="ru-RU" sz="1800" dirty="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dirty="0">
                          <a:solidFill>
                            <a:srgbClr val="002060"/>
                          </a:solidFill>
                          <a:effectLst/>
                          <a:latin typeface="Arial" pitchFamily="34" charset="0"/>
                          <a:cs typeface="Arial" pitchFamily="34" charset="0"/>
                        </a:rPr>
                        <a:t>33</a:t>
                      </a:r>
                      <a:endParaRPr lang="ru-RU" sz="1800" dirty="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dirty="0">
                          <a:solidFill>
                            <a:srgbClr val="002060"/>
                          </a:solidFill>
                          <a:effectLst/>
                          <a:latin typeface="Arial" pitchFamily="34" charset="0"/>
                          <a:cs typeface="Arial" pitchFamily="34" charset="0"/>
                        </a:rPr>
                        <a:t>3,6</a:t>
                      </a:r>
                      <a:endParaRPr lang="ru-RU" sz="1800" dirty="0">
                        <a:solidFill>
                          <a:srgbClr val="002060"/>
                        </a:solidFill>
                        <a:effectLst/>
                        <a:latin typeface="Arial" pitchFamily="34" charset="0"/>
                        <a:ea typeface="Calibri"/>
                        <a:cs typeface="Arial" pitchFamily="34" charset="0"/>
                      </a:endParaRPr>
                    </a:p>
                  </a:txBody>
                  <a:tcPr marL="62080" marR="62080" marT="0" marB="0" anchor="ctr"/>
                </a:tc>
              </a:tr>
              <a:tr h="360040">
                <a:tc>
                  <a:txBody>
                    <a:bodyPr/>
                    <a:lstStyle/>
                    <a:p>
                      <a:pPr marL="0" indent="0" algn="just">
                        <a:lnSpc>
                          <a:spcPct val="115000"/>
                        </a:lnSpc>
                        <a:spcAft>
                          <a:spcPts val="0"/>
                        </a:spcAft>
                      </a:pPr>
                      <a:r>
                        <a:rPr lang="ru-RU" sz="1800" dirty="0">
                          <a:solidFill>
                            <a:srgbClr val="002060"/>
                          </a:solidFill>
                          <a:effectLst/>
                          <a:latin typeface="Arial" pitchFamily="34" charset="0"/>
                          <a:cs typeface="Arial" pitchFamily="34" charset="0"/>
                        </a:rPr>
                        <a:t>2009 – 2010</a:t>
                      </a:r>
                      <a:endParaRPr lang="ru-RU" sz="1800" dirty="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dirty="0">
                          <a:solidFill>
                            <a:srgbClr val="002060"/>
                          </a:solidFill>
                          <a:effectLst/>
                          <a:latin typeface="Arial" pitchFamily="34" charset="0"/>
                          <a:cs typeface="Arial" pitchFamily="34" charset="0"/>
                        </a:rPr>
                        <a:t>1061</a:t>
                      </a:r>
                      <a:endParaRPr lang="ru-RU" sz="1800" dirty="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dirty="0">
                          <a:solidFill>
                            <a:srgbClr val="002060"/>
                          </a:solidFill>
                          <a:effectLst/>
                          <a:latin typeface="Arial" pitchFamily="34" charset="0"/>
                          <a:cs typeface="Arial" pitchFamily="34" charset="0"/>
                        </a:rPr>
                        <a:t>95</a:t>
                      </a:r>
                      <a:endParaRPr lang="ru-RU" sz="1800" dirty="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dirty="0">
                          <a:solidFill>
                            <a:srgbClr val="002060"/>
                          </a:solidFill>
                          <a:effectLst/>
                          <a:latin typeface="Arial" pitchFamily="34" charset="0"/>
                          <a:cs typeface="Arial" pitchFamily="34" charset="0"/>
                        </a:rPr>
                        <a:t>8,9</a:t>
                      </a:r>
                      <a:endParaRPr lang="ru-RU" sz="1800" dirty="0">
                        <a:solidFill>
                          <a:srgbClr val="002060"/>
                        </a:solidFill>
                        <a:effectLst/>
                        <a:latin typeface="Arial" pitchFamily="34" charset="0"/>
                        <a:ea typeface="Calibri"/>
                        <a:cs typeface="Arial" pitchFamily="34" charset="0"/>
                      </a:endParaRPr>
                    </a:p>
                  </a:txBody>
                  <a:tcPr marL="62080" marR="62080" marT="0" marB="0" anchor="ctr"/>
                </a:tc>
              </a:tr>
              <a:tr h="360040">
                <a:tc>
                  <a:txBody>
                    <a:bodyPr/>
                    <a:lstStyle/>
                    <a:p>
                      <a:pPr marL="0" indent="0" algn="just">
                        <a:lnSpc>
                          <a:spcPct val="115000"/>
                        </a:lnSpc>
                        <a:spcAft>
                          <a:spcPts val="0"/>
                        </a:spcAft>
                      </a:pPr>
                      <a:r>
                        <a:rPr lang="ru-RU" sz="1800" dirty="0">
                          <a:solidFill>
                            <a:srgbClr val="002060"/>
                          </a:solidFill>
                          <a:effectLst/>
                          <a:latin typeface="Arial" pitchFamily="34" charset="0"/>
                          <a:cs typeface="Arial" pitchFamily="34" charset="0"/>
                        </a:rPr>
                        <a:t>2010 – 2011</a:t>
                      </a:r>
                      <a:endParaRPr lang="ru-RU" sz="1800" dirty="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dirty="0">
                          <a:solidFill>
                            <a:srgbClr val="002060"/>
                          </a:solidFill>
                          <a:effectLst/>
                          <a:latin typeface="Arial" pitchFamily="34" charset="0"/>
                          <a:cs typeface="Arial" pitchFamily="34" charset="0"/>
                        </a:rPr>
                        <a:t>1276</a:t>
                      </a:r>
                      <a:endParaRPr lang="ru-RU" sz="1800" dirty="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dirty="0">
                          <a:solidFill>
                            <a:srgbClr val="002060"/>
                          </a:solidFill>
                          <a:effectLst/>
                          <a:latin typeface="Arial" pitchFamily="34" charset="0"/>
                          <a:cs typeface="Arial" pitchFamily="34" charset="0"/>
                        </a:rPr>
                        <a:t>137</a:t>
                      </a:r>
                      <a:endParaRPr lang="ru-RU" sz="1800" dirty="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dirty="0">
                          <a:solidFill>
                            <a:srgbClr val="002060"/>
                          </a:solidFill>
                          <a:effectLst/>
                          <a:latin typeface="Arial" pitchFamily="34" charset="0"/>
                          <a:cs typeface="Arial" pitchFamily="34" charset="0"/>
                        </a:rPr>
                        <a:t>10,7</a:t>
                      </a:r>
                      <a:endParaRPr lang="ru-RU" sz="1800" dirty="0">
                        <a:solidFill>
                          <a:srgbClr val="002060"/>
                        </a:solidFill>
                        <a:effectLst/>
                        <a:latin typeface="Arial" pitchFamily="34" charset="0"/>
                        <a:ea typeface="Calibri"/>
                        <a:cs typeface="Arial" pitchFamily="34" charset="0"/>
                      </a:endParaRPr>
                    </a:p>
                  </a:txBody>
                  <a:tcPr marL="62080" marR="62080" marT="0" marB="0" anchor="ctr"/>
                </a:tc>
              </a:tr>
              <a:tr h="360040">
                <a:tc>
                  <a:txBody>
                    <a:bodyPr/>
                    <a:lstStyle/>
                    <a:p>
                      <a:pPr marL="0" indent="0" algn="just">
                        <a:lnSpc>
                          <a:spcPct val="115000"/>
                        </a:lnSpc>
                        <a:spcAft>
                          <a:spcPts val="0"/>
                        </a:spcAft>
                      </a:pPr>
                      <a:r>
                        <a:rPr lang="ru-RU" sz="1800" dirty="0">
                          <a:solidFill>
                            <a:srgbClr val="002060"/>
                          </a:solidFill>
                          <a:effectLst/>
                          <a:latin typeface="Arial" pitchFamily="34" charset="0"/>
                          <a:cs typeface="Arial" pitchFamily="34" charset="0"/>
                        </a:rPr>
                        <a:t>2011 – 2012</a:t>
                      </a:r>
                      <a:endParaRPr lang="ru-RU" sz="1800" dirty="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a:solidFill>
                            <a:srgbClr val="002060"/>
                          </a:solidFill>
                          <a:effectLst/>
                          <a:latin typeface="Arial" pitchFamily="34" charset="0"/>
                          <a:cs typeface="Arial" pitchFamily="34" charset="0"/>
                        </a:rPr>
                        <a:t>516</a:t>
                      </a:r>
                      <a:endParaRPr lang="ru-RU" sz="180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dirty="0">
                          <a:solidFill>
                            <a:srgbClr val="002060"/>
                          </a:solidFill>
                          <a:effectLst/>
                          <a:latin typeface="Arial" pitchFamily="34" charset="0"/>
                          <a:cs typeface="Arial" pitchFamily="34" charset="0"/>
                        </a:rPr>
                        <a:t>140</a:t>
                      </a:r>
                      <a:endParaRPr lang="ru-RU" sz="1800" dirty="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dirty="0">
                          <a:solidFill>
                            <a:srgbClr val="002060"/>
                          </a:solidFill>
                          <a:effectLst/>
                          <a:latin typeface="Arial" pitchFamily="34" charset="0"/>
                          <a:cs typeface="Arial" pitchFamily="34" charset="0"/>
                        </a:rPr>
                        <a:t>27,1</a:t>
                      </a:r>
                      <a:endParaRPr lang="ru-RU" sz="1800" dirty="0">
                        <a:solidFill>
                          <a:srgbClr val="002060"/>
                        </a:solidFill>
                        <a:effectLst/>
                        <a:latin typeface="Arial" pitchFamily="34" charset="0"/>
                        <a:ea typeface="Calibri"/>
                        <a:cs typeface="Arial" pitchFamily="34" charset="0"/>
                      </a:endParaRPr>
                    </a:p>
                  </a:txBody>
                  <a:tcPr marL="62080" marR="62080" marT="0" marB="0" anchor="ctr"/>
                </a:tc>
              </a:tr>
              <a:tr h="360040">
                <a:tc>
                  <a:txBody>
                    <a:bodyPr/>
                    <a:lstStyle/>
                    <a:p>
                      <a:pPr marL="0" indent="0" algn="just">
                        <a:lnSpc>
                          <a:spcPct val="115000"/>
                        </a:lnSpc>
                        <a:spcAft>
                          <a:spcPts val="0"/>
                        </a:spcAft>
                      </a:pPr>
                      <a:r>
                        <a:rPr lang="ru-RU" sz="1800" dirty="0" smtClean="0">
                          <a:solidFill>
                            <a:srgbClr val="002060"/>
                          </a:solidFill>
                          <a:effectLst/>
                          <a:latin typeface="Arial" pitchFamily="34" charset="0"/>
                          <a:cs typeface="Arial" pitchFamily="34" charset="0"/>
                        </a:rPr>
                        <a:t>2012 – 2013</a:t>
                      </a:r>
                      <a:endParaRPr lang="ru-RU" sz="1800" dirty="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a:solidFill>
                            <a:srgbClr val="002060"/>
                          </a:solidFill>
                          <a:effectLst/>
                          <a:latin typeface="Arial" pitchFamily="34" charset="0"/>
                          <a:cs typeface="Arial" pitchFamily="34" charset="0"/>
                        </a:rPr>
                        <a:t>520</a:t>
                      </a:r>
                      <a:endParaRPr lang="ru-RU" sz="180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dirty="0">
                          <a:solidFill>
                            <a:srgbClr val="002060"/>
                          </a:solidFill>
                          <a:effectLst/>
                          <a:latin typeface="Arial" pitchFamily="34" charset="0"/>
                          <a:cs typeface="Arial" pitchFamily="34" charset="0"/>
                        </a:rPr>
                        <a:t>178</a:t>
                      </a:r>
                      <a:endParaRPr lang="ru-RU" sz="1800" dirty="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dirty="0">
                          <a:solidFill>
                            <a:srgbClr val="002060"/>
                          </a:solidFill>
                          <a:effectLst/>
                          <a:latin typeface="Arial" pitchFamily="34" charset="0"/>
                          <a:cs typeface="Arial" pitchFamily="34" charset="0"/>
                        </a:rPr>
                        <a:t>34,2</a:t>
                      </a:r>
                      <a:endParaRPr lang="ru-RU" sz="1800" dirty="0">
                        <a:solidFill>
                          <a:srgbClr val="002060"/>
                        </a:solidFill>
                        <a:effectLst/>
                        <a:latin typeface="Arial" pitchFamily="34" charset="0"/>
                        <a:ea typeface="Calibri"/>
                        <a:cs typeface="Arial" pitchFamily="34" charset="0"/>
                      </a:endParaRPr>
                    </a:p>
                  </a:txBody>
                  <a:tcPr marL="62080" marR="62080" marT="0" marB="0" anchor="ctr"/>
                </a:tc>
              </a:tr>
              <a:tr h="360040">
                <a:tc>
                  <a:txBody>
                    <a:bodyPr/>
                    <a:lstStyle/>
                    <a:p>
                      <a:pPr marL="0" indent="0" algn="just">
                        <a:lnSpc>
                          <a:spcPct val="115000"/>
                        </a:lnSpc>
                        <a:spcAft>
                          <a:spcPts val="0"/>
                        </a:spcAft>
                      </a:pPr>
                      <a:r>
                        <a:rPr lang="ru-RU" sz="1800" dirty="0" smtClean="0">
                          <a:solidFill>
                            <a:srgbClr val="002060"/>
                          </a:solidFill>
                          <a:effectLst/>
                          <a:latin typeface="Arial" pitchFamily="34" charset="0"/>
                          <a:cs typeface="Arial" pitchFamily="34" charset="0"/>
                        </a:rPr>
                        <a:t>2013 – 2014</a:t>
                      </a:r>
                      <a:endParaRPr lang="ru-RU" sz="1800" dirty="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dirty="0">
                          <a:solidFill>
                            <a:srgbClr val="002060"/>
                          </a:solidFill>
                          <a:effectLst/>
                          <a:latin typeface="Arial" pitchFamily="34" charset="0"/>
                          <a:cs typeface="Arial" pitchFamily="34" charset="0"/>
                        </a:rPr>
                        <a:t>561</a:t>
                      </a:r>
                      <a:endParaRPr lang="ru-RU" sz="1800" dirty="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a:solidFill>
                            <a:srgbClr val="002060"/>
                          </a:solidFill>
                          <a:effectLst/>
                          <a:latin typeface="Arial" pitchFamily="34" charset="0"/>
                          <a:cs typeface="Arial" pitchFamily="34" charset="0"/>
                        </a:rPr>
                        <a:t>157</a:t>
                      </a:r>
                      <a:endParaRPr lang="ru-RU" sz="180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dirty="0">
                          <a:solidFill>
                            <a:srgbClr val="002060"/>
                          </a:solidFill>
                          <a:effectLst/>
                          <a:latin typeface="Arial" pitchFamily="34" charset="0"/>
                          <a:cs typeface="Arial" pitchFamily="34" charset="0"/>
                        </a:rPr>
                        <a:t>28</a:t>
                      </a:r>
                      <a:endParaRPr lang="ru-RU" sz="1800" dirty="0">
                        <a:solidFill>
                          <a:srgbClr val="002060"/>
                        </a:solidFill>
                        <a:effectLst/>
                        <a:latin typeface="Arial" pitchFamily="34" charset="0"/>
                        <a:ea typeface="Calibri"/>
                        <a:cs typeface="Arial" pitchFamily="34" charset="0"/>
                      </a:endParaRPr>
                    </a:p>
                  </a:txBody>
                  <a:tcPr marL="62080" marR="62080" marT="0" marB="0" anchor="ctr"/>
                </a:tc>
              </a:tr>
              <a:tr h="360040">
                <a:tc>
                  <a:txBody>
                    <a:bodyPr/>
                    <a:lstStyle/>
                    <a:p>
                      <a:pPr marL="0" indent="0" algn="just">
                        <a:lnSpc>
                          <a:spcPct val="115000"/>
                        </a:lnSpc>
                        <a:spcAft>
                          <a:spcPts val="0"/>
                        </a:spcAft>
                      </a:pPr>
                      <a:r>
                        <a:rPr lang="ru-RU" sz="1800" dirty="0">
                          <a:solidFill>
                            <a:srgbClr val="002060"/>
                          </a:solidFill>
                          <a:effectLst/>
                          <a:latin typeface="Arial" pitchFamily="34" charset="0"/>
                          <a:cs typeface="Arial" pitchFamily="34" charset="0"/>
                        </a:rPr>
                        <a:t>2014 </a:t>
                      </a:r>
                      <a:r>
                        <a:rPr lang="ru-RU" sz="1800" dirty="0" smtClean="0">
                          <a:solidFill>
                            <a:srgbClr val="002060"/>
                          </a:solidFill>
                          <a:effectLst/>
                          <a:latin typeface="Arial" pitchFamily="34" charset="0"/>
                          <a:cs typeface="Arial" pitchFamily="34" charset="0"/>
                        </a:rPr>
                        <a:t>– </a:t>
                      </a:r>
                      <a:r>
                        <a:rPr lang="ru-RU" sz="1800" dirty="0">
                          <a:solidFill>
                            <a:srgbClr val="002060"/>
                          </a:solidFill>
                          <a:effectLst/>
                          <a:latin typeface="Arial" pitchFamily="34" charset="0"/>
                          <a:cs typeface="Arial" pitchFamily="34" charset="0"/>
                        </a:rPr>
                        <a:t>2015</a:t>
                      </a:r>
                      <a:endParaRPr lang="ru-RU" sz="1800" dirty="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a:solidFill>
                            <a:srgbClr val="002060"/>
                          </a:solidFill>
                          <a:effectLst/>
                          <a:latin typeface="Arial" pitchFamily="34" charset="0"/>
                          <a:cs typeface="Arial" pitchFamily="34" charset="0"/>
                        </a:rPr>
                        <a:t>523</a:t>
                      </a:r>
                      <a:endParaRPr lang="ru-RU" sz="180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a:solidFill>
                            <a:srgbClr val="002060"/>
                          </a:solidFill>
                          <a:effectLst/>
                          <a:latin typeface="Arial" pitchFamily="34" charset="0"/>
                          <a:cs typeface="Arial" pitchFamily="34" charset="0"/>
                        </a:rPr>
                        <a:t>139</a:t>
                      </a:r>
                      <a:endParaRPr lang="ru-RU" sz="180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dirty="0">
                          <a:solidFill>
                            <a:srgbClr val="002060"/>
                          </a:solidFill>
                          <a:effectLst/>
                          <a:latin typeface="Arial" pitchFamily="34" charset="0"/>
                          <a:cs typeface="Arial" pitchFamily="34" charset="0"/>
                        </a:rPr>
                        <a:t>27</a:t>
                      </a:r>
                      <a:endParaRPr lang="ru-RU" sz="1800" dirty="0">
                        <a:solidFill>
                          <a:srgbClr val="002060"/>
                        </a:solidFill>
                        <a:effectLst/>
                        <a:latin typeface="Arial" pitchFamily="34" charset="0"/>
                        <a:ea typeface="Calibri"/>
                        <a:cs typeface="Arial" pitchFamily="34" charset="0"/>
                      </a:endParaRPr>
                    </a:p>
                  </a:txBody>
                  <a:tcPr marL="62080" marR="62080" marT="0" marB="0" anchor="ctr"/>
                </a:tc>
              </a:tr>
              <a:tr h="360040">
                <a:tc>
                  <a:txBody>
                    <a:bodyPr/>
                    <a:lstStyle/>
                    <a:p>
                      <a:pPr marL="0" indent="0" algn="just">
                        <a:lnSpc>
                          <a:spcPct val="115000"/>
                        </a:lnSpc>
                        <a:spcAft>
                          <a:spcPts val="0"/>
                        </a:spcAft>
                      </a:pPr>
                      <a:r>
                        <a:rPr lang="ru-RU" sz="1800" dirty="0" smtClean="0">
                          <a:solidFill>
                            <a:srgbClr val="002060"/>
                          </a:solidFill>
                          <a:effectLst/>
                          <a:latin typeface="Arial" pitchFamily="34" charset="0"/>
                          <a:cs typeface="Arial" pitchFamily="34" charset="0"/>
                        </a:rPr>
                        <a:t>2015 – 2016</a:t>
                      </a:r>
                      <a:endParaRPr lang="ru-RU" sz="1800" dirty="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a:solidFill>
                            <a:srgbClr val="002060"/>
                          </a:solidFill>
                          <a:effectLst/>
                          <a:latin typeface="Arial" pitchFamily="34" charset="0"/>
                          <a:cs typeface="Arial" pitchFamily="34" charset="0"/>
                        </a:rPr>
                        <a:t>680</a:t>
                      </a:r>
                      <a:endParaRPr lang="ru-RU" sz="180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dirty="0">
                          <a:solidFill>
                            <a:srgbClr val="002060"/>
                          </a:solidFill>
                          <a:effectLst/>
                          <a:latin typeface="Arial" pitchFamily="34" charset="0"/>
                          <a:cs typeface="Arial" pitchFamily="34" charset="0"/>
                        </a:rPr>
                        <a:t>165</a:t>
                      </a:r>
                      <a:endParaRPr lang="ru-RU" sz="1800" dirty="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dirty="0">
                          <a:solidFill>
                            <a:srgbClr val="002060"/>
                          </a:solidFill>
                          <a:effectLst/>
                          <a:latin typeface="Arial" pitchFamily="34" charset="0"/>
                          <a:cs typeface="Arial" pitchFamily="34" charset="0"/>
                        </a:rPr>
                        <a:t>24,3</a:t>
                      </a:r>
                      <a:endParaRPr lang="ru-RU" sz="1800" dirty="0">
                        <a:solidFill>
                          <a:srgbClr val="002060"/>
                        </a:solidFill>
                        <a:effectLst/>
                        <a:latin typeface="Arial" pitchFamily="34" charset="0"/>
                        <a:ea typeface="Calibri"/>
                        <a:cs typeface="Arial" pitchFamily="34" charset="0"/>
                      </a:endParaRPr>
                    </a:p>
                  </a:txBody>
                  <a:tcPr marL="62080" marR="62080" marT="0" marB="0" anchor="ctr"/>
                </a:tc>
              </a:tr>
              <a:tr h="360040">
                <a:tc>
                  <a:txBody>
                    <a:bodyPr/>
                    <a:lstStyle/>
                    <a:p>
                      <a:pPr marL="0" indent="0" algn="just">
                        <a:lnSpc>
                          <a:spcPct val="115000"/>
                        </a:lnSpc>
                        <a:spcAft>
                          <a:spcPts val="0"/>
                        </a:spcAft>
                      </a:pPr>
                      <a:r>
                        <a:rPr lang="ru-RU" sz="1800" dirty="0" smtClean="0">
                          <a:solidFill>
                            <a:srgbClr val="002060"/>
                          </a:solidFill>
                          <a:effectLst/>
                          <a:latin typeface="Arial" pitchFamily="34" charset="0"/>
                          <a:cs typeface="Arial" pitchFamily="34" charset="0"/>
                        </a:rPr>
                        <a:t>2016 – 2017</a:t>
                      </a:r>
                      <a:endParaRPr lang="ru-RU" sz="1800" dirty="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a:solidFill>
                            <a:srgbClr val="002060"/>
                          </a:solidFill>
                          <a:effectLst/>
                          <a:latin typeface="Arial" pitchFamily="34" charset="0"/>
                          <a:cs typeface="Arial" pitchFamily="34" charset="0"/>
                        </a:rPr>
                        <a:t>600</a:t>
                      </a:r>
                      <a:endParaRPr lang="ru-RU" sz="180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a:solidFill>
                            <a:srgbClr val="002060"/>
                          </a:solidFill>
                          <a:effectLst/>
                          <a:latin typeface="Arial" pitchFamily="34" charset="0"/>
                          <a:cs typeface="Arial" pitchFamily="34" charset="0"/>
                        </a:rPr>
                        <a:t>170</a:t>
                      </a:r>
                      <a:endParaRPr lang="ru-RU" sz="180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dirty="0">
                          <a:solidFill>
                            <a:srgbClr val="002060"/>
                          </a:solidFill>
                          <a:effectLst/>
                          <a:latin typeface="Arial" pitchFamily="34" charset="0"/>
                          <a:cs typeface="Arial" pitchFamily="34" charset="0"/>
                        </a:rPr>
                        <a:t>28,3</a:t>
                      </a:r>
                      <a:endParaRPr lang="ru-RU" sz="1800" dirty="0">
                        <a:solidFill>
                          <a:srgbClr val="002060"/>
                        </a:solidFill>
                        <a:effectLst/>
                        <a:latin typeface="Arial" pitchFamily="34" charset="0"/>
                        <a:ea typeface="Calibri"/>
                        <a:cs typeface="Arial" pitchFamily="34" charset="0"/>
                      </a:endParaRPr>
                    </a:p>
                  </a:txBody>
                  <a:tcPr marL="62080" marR="62080" marT="0" marB="0" anchor="ctr"/>
                </a:tc>
              </a:tr>
              <a:tr h="360040">
                <a:tc>
                  <a:txBody>
                    <a:bodyPr/>
                    <a:lstStyle/>
                    <a:p>
                      <a:pPr marL="0" indent="0" algn="just">
                        <a:lnSpc>
                          <a:spcPct val="115000"/>
                        </a:lnSpc>
                        <a:spcAft>
                          <a:spcPts val="0"/>
                        </a:spcAft>
                      </a:pPr>
                      <a:r>
                        <a:rPr lang="ru-RU" sz="1800" dirty="0" smtClean="0">
                          <a:solidFill>
                            <a:srgbClr val="002060"/>
                          </a:solidFill>
                          <a:effectLst/>
                          <a:latin typeface="Arial" pitchFamily="34" charset="0"/>
                          <a:cs typeface="Arial" pitchFamily="34" charset="0"/>
                        </a:rPr>
                        <a:t>2017 – 2018</a:t>
                      </a:r>
                      <a:endParaRPr lang="ru-RU" sz="1800" dirty="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dirty="0">
                          <a:solidFill>
                            <a:srgbClr val="002060"/>
                          </a:solidFill>
                          <a:effectLst/>
                          <a:latin typeface="Arial" pitchFamily="34" charset="0"/>
                          <a:cs typeface="Arial" pitchFamily="34" charset="0"/>
                        </a:rPr>
                        <a:t>718</a:t>
                      </a:r>
                      <a:endParaRPr lang="ru-RU" sz="1800" dirty="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a:solidFill>
                            <a:srgbClr val="002060"/>
                          </a:solidFill>
                          <a:effectLst/>
                          <a:latin typeface="Arial" pitchFamily="34" charset="0"/>
                          <a:cs typeface="Arial" pitchFamily="34" charset="0"/>
                        </a:rPr>
                        <a:t>166</a:t>
                      </a:r>
                      <a:endParaRPr lang="ru-RU" sz="1800">
                        <a:solidFill>
                          <a:srgbClr val="002060"/>
                        </a:solidFill>
                        <a:effectLst/>
                        <a:latin typeface="Arial" pitchFamily="34" charset="0"/>
                        <a:ea typeface="Calibri"/>
                        <a:cs typeface="Arial" pitchFamily="34" charset="0"/>
                      </a:endParaRPr>
                    </a:p>
                  </a:txBody>
                  <a:tcPr marL="62080" marR="62080" marT="0" marB="0" anchor="ctr"/>
                </a:tc>
                <a:tc>
                  <a:txBody>
                    <a:bodyPr/>
                    <a:lstStyle/>
                    <a:p>
                      <a:pPr indent="450215" algn="just">
                        <a:lnSpc>
                          <a:spcPct val="115000"/>
                        </a:lnSpc>
                        <a:spcAft>
                          <a:spcPts val="0"/>
                        </a:spcAft>
                      </a:pPr>
                      <a:r>
                        <a:rPr lang="ru-RU" sz="1800" dirty="0">
                          <a:solidFill>
                            <a:srgbClr val="002060"/>
                          </a:solidFill>
                          <a:effectLst/>
                          <a:latin typeface="Arial" pitchFamily="34" charset="0"/>
                          <a:cs typeface="Arial" pitchFamily="34" charset="0"/>
                        </a:rPr>
                        <a:t>23</a:t>
                      </a:r>
                      <a:endParaRPr lang="ru-RU" sz="1800" dirty="0">
                        <a:solidFill>
                          <a:srgbClr val="002060"/>
                        </a:solidFill>
                        <a:effectLst/>
                        <a:latin typeface="Arial" pitchFamily="34" charset="0"/>
                        <a:ea typeface="Calibri"/>
                        <a:cs typeface="Arial" pitchFamily="34" charset="0"/>
                      </a:endParaRPr>
                    </a:p>
                  </a:txBody>
                  <a:tcPr marL="62080" marR="62080" marT="0" marB="0" anchor="ctr"/>
                </a:tc>
              </a:tr>
            </a:tbl>
          </a:graphicData>
        </a:graphic>
      </p:graphicFrame>
      <p:sp>
        <p:nvSpPr>
          <p:cNvPr id="6" name="Rectangle 1"/>
          <p:cNvSpPr>
            <a:spLocks noChangeArrowheads="1"/>
          </p:cNvSpPr>
          <p:nvPr/>
        </p:nvSpPr>
        <p:spPr bwMode="auto">
          <a:xfrm>
            <a:off x="899592" y="776898"/>
            <a:ext cx="558180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Динамика эффективности участия на муниципальном этапе </a:t>
            </a:r>
            <a:r>
              <a:rPr kumimoji="0" lang="ru-RU" sz="20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ВсОШ</a:t>
            </a:r>
            <a:endParaRPr kumimoji="0" lang="ru-RU"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7" name="Заголовок 1"/>
          <p:cNvSpPr txBox="1">
            <a:spLocks/>
          </p:cNvSpPr>
          <p:nvPr/>
        </p:nvSpPr>
        <p:spPr>
          <a:xfrm>
            <a:off x="179388" y="188913"/>
            <a:ext cx="7239000" cy="444500"/>
          </a:xfrm>
          <a:prstGeom prst="rect">
            <a:avLst/>
          </a:prstGeom>
        </p:spPr>
        <p:txBody>
          <a:bodyPr vert="horz" lIns="45720" tIns="0" rIns="45720" bIns="0" anchor="b" anchorCtr="0">
            <a:no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ru-RU" sz="2400" b="0" dirty="0" smtClean="0">
                <a:solidFill>
                  <a:srgbClr val="002060"/>
                </a:solidFill>
                <a:latin typeface="Arial" pitchFamily="34" charset="0"/>
                <a:cs typeface="Arial" pitchFamily="34" charset="0"/>
              </a:rPr>
              <a:t>Всероссийская олимпиада школьников</a:t>
            </a:r>
            <a:endParaRPr lang="ru-RU" sz="2400" b="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256718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39557" y="843525"/>
            <a:ext cx="5328592" cy="400110"/>
          </a:xfrm>
          <a:prstGeom prst="rect">
            <a:avLst/>
          </a:prstGeom>
          <a:noFill/>
        </p:spPr>
        <p:txBody>
          <a:bodyPr wrap="square" rtlCol="0">
            <a:spAutoFit/>
          </a:bodyPr>
          <a:lstStyle/>
          <a:p>
            <a:r>
              <a:rPr lang="ru-RU" sz="2000" b="1" dirty="0" smtClean="0">
                <a:solidFill>
                  <a:srgbClr val="002060"/>
                </a:solidFill>
                <a:latin typeface="Arial" pitchFamily="34" charset="0"/>
                <a:cs typeface="Arial" pitchFamily="34" charset="0"/>
              </a:rPr>
              <a:t>Региональный этап</a:t>
            </a:r>
          </a:p>
        </p:txBody>
      </p:sp>
      <p:graphicFrame>
        <p:nvGraphicFramePr>
          <p:cNvPr id="6" name="Таблица 5"/>
          <p:cNvGraphicFramePr>
            <a:graphicFrameLocks noGrp="1"/>
          </p:cNvGraphicFramePr>
          <p:nvPr>
            <p:extLst>
              <p:ext uri="{D42A27DB-BD31-4B8C-83A1-F6EECF244321}">
                <p14:modId xmlns:p14="http://schemas.microsoft.com/office/powerpoint/2010/main" val="3952903921"/>
              </p:ext>
            </p:extLst>
          </p:nvPr>
        </p:nvGraphicFramePr>
        <p:xfrm>
          <a:off x="0" y="1484784"/>
          <a:ext cx="8100392" cy="5256587"/>
        </p:xfrm>
        <a:graphic>
          <a:graphicData uri="http://schemas.openxmlformats.org/drawingml/2006/table">
            <a:tbl>
              <a:tblPr firstRow="1" firstCol="1" bandRow="1">
                <a:tableStyleId>{5C22544A-7EE6-4342-B048-85BDC9FD1C3A}</a:tableStyleId>
              </a:tblPr>
              <a:tblGrid>
                <a:gridCol w="1806174"/>
                <a:gridCol w="1755670"/>
                <a:gridCol w="2293242"/>
                <a:gridCol w="2245306"/>
              </a:tblGrid>
              <a:tr h="1330373">
                <a:tc>
                  <a:txBody>
                    <a:bodyPr/>
                    <a:lstStyle/>
                    <a:p>
                      <a:pPr algn="just">
                        <a:lnSpc>
                          <a:spcPct val="115000"/>
                        </a:lnSpc>
                        <a:spcAft>
                          <a:spcPts val="0"/>
                        </a:spcAft>
                      </a:pPr>
                      <a:r>
                        <a:rPr lang="ru-RU" sz="1800" dirty="0">
                          <a:effectLst/>
                          <a:latin typeface="Arial" pitchFamily="34" charset="0"/>
                          <a:cs typeface="Arial" pitchFamily="34" charset="0"/>
                        </a:rPr>
                        <a:t>Учебные годы</a:t>
                      </a:r>
                      <a:endParaRPr lang="ru-RU" sz="1100" dirty="0">
                        <a:effectLst/>
                        <a:latin typeface="Arial" pitchFamily="34" charset="0"/>
                        <a:cs typeface="Arial" pitchFamily="34" charset="0"/>
                      </a:endParaRPr>
                    </a:p>
                  </a:txBody>
                  <a:tcPr marL="68580" marR="68580" marT="0" marB="0"/>
                </a:tc>
                <a:tc>
                  <a:txBody>
                    <a:bodyPr/>
                    <a:lstStyle/>
                    <a:p>
                      <a:pPr algn="ctr">
                        <a:lnSpc>
                          <a:spcPct val="115000"/>
                        </a:lnSpc>
                        <a:spcAft>
                          <a:spcPts val="0"/>
                        </a:spcAft>
                      </a:pPr>
                      <a:r>
                        <a:rPr lang="ru-RU" sz="1800" dirty="0">
                          <a:effectLst/>
                          <a:latin typeface="Arial" pitchFamily="34" charset="0"/>
                          <a:cs typeface="Arial" pitchFamily="34" charset="0"/>
                        </a:rPr>
                        <a:t>Количество участников</a:t>
                      </a:r>
                      <a:endParaRPr lang="ru-RU" sz="1100" dirty="0">
                        <a:effectLst/>
                        <a:latin typeface="Arial" pitchFamily="34" charset="0"/>
                        <a:cs typeface="Arial" pitchFamily="34" charset="0"/>
                      </a:endParaRPr>
                    </a:p>
                  </a:txBody>
                  <a:tcPr marL="68580" marR="68580" marT="0" marB="0"/>
                </a:tc>
                <a:tc>
                  <a:txBody>
                    <a:bodyPr/>
                    <a:lstStyle/>
                    <a:p>
                      <a:pPr algn="ctr">
                        <a:lnSpc>
                          <a:spcPct val="115000"/>
                        </a:lnSpc>
                        <a:spcAft>
                          <a:spcPts val="0"/>
                        </a:spcAft>
                      </a:pPr>
                      <a:r>
                        <a:rPr lang="ru-RU" sz="1800" dirty="0">
                          <a:effectLst/>
                          <a:latin typeface="Arial" pitchFamily="34" charset="0"/>
                          <a:cs typeface="Arial" pitchFamily="34" charset="0"/>
                        </a:rPr>
                        <a:t>Количество  победителей и призёров</a:t>
                      </a:r>
                      <a:endParaRPr lang="ru-RU" sz="1100" dirty="0">
                        <a:effectLst/>
                        <a:latin typeface="Arial" pitchFamily="34" charset="0"/>
                        <a:cs typeface="Arial" pitchFamily="34" charset="0"/>
                      </a:endParaRPr>
                    </a:p>
                  </a:txBody>
                  <a:tcPr marL="68580" marR="68580" marT="0" marB="0"/>
                </a:tc>
                <a:tc>
                  <a:txBody>
                    <a:bodyPr/>
                    <a:lstStyle/>
                    <a:p>
                      <a:pPr algn="ctr">
                        <a:lnSpc>
                          <a:spcPct val="115000"/>
                        </a:lnSpc>
                        <a:spcAft>
                          <a:spcPts val="0"/>
                        </a:spcAft>
                      </a:pPr>
                      <a:r>
                        <a:rPr lang="ru-RU" sz="1800" dirty="0">
                          <a:effectLst/>
                          <a:latin typeface="Arial" pitchFamily="34" charset="0"/>
                          <a:cs typeface="Arial" pitchFamily="34" charset="0"/>
                        </a:rPr>
                        <a:t>Эффективность участия в %</a:t>
                      </a:r>
                      <a:endParaRPr lang="ru-RU" sz="1100" dirty="0">
                        <a:effectLst/>
                        <a:latin typeface="Arial" pitchFamily="34" charset="0"/>
                        <a:cs typeface="Arial" pitchFamily="34" charset="0"/>
                      </a:endParaRPr>
                    </a:p>
                  </a:txBody>
                  <a:tcPr marL="68580" marR="68580" marT="0" marB="0"/>
                </a:tc>
              </a:tr>
              <a:tr h="654369">
                <a:tc>
                  <a:txBody>
                    <a:bodyPr/>
                    <a:lstStyle/>
                    <a:p>
                      <a:pPr algn="just">
                        <a:lnSpc>
                          <a:spcPct val="115000"/>
                        </a:lnSpc>
                        <a:spcAft>
                          <a:spcPts val="0"/>
                        </a:spcAft>
                      </a:pPr>
                      <a:r>
                        <a:rPr lang="ru-RU" sz="1800">
                          <a:effectLst/>
                          <a:latin typeface="Arial" pitchFamily="34" charset="0"/>
                          <a:cs typeface="Arial" pitchFamily="34" charset="0"/>
                        </a:rPr>
                        <a:t>2012 - 2013</a:t>
                      </a:r>
                      <a:endParaRPr lang="ru-RU" sz="1100">
                        <a:effectLst/>
                        <a:latin typeface="Arial" pitchFamily="34" charset="0"/>
                        <a:cs typeface="Arial" pitchFamily="34" charset="0"/>
                      </a:endParaRPr>
                    </a:p>
                  </a:txBody>
                  <a:tcPr marL="68580" marR="68580" marT="0" marB="0"/>
                </a:tc>
                <a:tc>
                  <a:txBody>
                    <a:bodyPr/>
                    <a:lstStyle/>
                    <a:p>
                      <a:pPr algn="ctr">
                        <a:lnSpc>
                          <a:spcPct val="115000"/>
                        </a:lnSpc>
                        <a:spcAft>
                          <a:spcPts val="0"/>
                        </a:spcAft>
                      </a:pPr>
                      <a:r>
                        <a:rPr lang="ru-RU" sz="1800" dirty="0">
                          <a:solidFill>
                            <a:srgbClr val="002060"/>
                          </a:solidFill>
                          <a:effectLst/>
                          <a:latin typeface="Arial" pitchFamily="34" charset="0"/>
                          <a:cs typeface="Arial" pitchFamily="34" charset="0"/>
                        </a:rPr>
                        <a:t>47</a:t>
                      </a:r>
                      <a:endParaRPr lang="ru-RU" sz="1100" dirty="0">
                        <a:solidFill>
                          <a:srgbClr val="002060"/>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1800" dirty="0">
                          <a:solidFill>
                            <a:srgbClr val="002060"/>
                          </a:solidFill>
                          <a:effectLst/>
                          <a:latin typeface="Arial" pitchFamily="34" charset="0"/>
                          <a:cs typeface="Arial" pitchFamily="34" charset="0"/>
                        </a:rPr>
                        <a:t>3</a:t>
                      </a:r>
                      <a:endParaRPr lang="ru-RU" sz="1100" dirty="0">
                        <a:solidFill>
                          <a:srgbClr val="002060"/>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1800" dirty="0">
                          <a:solidFill>
                            <a:srgbClr val="002060"/>
                          </a:solidFill>
                          <a:effectLst/>
                          <a:latin typeface="Arial" pitchFamily="34" charset="0"/>
                          <a:cs typeface="Arial" pitchFamily="34" charset="0"/>
                        </a:rPr>
                        <a:t>6,4</a:t>
                      </a:r>
                      <a:endParaRPr lang="ru-RU" sz="1100" dirty="0">
                        <a:solidFill>
                          <a:srgbClr val="002060"/>
                        </a:solidFill>
                        <a:effectLst/>
                        <a:latin typeface="Arial" pitchFamily="34" charset="0"/>
                        <a:cs typeface="Arial" pitchFamily="34" charset="0"/>
                      </a:endParaRPr>
                    </a:p>
                  </a:txBody>
                  <a:tcPr marL="68580" marR="68580" marT="0" marB="0" anchor="ctr"/>
                </a:tc>
              </a:tr>
              <a:tr h="654369">
                <a:tc>
                  <a:txBody>
                    <a:bodyPr/>
                    <a:lstStyle/>
                    <a:p>
                      <a:pPr algn="just">
                        <a:lnSpc>
                          <a:spcPct val="115000"/>
                        </a:lnSpc>
                        <a:spcAft>
                          <a:spcPts val="0"/>
                        </a:spcAft>
                      </a:pPr>
                      <a:r>
                        <a:rPr lang="ru-RU" sz="1800">
                          <a:effectLst/>
                          <a:latin typeface="Arial" pitchFamily="34" charset="0"/>
                          <a:cs typeface="Arial" pitchFamily="34" charset="0"/>
                        </a:rPr>
                        <a:t>2013 - 2014</a:t>
                      </a:r>
                      <a:endParaRPr lang="ru-RU" sz="1100">
                        <a:effectLst/>
                        <a:latin typeface="Arial" pitchFamily="34" charset="0"/>
                        <a:cs typeface="Arial" pitchFamily="34" charset="0"/>
                      </a:endParaRPr>
                    </a:p>
                  </a:txBody>
                  <a:tcPr marL="68580" marR="68580" marT="0" marB="0"/>
                </a:tc>
                <a:tc>
                  <a:txBody>
                    <a:bodyPr/>
                    <a:lstStyle/>
                    <a:p>
                      <a:pPr algn="ctr">
                        <a:lnSpc>
                          <a:spcPct val="115000"/>
                        </a:lnSpc>
                        <a:spcAft>
                          <a:spcPts val="0"/>
                        </a:spcAft>
                      </a:pPr>
                      <a:r>
                        <a:rPr lang="ru-RU" sz="1800">
                          <a:solidFill>
                            <a:srgbClr val="002060"/>
                          </a:solidFill>
                          <a:effectLst/>
                          <a:latin typeface="Arial" pitchFamily="34" charset="0"/>
                          <a:cs typeface="Arial" pitchFamily="34" charset="0"/>
                        </a:rPr>
                        <a:t>37</a:t>
                      </a:r>
                      <a:endParaRPr lang="ru-RU" sz="1100">
                        <a:solidFill>
                          <a:srgbClr val="002060"/>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1800">
                          <a:solidFill>
                            <a:srgbClr val="002060"/>
                          </a:solidFill>
                          <a:effectLst/>
                          <a:latin typeface="Arial" pitchFamily="34" charset="0"/>
                          <a:cs typeface="Arial" pitchFamily="34" charset="0"/>
                        </a:rPr>
                        <a:t>2</a:t>
                      </a:r>
                      <a:endParaRPr lang="ru-RU" sz="1100">
                        <a:solidFill>
                          <a:srgbClr val="002060"/>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1800" dirty="0">
                          <a:solidFill>
                            <a:srgbClr val="002060"/>
                          </a:solidFill>
                          <a:effectLst/>
                          <a:latin typeface="Arial" pitchFamily="34" charset="0"/>
                          <a:cs typeface="Arial" pitchFamily="34" charset="0"/>
                        </a:rPr>
                        <a:t>5,4</a:t>
                      </a:r>
                      <a:endParaRPr lang="ru-RU" sz="1100" dirty="0">
                        <a:solidFill>
                          <a:srgbClr val="002060"/>
                        </a:solidFill>
                        <a:effectLst/>
                        <a:latin typeface="Arial" pitchFamily="34" charset="0"/>
                        <a:cs typeface="Arial" pitchFamily="34" charset="0"/>
                      </a:endParaRPr>
                    </a:p>
                  </a:txBody>
                  <a:tcPr marL="68580" marR="68580" marT="0" marB="0" anchor="ctr"/>
                </a:tc>
              </a:tr>
              <a:tr h="654369">
                <a:tc>
                  <a:txBody>
                    <a:bodyPr/>
                    <a:lstStyle/>
                    <a:p>
                      <a:pPr algn="just">
                        <a:lnSpc>
                          <a:spcPct val="115000"/>
                        </a:lnSpc>
                        <a:spcAft>
                          <a:spcPts val="0"/>
                        </a:spcAft>
                      </a:pPr>
                      <a:r>
                        <a:rPr lang="ru-RU" sz="1800">
                          <a:effectLst/>
                          <a:latin typeface="Arial" pitchFamily="34" charset="0"/>
                          <a:cs typeface="Arial" pitchFamily="34" charset="0"/>
                        </a:rPr>
                        <a:t>2014 - 2015</a:t>
                      </a:r>
                      <a:endParaRPr lang="ru-RU" sz="1100">
                        <a:effectLst/>
                        <a:latin typeface="Arial" pitchFamily="34" charset="0"/>
                        <a:cs typeface="Arial" pitchFamily="34" charset="0"/>
                      </a:endParaRPr>
                    </a:p>
                  </a:txBody>
                  <a:tcPr marL="68580" marR="68580" marT="0" marB="0"/>
                </a:tc>
                <a:tc>
                  <a:txBody>
                    <a:bodyPr/>
                    <a:lstStyle/>
                    <a:p>
                      <a:pPr algn="ctr">
                        <a:lnSpc>
                          <a:spcPct val="115000"/>
                        </a:lnSpc>
                        <a:spcAft>
                          <a:spcPts val="0"/>
                        </a:spcAft>
                      </a:pPr>
                      <a:r>
                        <a:rPr lang="ru-RU" sz="1800">
                          <a:solidFill>
                            <a:srgbClr val="002060"/>
                          </a:solidFill>
                          <a:effectLst/>
                          <a:latin typeface="Arial" pitchFamily="34" charset="0"/>
                          <a:cs typeface="Arial" pitchFamily="34" charset="0"/>
                        </a:rPr>
                        <a:t>32</a:t>
                      </a:r>
                      <a:endParaRPr lang="ru-RU" sz="1100">
                        <a:solidFill>
                          <a:srgbClr val="002060"/>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1800">
                          <a:solidFill>
                            <a:srgbClr val="002060"/>
                          </a:solidFill>
                          <a:effectLst/>
                          <a:latin typeface="Arial" pitchFamily="34" charset="0"/>
                          <a:cs typeface="Arial" pitchFamily="34" charset="0"/>
                        </a:rPr>
                        <a:t>3</a:t>
                      </a:r>
                      <a:endParaRPr lang="ru-RU" sz="1100">
                        <a:solidFill>
                          <a:srgbClr val="002060"/>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1800" dirty="0">
                          <a:solidFill>
                            <a:srgbClr val="002060"/>
                          </a:solidFill>
                          <a:effectLst/>
                          <a:latin typeface="Arial" pitchFamily="34" charset="0"/>
                          <a:cs typeface="Arial" pitchFamily="34" charset="0"/>
                        </a:rPr>
                        <a:t>9,4</a:t>
                      </a:r>
                      <a:endParaRPr lang="ru-RU" sz="1100" dirty="0">
                        <a:solidFill>
                          <a:srgbClr val="002060"/>
                        </a:solidFill>
                        <a:effectLst/>
                        <a:latin typeface="Arial" pitchFamily="34" charset="0"/>
                        <a:cs typeface="Arial" pitchFamily="34" charset="0"/>
                      </a:endParaRPr>
                    </a:p>
                  </a:txBody>
                  <a:tcPr marL="68580" marR="68580" marT="0" marB="0" anchor="ctr"/>
                </a:tc>
              </a:tr>
              <a:tr h="654369">
                <a:tc>
                  <a:txBody>
                    <a:bodyPr/>
                    <a:lstStyle/>
                    <a:p>
                      <a:pPr algn="just">
                        <a:lnSpc>
                          <a:spcPct val="115000"/>
                        </a:lnSpc>
                        <a:spcAft>
                          <a:spcPts val="0"/>
                        </a:spcAft>
                      </a:pPr>
                      <a:r>
                        <a:rPr lang="ru-RU" sz="1800">
                          <a:effectLst/>
                          <a:latin typeface="Arial" pitchFamily="34" charset="0"/>
                          <a:cs typeface="Arial" pitchFamily="34" charset="0"/>
                        </a:rPr>
                        <a:t>2015 - 2016</a:t>
                      </a:r>
                      <a:endParaRPr lang="ru-RU" sz="1100">
                        <a:effectLst/>
                        <a:latin typeface="Arial" pitchFamily="34" charset="0"/>
                        <a:cs typeface="Arial" pitchFamily="34" charset="0"/>
                      </a:endParaRPr>
                    </a:p>
                  </a:txBody>
                  <a:tcPr marL="68580" marR="68580" marT="0" marB="0"/>
                </a:tc>
                <a:tc>
                  <a:txBody>
                    <a:bodyPr/>
                    <a:lstStyle/>
                    <a:p>
                      <a:pPr algn="ctr">
                        <a:lnSpc>
                          <a:spcPct val="115000"/>
                        </a:lnSpc>
                        <a:spcAft>
                          <a:spcPts val="0"/>
                        </a:spcAft>
                      </a:pPr>
                      <a:r>
                        <a:rPr lang="ru-RU" sz="1800">
                          <a:solidFill>
                            <a:srgbClr val="002060"/>
                          </a:solidFill>
                          <a:effectLst/>
                          <a:latin typeface="Arial" pitchFamily="34" charset="0"/>
                          <a:cs typeface="Arial" pitchFamily="34" charset="0"/>
                        </a:rPr>
                        <a:t>28</a:t>
                      </a:r>
                      <a:endParaRPr lang="ru-RU" sz="1100">
                        <a:solidFill>
                          <a:srgbClr val="002060"/>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1800">
                          <a:solidFill>
                            <a:srgbClr val="002060"/>
                          </a:solidFill>
                          <a:effectLst/>
                          <a:latin typeface="Arial" pitchFamily="34" charset="0"/>
                          <a:cs typeface="Arial" pitchFamily="34" charset="0"/>
                        </a:rPr>
                        <a:t>4</a:t>
                      </a:r>
                      <a:endParaRPr lang="ru-RU" sz="1100">
                        <a:solidFill>
                          <a:srgbClr val="002060"/>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1800" dirty="0">
                          <a:solidFill>
                            <a:srgbClr val="002060"/>
                          </a:solidFill>
                          <a:effectLst/>
                          <a:latin typeface="Arial" pitchFamily="34" charset="0"/>
                          <a:cs typeface="Arial" pitchFamily="34" charset="0"/>
                        </a:rPr>
                        <a:t>14,2</a:t>
                      </a:r>
                      <a:endParaRPr lang="ru-RU" sz="1100" dirty="0">
                        <a:solidFill>
                          <a:srgbClr val="002060"/>
                        </a:solidFill>
                        <a:effectLst/>
                        <a:latin typeface="Arial" pitchFamily="34" charset="0"/>
                        <a:cs typeface="Arial" pitchFamily="34" charset="0"/>
                      </a:endParaRPr>
                    </a:p>
                  </a:txBody>
                  <a:tcPr marL="68580" marR="68580" marT="0" marB="0" anchor="ctr"/>
                </a:tc>
              </a:tr>
              <a:tr h="654369">
                <a:tc>
                  <a:txBody>
                    <a:bodyPr/>
                    <a:lstStyle/>
                    <a:p>
                      <a:pPr algn="just">
                        <a:lnSpc>
                          <a:spcPct val="115000"/>
                        </a:lnSpc>
                        <a:spcAft>
                          <a:spcPts val="0"/>
                        </a:spcAft>
                      </a:pPr>
                      <a:r>
                        <a:rPr lang="ru-RU" sz="1800">
                          <a:effectLst/>
                          <a:latin typeface="Arial" pitchFamily="34" charset="0"/>
                          <a:cs typeface="Arial" pitchFamily="34" charset="0"/>
                        </a:rPr>
                        <a:t>2016 - 2017</a:t>
                      </a:r>
                      <a:endParaRPr lang="ru-RU" sz="1100">
                        <a:effectLst/>
                        <a:latin typeface="Arial" pitchFamily="34" charset="0"/>
                        <a:cs typeface="Arial" pitchFamily="34" charset="0"/>
                      </a:endParaRPr>
                    </a:p>
                  </a:txBody>
                  <a:tcPr marL="68580" marR="68580" marT="0" marB="0"/>
                </a:tc>
                <a:tc>
                  <a:txBody>
                    <a:bodyPr/>
                    <a:lstStyle/>
                    <a:p>
                      <a:pPr algn="ctr">
                        <a:lnSpc>
                          <a:spcPct val="115000"/>
                        </a:lnSpc>
                        <a:spcAft>
                          <a:spcPts val="0"/>
                        </a:spcAft>
                      </a:pPr>
                      <a:r>
                        <a:rPr lang="ru-RU" sz="1800">
                          <a:solidFill>
                            <a:srgbClr val="002060"/>
                          </a:solidFill>
                          <a:effectLst/>
                          <a:latin typeface="Arial" pitchFamily="34" charset="0"/>
                          <a:cs typeface="Arial" pitchFamily="34" charset="0"/>
                        </a:rPr>
                        <a:t>52</a:t>
                      </a:r>
                      <a:endParaRPr lang="ru-RU" sz="1100">
                        <a:solidFill>
                          <a:srgbClr val="002060"/>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1800">
                          <a:solidFill>
                            <a:srgbClr val="002060"/>
                          </a:solidFill>
                          <a:effectLst/>
                          <a:latin typeface="Arial" pitchFamily="34" charset="0"/>
                          <a:cs typeface="Arial" pitchFamily="34" charset="0"/>
                        </a:rPr>
                        <a:t>6</a:t>
                      </a:r>
                      <a:endParaRPr lang="ru-RU" sz="1100">
                        <a:solidFill>
                          <a:srgbClr val="002060"/>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1800" dirty="0">
                          <a:solidFill>
                            <a:srgbClr val="002060"/>
                          </a:solidFill>
                          <a:effectLst/>
                          <a:latin typeface="Arial" pitchFamily="34" charset="0"/>
                          <a:cs typeface="Arial" pitchFamily="34" charset="0"/>
                        </a:rPr>
                        <a:t>11,5</a:t>
                      </a:r>
                      <a:endParaRPr lang="ru-RU" sz="1100" dirty="0">
                        <a:solidFill>
                          <a:srgbClr val="002060"/>
                        </a:solidFill>
                        <a:effectLst/>
                        <a:latin typeface="Arial" pitchFamily="34" charset="0"/>
                        <a:cs typeface="Arial" pitchFamily="34" charset="0"/>
                      </a:endParaRPr>
                    </a:p>
                  </a:txBody>
                  <a:tcPr marL="68580" marR="68580" marT="0" marB="0" anchor="ctr"/>
                </a:tc>
              </a:tr>
              <a:tr h="654369">
                <a:tc>
                  <a:txBody>
                    <a:bodyPr/>
                    <a:lstStyle/>
                    <a:p>
                      <a:pPr algn="just">
                        <a:lnSpc>
                          <a:spcPct val="115000"/>
                        </a:lnSpc>
                        <a:spcAft>
                          <a:spcPts val="0"/>
                        </a:spcAft>
                      </a:pPr>
                      <a:r>
                        <a:rPr lang="ru-RU" sz="1800">
                          <a:effectLst/>
                          <a:latin typeface="Arial" pitchFamily="34" charset="0"/>
                          <a:cs typeface="Arial" pitchFamily="34" charset="0"/>
                        </a:rPr>
                        <a:t>2017 - 2018</a:t>
                      </a:r>
                      <a:endParaRPr lang="ru-RU" sz="1100">
                        <a:effectLst/>
                        <a:latin typeface="Arial" pitchFamily="34" charset="0"/>
                        <a:cs typeface="Arial" pitchFamily="34" charset="0"/>
                      </a:endParaRPr>
                    </a:p>
                  </a:txBody>
                  <a:tcPr marL="68580" marR="68580" marT="0" marB="0"/>
                </a:tc>
                <a:tc>
                  <a:txBody>
                    <a:bodyPr/>
                    <a:lstStyle/>
                    <a:p>
                      <a:pPr algn="ctr">
                        <a:lnSpc>
                          <a:spcPct val="115000"/>
                        </a:lnSpc>
                        <a:spcAft>
                          <a:spcPts val="0"/>
                        </a:spcAft>
                      </a:pPr>
                      <a:r>
                        <a:rPr lang="ru-RU" sz="1800">
                          <a:solidFill>
                            <a:srgbClr val="002060"/>
                          </a:solidFill>
                          <a:effectLst/>
                          <a:latin typeface="Arial" pitchFamily="34" charset="0"/>
                          <a:cs typeface="Arial" pitchFamily="34" charset="0"/>
                        </a:rPr>
                        <a:t>43</a:t>
                      </a:r>
                      <a:endParaRPr lang="ru-RU" sz="1100">
                        <a:solidFill>
                          <a:srgbClr val="002060"/>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1800">
                          <a:solidFill>
                            <a:srgbClr val="002060"/>
                          </a:solidFill>
                          <a:effectLst/>
                          <a:latin typeface="Arial" pitchFamily="34" charset="0"/>
                          <a:cs typeface="Arial" pitchFamily="34" charset="0"/>
                        </a:rPr>
                        <a:t>6</a:t>
                      </a:r>
                      <a:endParaRPr lang="ru-RU" sz="1100">
                        <a:solidFill>
                          <a:srgbClr val="002060"/>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1800" dirty="0">
                          <a:solidFill>
                            <a:srgbClr val="002060"/>
                          </a:solidFill>
                          <a:effectLst/>
                          <a:latin typeface="Arial" pitchFamily="34" charset="0"/>
                          <a:cs typeface="Arial" pitchFamily="34" charset="0"/>
                        </a:rPr>
                        <a:t>14</a:t>
                      </a:r>
                      <a:endParaRPr lang="ru-RU" sz="1100" dirty="0">
                        <a:solidFill>
                          <a:srgbClr val="002060"/>
                        </a:solidFill>
                        <a:effectLst/>
                        <a:latin typeface="Arial" pitchFamily="34" charset="0"/>
                        <a:cs typeface="Arial" pitchFamily="34" charset="0"/>
                      </a:endParaRPr>
                    </a:p>
                  </a:txBody>
                  <a:tcPr marL="68580" marR="68580" marT="0" marB="0" anchor="ctr"/>
                </a:tc>
              </a:tr>
            </a:tbl>
          </a:graphicData>
        </a:graphic>
      </p:graphicFrame>
      <p:sp>
        <p:nvSpPr>
          <p:cNvPr id="7" name="Заголовок 1"/>
          <p:cNvSpPr txBox="1">
            <a:spLocks/>
          </p:cNvSpPr>
          <p:nvPr/>
        </p:nvSpPr>
        <p:spPr>
          <a:xfrm>
            <a:off x="179388" y="188913"/>
            <a:ext cx="7239000" cy="444500"/>
          </a:xfrm>
          <a:prstGeom prst="rect">
            <a:avLst/>
          </a:prstGeom>
        </p:spPr>
        <p:txBody>
          <a:bodyPr vert="horz" lIns="45720" tIns="0" rIns="45720" bIns="0" anchor="b" anchorCtr="0">
            <a:no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ru-RU" sz="2400" b="0" dirty="0" smtClean="0">
                <a:solidFill>
                  <a:srgbClr val="002060"/>
                </a:solidFill>
                <a:latin typeface="Arial" pitchFamily="34" charset="0"/>
                <a:cs typeface="Arial" pitchFamily="34" charset="0"/>
              </a:rPr>
              <a:t>Всероссийская олимпиада школьников</a:t>
            </a:r>
            <a:endParaRPr lang="ru-RU" sz="2400" b="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187910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663280" y="0"/>
            <a:ext cx="6480720" cy="444500"/>
          </a:xfrm>
          <a:prstGeom prst="rect">
            <a:avLst/>
          </a:prstGeom>
        </p:spPr>
        <p:txBody>
          <a:bodyPr vert="horz" lIns="45720" tIns="0" rIns="45720" bIns="0" anchor="b" anchorCtr="0">
            <a:no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ru-RU" sz="2400" dirty="0" smtClean="0">
                <a:solidFill>
                  <a:schemeClr val="bg1">
                    <a:lumMod val="95000"/>
                  </a:schemeClr>
                </a:solidFill>
                <a:latin typeface="Arial" pitchFamily="34" charset="0"/>
                <a:cs typeface="Arial" pitchFamily="34" charset="0"/>
              </a:rPr>
              <a:t>Городской математический турнир</a:t>
            </a:r>
            <a:endParaRPr lang="ru-RU" sz="2400" dirty="0">
              <a:solidFill>
                <a:schemeClr val="bg1">
                  <a:lumMod val="95000"/>
                </a:schemeClr>
              </a:solidFill>
              <a:latin typeface="Arial" pitchFamily="34" charset="0"/>
              <a:cs typeface="Arial" pitchFamily="34" charset="0"/>
            </a:endParaRPr>
          </a:p>
        </p:txBody>
      </p:sp>
      <p:pic>
        <p:nvPicPr>
          <p:cNvPr id="6" name="Picture 2" descr="C:\Users\Ринат\Downloads\24-08-2018_13-15-04\DSC048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19" y="3284984"/>
            <a:ext cx="2688299" cy="20162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Объект 4"/>
          <p:cNvGraphicFramePr>
            <a:graphicFrameLocks/>
          </p:cNvGraphicFramePr>
          <p:nvPr>
            <p:extLst>
              <p:ext uri="{D42A27DB-BD31-4B8C-83A1-F6EECF244321}">
                <p14:modId xmlns:p14="http://schemas.microsoft.com/office/powerpoint/2010/main" val="3377744464"/>
              </p:ext>
            </p:extLst>
          </p:nvPr>
        </p:nvGraphicFramePr>
        <p:xfrm>
          <a:off x="2915816" y="2276872"/>
          <a:ext cx="6192688" cy="448403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915816" y="692696"/>
            <a:ext cx="5904656" cy="1477328"/>
          </a:xfrm>
          <a:prstGeom prst="rect">
            <a:avLst/>
          </a:prstGeom>
          <a:noFill/>
        </p:spPr>
        <p:txBody>
          <a:bodyPr wrap="square" rtlCol="0">
            <a:spAutoFit/>
          </a:bodyPr>
          <a:lstStyle/>
          <a:p>
            <a:r>
              <a:rPr lang="ru-RU" b="1" dirty="0" smtClean="0">
                <a:solidFill>
                  <a:schemeClr val="bg1">
                    <a:lumMod val="95000"/>
                  </a:schemeClr>
                </a:solidFill>
                <a:latin typeface="Arial" pitchFamily="34" charset="0"/>
                <a:cs typeface="Arial" pitchFamily="34" charset="0"/>
              </a:rPr>
              <a:t>Победители</a:t>
            </a:r>
            <a:r>
              <a:rPr lang="ru-RU" dirty="0" smtClean="0">
                <a:solidFill>
                  <a:schemeClr val="bg1">
                    <a:lumMod val="95000"/>
                  </a:schemeClr>
                </a:solidFill>
                <a:latin typeface="Arial" pitchFamily="34" charset="0"/>
                <a:cs typeface="Arial" pitchFamily="34" charset="0"/>
              </a:rPr>
              <a:t> муниципального этапа 2018 – команда учащихся 7 класса (</a:t>
            </a:r>
            <a:r>
              <a:rPr lang="ru-RU" dirty="0">
                <a:solidFill>
                  <a:schemeClr val="bg1">
                    <a:lumMod val="95000"/>
                  </a:schemeClr>
                </a:solidFill>
                <a:latin typeface="Arial" pitchFamily="34" charset="0"/>
                <a:cs typeface="Arial" pitchFamily="34" charset="0"/>
              </a:rPr>
              <a:t>Юдин Давид, Студенов Артем МБОУ «СОШ №18», Горбунов Егор, </a:t>
            </a:r>
            <a:r>
              <a:rPr lang="ru-RU" dirty="0" err="1">
                <a:solidFill>
                  <a:schemeClr val="bg1">
                    <a:lumMod val="95000"/>
                  </a:schemeClr>
                </a:solidFill>
                <a:latin typeface="Arial" pitchFamily="34" charset="0"/>
                <a:cs typeface="Arial" pitchFamily="34" charset="0"/>
              </a:rPr>
              <a:t>Стасюк</a:t>
            </a:r>
            <a:r>
              <a:rPr lang="ru-RU" dirty="0">
                <a:solidFill>
                  <a:schemeClr val="bg1">
                    <a:lumMod val="95000"/>
                  </a:schemeClr>
                </a:solidFill>
                <a:latin typeface="Arial" pitchFamily="34" charset="0"/>
                <a:cs typeface="Arial" pitchFamily="34" charset="0"/>
              </a:rPr>
              <a:t> Максим, </a:t>
            </a:r>
            <a:r>
              <a:rPr lang="ru-RU" dirty="0" err="1">
                <a:solidFill>
                  <a:schemeClr val="bg1">
                    <a:lumMod val="95000"/>
                  </a:schemeClr>
                </a:solidFill>
                <a:latin typeface="Arial" pitchFamily="34" charset="0"/>
                <a:cs typeface="Arial" pitchFamily="34" charset="0"/>
              </a:rPr>
              <a:t>Гайнуллин</a:t>
            </a:r>
            <a:r>
              <a:rPr lang="ru-RU" dirty="0">
                <a:solidFill>
                  <a:schemeClr val="bg1">
                    <a:lumMod val="95000"/>
                  </a:schemeClr>
                </a:solidFill>
                <a:latin typeface="Arial" pitchFamily="34" charset="0"/>
                <a:cs typeface="Arial" pitchFamily="34" charset="0"/>
              </a:rPr>
              <a:t> Тимур МБОУ «ООШ №5», </a:t>
            </a:r>
            <a:r>
              <a:rPr lang="ru-RU" dirty="0" err="1">
                <a:solidFill>
                  <a:schemeClr val="bg1">
                    <a:lumMod val="95000"/>
                  </a:schemeClr>
                </a:solidFill>
                <a:latin typeface="Arial" pitchFamily="34" charset="0"/>
                <a:cs typeface="Arial" pitchFamily="34" charset="0"/>
              </a:rPr>
              <a:t>Золина</a:t>
            </a:r>
            <a:r>
              <a:rPr lang="ru-RU" dirty="0">
                <a:solidFill>
                  <a:schemeClr val="bg1">
                    <a:lumMod val="95000"/>
                  </a:schemeClr>
                </a:solidFill>
                <a:latin typeface="Arial" pitchFamily="34" charset="0"/>
                <a:cs typeface="Arial" pitchFamily="34" charset="0"/>
              </a:rPr>
              <a:t> Анастасия МБОУ «СОШ №2»</a:t>
            </a:r>
          </a:p>
        </p:txBody>
      </p:sp>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66006"/>
            <a:ext cx="2232248" cy="2273235"/>
          </a:xfrm>
          <a:prstGeom prst="rect">
            <a:avLst/>
          </a:prstGeom>
        </p:spPr>
      </p:pic>
    </p:spTree>
    <p:extLst>
      <p:ext uri="{BB962C8B-B14F-4D97-AF65-F5344CB8AC3E}">
        <p14:creationId xmlns:p14="http://schemas.microsoft.com/office/powerpoint/2010/main" val="514125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697493" y="336926"/>
            <a:ext cx="6480720" cy="444500"/>
          </a:xfrm>
          <a:prstGeom prst="rect">
            <a:avLst/>
          </a:prstGeom>
        </p:spPr>
        <p:txBody>
          <a:bodyPr vert="horz" lIns="45720" tIns="0" rIns="45720" bIns="0" anchor="b" anchorCtr="0">
            <a:no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ru-RU" sz="2400" dirty="0" smtClean="0">
                <a:solidFill>
                  <a:schemeClr val="bg1">
                    <a:lumMod val="95000"/>
                  </a:schemeClr>
                </a:solidFill>
                <a:latin typeface="Arial" pitchFamily="34" charset="0"/>
                <a:cs typeface="Arial" pitchFamily="34" charset="0"/>
              </a:rPr>
              <a:t>Городская интенсивная школа «территория успеха»</a:t>
            </a:r>
            <a:endParaRPr lang="ru-RU" sz="2400" dirty="0">
              <a:solidFill>
                <a:schemeClr val="bg1">
                  <a:lumMod val="95000"/>
                </a:schemeClr>
              </a:solidFill>
              <a:latin typeface="Arial" pitchFamily="34" charset="0"/>
              <a:cs typeface="Arial" pitchFamily="34" charset="0"/>
            </a:endParaRPr>
          </a:p>
        </p:txBody>
      </p:sp>
      <p:sp>
        <p:nvSpPr>
          <p:cNvPr id="8" name="TextBox 7"/>
          <p:cNvSpPr txBox="1"/>
          <p:nvPr/>
        </p:nvSpPr>
        <p:spPr>
          <a:xfrm>
            <a:off x="2771800" y="2276872"/>
            <a:ext cx="5904656" cy="1477328"/>
          </a:xfrm>
          <a:prstGeom prst="rect">
            <a:avLst/>
          </a:prstGeom>
          <a:noFill/>
        </p:spPr>
        <p:txBody>
          <a:bodyPr wrap="square" rtlCol="0">
            <a:spAutoFit/>
          </a:bodyPr>
          <a:lstStyle/>
          <a:p>
            <a:pPr marL="285750" lvl="0" indent="-285750">
              <a:buFont typeface="Arial" pitchFamily="34" charset="0"/>
              <a:buChar char="•"/>
            </a:pPr>
            <a:r>
              <a:rPr lang="ru-RU" dirty="0">
                <a:solidFill>
                  <a:schemeClr val="bg1">
                    <a:lumMod val="95000"/>
                  </a:schemeClr>
                </a:solidFill>
                <a:latin typeface="Arial" pitchFamily="34" charset="0"/>
                <a:cs typeface="Arial" pitchFamily="34" charset="0"/>
              </a:rPr>
              <a:t>8 ОУ (МБОУ «Гимназия», «Лицей», «СОШ №1», «СОШ №2», «СОШ №4», «ООШ №5», «СОШ №6», «СОШ №9»</a:t>
            </a:r>
          </a:p>
          <a:p>
            <a:pPr marL="285750" lvl="0" indent="-285750">
              <a:buFont typeface="Arial" pitchFamily="34" charset="0"/>
              <a:buChar char="•"/>
            </a:pPr>
            <a:r>
              <a:rPr lang="ru-RU" b="1" dirty="0">
                <a:solidFill>
                  <a:schemeClr val="bg1">
                    <a:lumMod val="95000"/>
                  </a:schemeClr>
                </a:solidFill>
                <a:latin typeface="Arial" pitchFamily="34" charset="0"/>
                <a:cs typeface="Arial" pitchFamily="34" charset="0"/>
              </a:rPr>
              <a:t>70 школьников</a:t>
            </a:r>
            <a:r>
              <a:rPr lang="ru-RU" dirty="0">
                <a:solidFill>
                  <a:schemeClr val="bg1">
                    <a:lumMod val="95000"/>
                  </a:schemeClr>
                </a:solidFill>
                <a:latin typeface="Arial" pitchFamily="34" charset="0"/>
                <a:cs typeface="Arial" pitchFamily="34" charset="0"/>
              </a:rPr>
              <a:t> 5-8 </a:t>
            </a:r>
            <a:r>
              <a:rPr lang="ru-RU" dirty="0" err="1">
                <a:solidFill>
                  <a:schemeClr val="bg1">
                    <a:lumMod val="95000"/>
                  </a:schemeClr>
                </a:solidFill>
                <a:latin typeface="Arial" pitchFamily="34" charset="0"/>
                <a:cs typeface="Arial" pitchFamily="34" charset="0"/>
              </a:rPr>
              <a:t>кл</a:t>
            </a:r>
            <a:r>
              <a:rPr lang="ru-RU" dirty="0">
                <a:solidFill>
                  <a:schemeClr val="bg1">
                    <a:lumMod val="95000"/>
                  </a:schemeClr>
                </a:solidFill>
                <a:latin typeface="Arial" pitchFamily="34" charset="0"/>
                <a:cs typeface="Arial" pitchFamily="34" charset="0"/>
              </a:rPr>
              <a:t>.</a:t>
            </a:r>
          </a:p>
          <a:p>
            <a:pPr marL="285750" lvl="0" indent="-285750">
              <a:buFont typeface="Arial" pitchFamily="34" charset="0"/>
              <a:buChar char="•"/>
            </a:pPr>
            <a:r>
              <a:rPr lang="ru-RU" dirty="0">
                <a:solidFill>
                  <a:schemeClr val="bg1">
                    <a:lumMod val="95000"/>
                  </a:schemeClr>
                </a:solidFill>
                <a:latin typeface="Arial" pitchFamily="34" charset="0"/>
                <a:cs typeface="Arial" pitchFamily="34" charset="0"/>
              </a:rPr>
              <a:t>22 педагога-</a:t>
            </a:r>
            <a:r>
              <a:rPr lang="ru-RU" dirty="0" err="1">
                <a:solidFill>
                  <a:schemeClr val="bg1">
                    <a:lumMod val="95000"/>
                  </a:schemeClr>
                </a:solidFill>
                <a:latin typeface="Arial" pitchFamily="34" charset="0"/>
                <a:cs typeface="Arial" pitchFamily="34" charset="0"/>
              </a:rPr>
              <a:t>тьютора</a:t>
            </a:r>
            <a:r>
              <a:rPr lang="ru-RU" dirty="0">
                <a:solidFill>
                  <a:schemeClr val="bg1">
                    <a:lumMod val="95000"/>
                  </a:schemeClr>
                </a:solidFill>
                <a:latin typeface="Arial" pitchFamily="34" charset="0"/>
                <a:cs typeface="Arial" pitchFamily="34" charset="0"/>
              </a:rPr>
              <a:t>.</a:t>
            </a: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820" y="166006"/>
            <a:ext cx="2284271" cy="2273235"/>
          </a:xfrm>
          <a:prstGeom prst="rect">
            <a:avLst/>
          </a:prstGeom>
        </p:spPr>
      </p:pic>
      <p:pic>
        <p:nvPicPr>
          <p:cNvPr id="12" name="Рисунок 11"/>
          <p:cNvPicPr>
            <a:picLocks noChangeAspect="1"/>
          </p:cNvPicPr>
          <p:nvPr/>
        </p:nvPicPr>
        <p:blipFill rotWithShape="1">
          <a:blip r:embed="rId3" cstate="print">
            <a:extLst>
              <a:ext uri="{28A0092B-C50C-407E-A947-70E740481C1C}">
                <a14:useLocalDpi xmlns:a14="http://schemas.microsoft.com/office/drawing/2010/main" val="0"/>
              </a:ext>
            </a:extLst>
          </a:blip>
          <a:srcRect l="11463" t="26528" r="6034" b="7357"/>
          <a:stretch/>
        </p:blipFill>
        <p:spPr>
          <a:xfrm>
            <a:off x="210816" y="2555734"/>
            <a:ext cx="2438278" cy="1465488"/>
          </a:xfrm>
          <a:prstGeom prst="rect">
            <a:avLst/>
          </a:prstGeom>
        </p:spPr>
      </p:pic>
      <p:pic>
        <p:nvPicPr>
          <p:cNvPr id="13" name="Рисунок 12"/>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140000"/>
                    </a14:imgEffect>
                  </a14:imgLayer>
                </a14:imgProps>
              </a:ext>
              <a:ext uri="{28A0092B-C50C-407E-A947-70E740481C1C}">
                <a14:useLocalDpi xmlns:a14="http://schemas.microsoft.com/office/drawing/2010/main" val="0"/>
              </a:ext>
            </a:extLst>
          </a:blip>
          <a:srcRect t="24368" b="17241"/>
          <a:stretch/>
        </p:blipFill>
        <p:spPr>
          <a:xfrm>
            <a:off x="2680061" y="4021222"/>
            <a:ext cx="6463939" cy="2830761"/>
          </a:xfrm>
          <a:prstGeom prst="rect">
            <a:avLst/>
          </a:prstGeom>
        </p:spPr>
      </p:pic>
      <p:sp>
        <p:nvSpPr>
          <p:cNvPr id="14" name="Прямоугольник 13"/>
          <p:cNvSpPr/>
          <p:nvPr/>
        </p:nvSpPr>
        <p:spPr>
          <a:xfrm>
            <a:off x="2680060" y="1124744"/>
            <a:ext cx="6444591" cy="438144"/>
          </a:xfrm>
          <a:prstGeom prst="rect">
            <a:avLst/>
          </a:prstGeom>
          <a:ln w="12700">
            <a:miter lim="400000"/>
          </a:ln>
        </p:spPr>
        <p:txBody>
          <a:bodyPr lIns="50800" tIns="50800" rIns="50800" bIns="50800" anchor="t">
            <a:noAutofit/>
          </a:bodyPr>
          <a:lstStyle/>
          <a:p>
            <a:pPr marL="93663" algn="ctr" defTabSz="335350"/>
            <a:r>
              <a:rPr lang="ru-RU" sz="2000" dirty="0" smtClean="0">
                <a:solidFill>
                  <a:schemeClr val="bg1">
                    <a:lumMod val="95000"/>
                  </a:schemeClr>
                </a:solidFill>
                <a:latin typeface="Arial" pitchFamily="34" charset="0"/>
                <a:ea typeface="Helvetica Light"/>
                <a:cs typeface="Arial" pitchFamily="34" charset="0"/>
                <a:sym typeface="Helvetica Light"/>
              </a:rPr>
              <a:t>Достижение образовательных результатов в </a:t>
            </a:r>
            <a:r>
              <a:rPr lang="ru-RU" sz="2000" b="1" dirty="0">
                <a:solidFill>
                  <a:schemeClr val="bg1">
                    <a:lumMod val="95000"/>
                  </a:schemeClr>
                </a:solidFill>
                <a:latin typeface="Arial" pitchFamily="34" charset="0"/>
                <a:ea typeface="Helvetica Light"/>
                <a:cs typeface="Arial" pitchFamily="34" charset="0"/>
                <a:sym typeface="Helvetica Light"/>
              </a:rPr>
              <a:t>НОВОЙ </a:t>
            </a:r>
            <a:r>
              <a:rPr lang="ru-RU" sz="2000" b="1" dirty="0" smtClean="0">
                <a:solidFill>
                  <a:schemeClr val="bg1">
                    <a:lumMod val="95000"/>
                  </a:schemeClr>
                </a:solidFill>
                <a:latin typeface="Arial" pitchFamily="34" charset="0"/>
                <a:ea typeface="Helvetica Light"/>
                <a:cs typeface="Arial" pitchFamily="34" charset="0"/>
                <a:sym typeface="Helvetica Light"/>
              </a:rPr>
              <a:t>образовательной </a:t>
            </a:r>
            <a:r>
              <a:rPr lang="ru-RU" sz="2000" b="1" dirty="0">
                <a:solidFill>
                  <a:schemeClr val="bg1">
                    <a:lumMod val="95000"/>
                  </a:schemeClr>
                </a:solidFill>
                <a:latin typeface="Arial" pitchFamily="34" charset="0"/>
                <a:ea typeface="Helvetica Light"/>
                <a:cs typeface="Arial" pitchFamily="34" charset="0"/>
                <a:sym typeface="Helvetica Light"/>
              </a:rPr>
              <a:t>среде</a:t>
            </a:r>
          </a:p>
        </p:txBody>
      </p:sp>
      <p:pic>
        <p:nvPicPr>
          <p:cNvPr id="15" name="Рисунок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4" y="4221904"/>
            <a:ext cx="1739313" cy="2429395"/>
          </a:xfrm>
          <a:prstGeom prst="rect">
            <a:avLst/>
          </a:prstGeom>
        </p:spPr>
      </p:pic>
    </p:spTree>
    <p:extLst>
      <p:ext uri="{BB962C8B-B14F-4D97-AF65-F5344CB8AC3E}">
        <p14:creationId xmlns:p14="http://schemas.microsoft.com/office/powerpoint/2010/main" val="3786779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8378" y="1844824"/>
            <a:ext cx="6444208" cy="2215991"/>
          </a:xfrm>
          <a:prstGeom prst="rect">
            <a:avLst/>
          </a:prstGeom>
          <a:noFill/>
        </p:spPr>
        <p:txBody>
          <a:bodyPr wrap="square" rtlCol="0">
            <a:spAutoFit/>
          </a:bodyPr>
          <a:lstStyle/>
          <a:p>
            <a:pPr algn="ctr"/>
            <a:r>
              <a:rPr lang="ru-RU" sz="2800" dirty="0">
                <a:solidFill>
                  <a:schemeClr val="bg1"/>
                </a:solidFill>
                <a:latin typeface="Times New Roman" pitchFamily="18" charset="0"/>
                <a:cs typeface="Times New Roman" pitchFamily="18" charset="0"/>
              </a:rPr>
              <a:t> </a:t>
            </a:r>
            <a:r>
              <a:rPr lang="ru-RU" sz="2200" dirty="0" smtClean="0">
                <a:solidFill>
                  <a:schemeClr val="bg1"/>
                </a:solidFill>
                <a:latin typeface="Arial" pitchFamily="34" charset="0"/>
                <a:cs typeface="Arial" pitchFamily="34" charset="0"/>
              </a:rPr>
              <a:t>Реализация </a:t>
            </a:r>
            <a:r>
              <a:rPr lang="ru-RU" sz="2200" dirty="0">
                <a:solidFill>
                  <a:schemeClr val="bg1"/>
                </a:solidFill>
                <a:latin typeface="Arial" pitchFamily="34" charset="0"/>
                <a:cs typeface="Arial" pitchFamily="34" charset="0"/>
              </a:rPr>
              <a:t>новых задач, обозначенных Майским указом 2018 года, </a:t>
            </a:r>
            <a:endParaRPr lang="ru-RU" sz="2200" dirty="0" smtClean="0">
              <a:solidFill>
                <a:schemeClr val="bg1"/>
              </a:solidFill>
              <a:latin typeface="Arial" pitchFamily="34" charset="0"/>
              <a:cs typeface="Arial" pitchFamily="34" charset="0"/>
            </a:endParaRPr>
          </a:p>
          <a:p>
            <a:pPr algn="ctr"/>
            <a:r>
              <a:rPr lang="ru-RU" sz="2200" dirty="0" smtClean="0">
                <a:solidFill>
                  <a:schemeClr val="bg1"/>
                </a:solidFill>
                <a:latin typeface="Arial" pitchFamily="34" charset="0"/>
                <a:cs typeface="Arial" pitchFamily="34" charset="0"/>
              </a:rPr>
              <a:t>коснётся «всех  </a:t>
            </a:r>
            <a:r>
              <a:rPr lang="ru-RU" sz="2200" dirty="0">
                <a:solidFill>
                  <a:schemeClr val="bg1"/>
                </a:solidFill>
                <a:latin typeface="Arial" pitchFamily="34" charset="0"/>
                <a:cs typeface="Arial" pitchFamily="34" charset="0"/>
              </a:rPr>
              <a:t>и каждого», </a:t>
            </a:r>
            <a:endParaRPr lang="ru-RU" sz="2200" dirty="0" smtClean="0">
              <a:solidFill>
                <a:schemeClr val="bg1"/>
              </a:solidFill>
              <a:latin typeface="Arial" pitchFamily="34" charset="0"/>
              <a:cs typeface="Arial" pitchFamily="34" charset="0"/>
            </a:endParaRPr>
          </a:p>
          <a:p>
            <a:pPr algn="ctr"/>
            <a:r>
              <a:rPr lang="ru-RU" sz="2200" dirty="0" smtClean="0">
                <a:solidFill>
                  <a:schemeClr val="bg1"/>
                </a:solidFill>
                <a:latin typeface="Arial" pitchFamily="34" charset="0"/>
                <a:cs typeface="Arial" pitchFamily="34" charset="0"/>
              </a:rPr>
              <a:t>а количество направлений работы сравнимо </a:t>
            </a:r>
            <a:br>
              <a:rPr lang="ru-RU" sz="2200" dirty="0" smtClean="0">
                <a:solidFill>
                  <a:schemeClr val="bg1"/>
                </a:solidFill>
                <a:latin typeface="Arial" pitchFamily="34" charset="0"/>
                <a:cs typeface="Arial" pitchFamily="34" charset="0"/>
              </a:rPr>
            </a:br>
            <a:r>
              <a:rPr lang="ru-RU" sz="2200" dirty="0" smtClean="0">
                <a:solidFill>
                  <a:schemeClr val="bg1"/>
                </a:solidFill>
                <a:latin typeface="Arial" pitchFamily="34" charset="0"/>
                <a:cs typeface="Arial" pitchFamily="34" charset="0"/>
              </a:rPr>
              <a:t>«</a:t>
            </a:r>
            <a:r>
              <a:rPr lang="ru-RU" sz="2200" dirty="0">
                <a:solidFill>
                  <a:schemeClr val="bg1"/>
                </a:solidFill>
                <a:latin typeface="Arial" pitchFamily="34" charset="0"/>
                <a:cs typeface="Arial" pitchFamily="34" charset="0"/>
              </a:rPr>
              <a:t>с многослойным пирогом» или моделью «коробочного» </a:t>
            </a:r>
            <a:r>
              <a:rPr lang="ru-RU" sz="2200" dirty="0" smtClean="0">
                <a:solidFill>
                  <a:schemeClr val="bg1"/>
                </a:solidFill>
                <a:latin typeface="Arial" pitchFamily="34" charset="0"/>
                <a:cs typeface="Arial" pitchFamily="34" charset="0"/>
              </a:rPr>
              <a:t>решения </a:t>
            </a:r>
            <a:endParaRPr lang="ru-RU" sz="2200" dirty="0">
              <a:solidFill>
                <a:schemeClr val="bg1"/>
              </a:solidFill>
              <a:latin typeface="Arial" pitchFamily="34" charset="0"/>
              <a:cs typeface="Arial" pitchFamily="34" charset="0"/>
            </a:endParaRPr>
          </a:p>
        </p:txBody>
      </p:sp>
      <p:pic>
        <p:nvPicPr>
          <p:cNvPr id="14338" name="Picture 2" descr="C:\Users\Директор\Desktop\Васильев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7" y="2312114"/>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7229" y="4149080"/>
            <a:ext cx="2304850" cy="923330"/>
          </a:xfrm>
          <a:prstGeom prst="rect">
            <a:avLst/>
          </a:prstGeom>
          <a:noFill/>
        </p:spPr>
        <p:txBody>
          <a:bodyPr wrap="square" rtlCol="0">
            <a:spAutoFit/>
          </a:bodyPr>
          <a:lstStyle/>
          <a:p>
            <a:pPr algn="ctr"/>
            <a:r>
              <a:rPr lang="ru-RU" b="1" dirty="0" smtClean="0">
                <a:solidFill>
                  <a:srgbClr val="002060"/>
                </a:solidFill>
                <a:latin typeface="Arial" pitchFamily="34" charset="0"/>
                <a:cs typeface="Arial" pitchFamily="34" charset="0"/>
              </a:rPr>
              <a:t>Васильева О.Ю., министр просвещения РФ</a:t>
            </a:r>
            <a:endParaRPr lang="ru-RU"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8016839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20568" y="61864"/>
            <a:ext cx="3039264" cy="439452"/>
          </a:xfrm>
          <a:prstGeom prst="rect">
            <a:avLst/>
          </a:prstGeom>
        </p:spPr>
        <p:txBody>
          <a:bodyPr vert="horz" lIns="45720" tIns="0" rIns="45720" bIns="0" anchor="b" anchorCtr="0">
            <a:no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ru-RU" sz="2400" b="0" dirty="0" err="1" smtClean="0">
                <a:solidFill>
                  <a:srgbClr val="002060"/>
                </a:solidFill>
                <a:latin typeface="Arial" pitchFamily="34" charset="0"/>
                <a:cs typeface="Arial" pitchFamily="34" charset="0"/>
              </a:rPr>
              <a:t>Профнавигация</a:t>
            </a:r>
            <a:endParaRPr lang="ru-RU" sz="2400" b="0" dirty="0">
              <a:solidFill>
                <a:srgbClr val="002060"/>
              </a:solidFill>
              <a:latin typeface="Arial" pitchFamily="34" charset="0"/>
              <a:cs typeface="Arial" pitchFamily="34" charset="0"/>
            </a:endParaRPr>
          </a:p>
        </p:txBody>
      </p:sp>
      <p:sp>
        <p:nvSpPr>
          <p:cNvPr id="2" name="TextBox 1"/>
          <p:cNvSpPr txBox="1"/>
          <p:nvPr/>
        </p:nvSpPr>
        <p:spPr>
          <a:xfrm>
            <a:off x="20568" y="1916832"/>
            <a:ext cx="7200800" cy="646331"/>
          </a:xfrm>
          <a:prstGeom prst="rect">
            <a:avLst/>
          </a:prstGeom>
          <a:noFill/>
        </p:spPr>
        <p:txBody>
          <a:bodyPr wrap="square" rtlCol="0">
            <a:spAutoFit/>
          </a:bodyPr>
          <a:lstStyle/>
          <a:p>
            <a:r>
              <a:rPr lang="ru-RU" dirty="0" smtClean="0">
                <a:solidFill>
                  <a:srgbClr val="002060"/>
                </a:solidFill>
              </a:rPr>
              <a:t>Интернет- трансляция на портале «</a:t>
            </a:r>
            <a:r>
              <a:rPr lang="ru-RU" dirty="0" err="1" smtClean="0">
                <a:solidFill>
                  <a:srgbClr val="002060"/>
                </a:solidFill>
              </a:rPr>
              <a:t>ПроеКТОрия</a:t>
            </a:r>
            <a:r>
              <a:rPr lang="ru-RU" dirty="0" smtClean="0">
                <a:solidFill>
                  <a:srgbClr val="002060"/>
                </a:solidFill>
              </a:rPr>
              <a:t>»</a:t>
            </a:r>
          </a:p>
          <a:p>
            <a:endParaRPr lang="ru-RU" dirty="0" smtClean="0"/>
          </a:p>
        </p:txBody>
      </p:sp>
      <p:graphicFrame>
        <p:nvGraphicFramePr>
          <p:cNvPr id="3" name="Таблица 2"/>
          <p:cNvGraphicFramePr>
            <a:graphicFrameLocks noGrp="1"/>
          </p:cNvGraphicFramePr>
          <p:nvPr>
            <p:extLst>
              <p:ext uri="{D42A27DB-BD31-4B8C-83A1-F6EECF244321}">
                <p14:modId xmlns:p14="http://schemas.microsoft.com/office/powerpoint/2010/main" val="3485738249"/>
              </p:ext>
            </p:extLst>
          </p:nvPr>
        </p:nvGraphicFramePr>
        <p:xfrm>
          <a:off x="48456" y="2591121"/>
          <a:ext cx="8061706" cy="3080558"/>
        </p:xfrm>
        <a:graphic>
          <a:graphicData uri="http://schemas.openxmlformats.org/drawingml/2006/table">
            <a:tbl>
              <a:tblPr firstRow="1" bandRow="1">
                <a:tableStyleId>{5C22544A-7EE6-4342-B048-85BDC9FD1C3A}</a:tableStyleId>
              </a:tblPr>
              <a:tblGrid>
                <a:gridCol w="4030853"/>
                <a:gridCol w="4030853"/>
              </a:tblGrid>
              <a:tr h="322238">
                <a:tc>
                  <a:txBody>
                    <a:bodyPr/>
                    <a:lstStyle/>
                    <a:p>
                      <a:r>
                        <a:rPr lang="ru-RU" dirty="0" smtClean="0"/>
                        <a:t>Темы уроков</a:t>
                      </a:r>
                      <a:endParaRPr lang="ru-RU" dirty="0"/>
                    </a:p>
                  </a:txBody>
                  <a:tcPr/>
                </a:tc>
                <a:tc>
                  <a:txBody>
                    <a:bodyPr/>
                    <a:lstStyle/>
                    <a:p>
                      <a:r>
                        <a:rPr lang="ru-RU" dirty="0" smtClean="0"/>
                        <a:t>Направления</a:t>
                      </a:r>
                      <a:endParaRPr lang="ru-RU" dirty="0"/>
                    </a:p>
                  </a:txBody>
                  <a:tcPr/>
                </a:tc>
              </a:tr>
              <a:tr h="5561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rgbClr val="002060"/>
                          </a:solidFill>
                        </a:rPr>
                        <a:t>«Что ты знаешь о еде»</a:t>
                      </a:r>
                    </a:p>
                    <a:p>
                      <a:endParaRPr lang="ru-RU" dirty="0">
                        <a:solidFill>
                          <a:srgbClr val="002060"/>
                        </a:solidFill>
                      </a:endParaRPr>
                    </a:p>
                  </a:txBody>
                  <a:tcPr/>
                </a:tc>
                <a:tc>
                  <a:txBody>
                    <a:bodyPr/>
                    <a:lstStyle/>
                    <a:p>
                      <a:r>
                        <a:rPr lang="ru-RU" dirty="0" smtClean="0">
                          <a:solidFill>
                            <a:srgbClr val="002060"/>
                          </a:solidFill>
                        </a:rPr>
                        <a:t>Агропромышленный комплекс</a:t>
                      </a:r>
                      <a:endParaRPr lang="ru-RU" dirty="0">
                        <a:solidFill>
                          <a:srgbClr val="002060"/>
                        </a:solidFill>
                      </a:endParaRPr>
                    </a:p>
                  </a:txBody>
                  <a:tcPr/>
                </a:tc>
              </a:tr>
              <a:tr h="794558">
                <a:tc>
                  <a:txBody>
                    <a:bodyPr/>
                    <a:lstStyle/>
                    <a:p>
                      <a:r>
                        <a:rPr lang="ru-RU" dirty="0" smtClean="0">
                          <a:solidFill>
                            <a:srgbClr val="002060"/>
                          </a:solidFill>
                        </a:rPr>
                        <a:t>«Дом, в котором хочется жить»</a:t>
                      </a:r>
                      <a:endParaRPr lang="ru-RU" dirty="0">
                        <a:solidFill>
                          <a:srgbClr val="002060"/>
                        </a:solidFill>
                      </a:endParaRPr>
                    </a:p>
                  </a:txBody>
                  <a:tcPr/>
                </a:tc>
                <a:tc>
                  <a:txBody>
                    <a:bodyPr/>
                    <a:lstStyle/>
                    <a:p>
                      <a:r>
                        <a:rPr lang="ru-RU" dirty="0" smtClean="0">
                          <a:solidFill>
                            <a:srgbClr val="002060"/>
                          </a:solidFill>
                        </a:rPr>
                        <a:t>Архитектура, строительство, </a:t>
                      </a:r>
                      <a:r>
                        <a:rPr lang="ru-RU" dirty="0" err="1" smtClean="0">
                          <a:solidFill>
                            <a:srgbClr val="002060"/>
                          </a:solidFill>
                        </a:rPr>
                        <a:t>урбанистика</a:t>
                      </a:r>
                      <a:endParaRPr lang="ru-RU" dirty="0">
                        <a:solidFill>
                          <a:srgbClr val="002060"/>
                        </a:solidFill>
                      </a:endParaRPr>
                    </a:p>
                  </a:txBody>
                  <a:tcPr/>
                </a:tc>
              </a:tr>
              <a:tr h="5561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rgbClr val="002060"/>
                          </a:solidFill>
                        </a:rPr>
                        <a:t>«Нереальная реальность»</a:t>
                      </a:r>
                    </a:p>
                    <a:p>
                      <a:endParaRPr lang="ru-RU" dirty="0">
                        <a:solidFill>
                          <a:srgbClr val="002060"/>
                        </a:solidFill>
                      </a:endParaRPr>
                    </a:p>
                  </a:txBody>
                  <a:tcPr/>
                </a:tc>
                <a:tc>
                  <a:txBody>
                    <a:bodyPr/>
                    <a:lstStyle/>
                    <a:p>
                      <a:r>
                        <a:rPr lang="ru-RU" dirty="0" smtClean="0">
                          <a:solidFill>
                            <a:srgbClr val="002060"/>
                          </a:solidFill>
                        </a:rPr>
                        <a:t>Цифровая экономика</a:t>
                      </a:r>
                      <a:endParaRPr lang="ru-RU" dirty="0">
                        <a:solidFill>
                          <a:srgbClr val="002060"/>
                        </a:solidFill>
                      </a:endParaRPr>
                    </a:p>
                  </a:txBody>
                  <a:tcPr/>
                </a:tc>
              </a:tr>
              <a:tr h="5561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rgbClr val="002060"/>
                          </a:solidFill>
                        </a:rPr>
                        <a:t>«Спасти жизнь человека»</a:t>
                      </a:r>
                    </a:p>
                    <a:p>
                      <a:endParaRPr lang="ru-RU" dirty="0">
                        <a:solidFill>
                          <a:srgbClr val="002060"/>
                        </a:solidFill>
                      </a:endParaRPr>
                    </a:p>
                  </a:txBody>
                  <a:tcPr/>
                </a:tc>
                <a:tc>
                  <a:txBody>
                    <a:bodyPr/>
                    <a:lstStyle/>
                    <a:p>
                      <a:r>
                        <a:rPr lang="ru-RU" dirty="0" smtClean="0">
                          <a:solidFill>
                            <a:srgbClr val="002060"/>
                          </a:solidFill>
                        </a:rPr>
                        <a:t>…</a:t>
                      </a:r>
                      <a:endParaRPr lang="ru-RU" dirty="0">
                        <a:solidFill>
                          <a:srgbClr val="002060"/>
                        </a:solidFill>
                      </a:endParaRPr>
                    </a:p>
                  </a:txBody>
                  <a:tcPr/>
                </a:tc>
              </a:tr>
            </a:tbl>
          </a:graphicData>
        </a:graphic>
      </p:graphicFrame>
      <p:sp>
        <p:nvSpPr>
          <p:cNvPr id="7" name="TextBox 6"/>
          <p:cNvSpPr txBox="1"/>
          <p:nvPr/>
        </p:nvSpPr>
        <p:spPr>
          <a:xfrm>
            <a:off x="48457" y="836712"/>
            <a:ext cx="7765170" cy="646331"/>
          </a:xfrm>
          <a:prstGeom prst="rect">
            <a:avLst/>
          </a:prstGeom>
          <a:noFill/>
        </p:spPr>
        <p:txBody>
          <a:bodyPr wrap="square" rtlCol="0">
            <a:spAutoFit/>
          </a:bodyPr>
          <a:lstStyle/>
          <a:p>
            <a:r>
              <a:rPr lang="ru-RU" dirty="0" smtClean="0">
                <a:solidFill>
                  <a:srgbClr val="002060"/>
                </a:solidFill>
              </a:rPr>
              <a:t>Пилотные школы по проведению </a:t>
            </a:r>
            <a:r>
              <a:rPr lang="ru-RU" dirty="0" err="1" smtClean="0">
                <a:solidFill>
                  <a:srgbClr val="002060"/>
                </a:solidFill>
              </a:rPr>
              <a:t>профтестирования</a:t>
            </a:r>
            <a:r>
              <a:rPr lang="ru-RU" dirty="0" smtClean="0">
                <a:solidFill>
                  <a:srgbClr val="002060"/>
                </a:solidFill>
              </a:rPr>
              <a:t> МБОУ «Гимназия», «Лицей», «СОШ №1», «СОШ №4», «СОШ №6», «СОШ №9»</a:t>
            </a:r>
            <a:endParaRPr lang="ru-RU" dirty="0">
              <a:solidFill>
                <a:srgbClr val="002060"/>
              </a:solidFill>
            </a:endParaRPr>
          </a:p>
        </p:txBody>
      </p:sp>
    </p:spTree>
    <p:extLst>
      <p:ext uri="{BB962C8B-B14F-4D97-AF65-F5344CB8AC3E}">
        <p14:creationId xmlns:p14="http://schemas.microsoft.com/office/powerpoint/2010/main" val="24823735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260648"/>
            <a:ext cx="1728192" cy="447328"/>
          </a:xfrm>
        </p:spPr>
        <p:txBody>
          <a:bodyPr/>
          <a:lstStyle/>
          <a:p>
            <a:pPr algn="l"/>
            <a:r>
              <a:rPr lang="ru-RU" sz="2800" b="0" dirty="0" smtClean="0">
                <a:solidFill>
                  <a:srgbClr val="002060"/>
                </a:solidFill>
                <a:latin typeface="Arial" pitchFamily="34" charset="0"/>
                <a:cs typeface="Arial" pitchFamily="34" charset="0"/>
              </a:rPr>
              <a:t>Задачи</a:t>
            </a:r>
            <a:endParaRPr lang="ru-RU" sz="2800" b="0" dirty="0">
              <a:solidFill>
                <a:srgbClr val="002060"/>
              </a:solidFill>
              <a:latin typeface="Arial" pitchFamily="34" charset="0"/>
              <a:cs typeface="Arial" pitchFamily="34" charset="0"/>
            </a:endParaRPr>
          </a:p>
        </p:txBody>
      </p:sp>
      <p:sp>
        <p:nvSpPr>
          <p:cNvPr id="3" name="Подзаголовок 2"/>
          <p:cNvSpPr>
            <a:spLocks noGrp="1"/>
          </p:cNvSpPr>
          <p:nvPr>
            <p:ph type="subTitle" idx="1"/>
          </p:nvPr>
        </p:nvSpPr>
        <p:spPr>
          <a:xfrm>
            <a:off x="2699792" y="-13672"/>
            <a:ext cx="6444208" cy="5184576"/>
          </a:xfrm>
        </p:spPr>
        <p:txBody>
          <a:bodyPr>
            <a:noAutofit/>
          </a:bodyPr>
          <a:lstStyle/>
          <a:p>
            <a:pPr algn="l"/>
            <a:r>
              <a:rPr lang="ru-RU" dirty="0" smtClean="0"/>
              <a:t>1</a:t>
            </a:r>
            <a:r>
              <a:rPr lang="ru-RU" dirty="0" smtClean="0">
                <a:latin typeface="Arial" pitchFamily="34" charset="0"/>
                <a:cs typeface="Arial" pitchFamily="34" charset="0"/>
              </a:rPr>
              <a:t>. Изменить подходы </a:t>
            </a:r>
            <a:r>
              <a:rPr lang="ru-RU" dirty="0">
                <a:latin typeface="Arial" pitchFamily="34" charset="0"/>
                <a:cs typeface="Arial" pitchFamily="34" charset="0"/>
              </a:rPr>
              <a:t>к образованию и поддержке молодых </a:t>
            </a:r>
            <a:r>
              <a:rPr lang="ru-RU" dirty="0" smtClean="0">
                <a:latin typeface="Arial" pitchFamily="34" charset="0"/>
                <a:cs typeface="Arial" pitchFamily="34" charset="0"/>
              </a:rPr>
              <a:t>талантов, поставив во главу: </a:t>
            </a:r>
          </a:p>
          <a:p>
            <a:pPr algn="l"/>
            <a:r>
              <a:rPr lang="ru-RU" dirty="0">
                <a:solidFill>
                  <a:schemeClr val="bg1"/>
                </a:solidFill>
                <a:latin typeface="Arial" pitchFamily="34" charset="0"/>
                <a:cs typeface="Arial" pitchFamily="34" charset="0"/>
              </a:rPr>
              <a:t>• </a:t>
            </a:r>
            <a:r>
              <a:rPr lang="ru-RU" dirty="0" smtClean="0">
                <a:solidFill>
                  <a:schemeClr val="bg1"/>
                </a:solidFill>
                <a:latin typeface="Arial" pitchFamily="34" charset="0"/>
                <a:cs typeface="Arial" pitchFamily="34" charset="0"/>
              </a:rPr>
              <a:t>дифференциацию </a:t>
            </a:r>
            <a:r>
              <a:rPr lang="ru-RU" dirty="0">
                <a:solidFill>
                  <a:schemeClr val="bg1"/>
                </a:solidFill>
                <a:latin typeface="Arial" pitchFamily="34" charset="0"/>
                <a:cs typeface="Arial" pitchFamily="34" charset="0"/>
              </a:rPr>
              <a:t>и </a:t>
            </a:r>
            <a:r>
              <a:rPr lang="ru-RU" dirty="0" smtClean="0">
                <a:solidFill>
                  <a:schemeClr val="bg1"/>
                </a:solidFill>
                <a:latin typeface="Arial" pitchFamily="34" charset="0"/>
                <a:cs typeface="Arial" pitchFamily="34" charset="0"/>
              </a:rPr>
              <a:t>индивидуализацию;</a:t>
            </a:r>
            <a:endParaRPr lang="ru-RU" dirty="0">
              <a:solidFill>
                <a:schemeClr val="bg1"/>
              </a:solidFill>
              <a:latin typeface="Arial" pitchFamily="34" charset="0"/>
              <a:cs typeface="Arial" pitchFamily="34" charset="0"/>
            </a:endParaRPr>
          </a:p>
          <a:p>
            <a:pPr algn="l"/>
            <a:r>
              <a:rPr lang="ru-RU" dirty="0">
                <a:solidFill>
                  <a:schemeClr val="bg1"/>
                </a:solidFill>
                <a:latin typeface="Arial" pitchFamily="34" charset="0"/>
                <a:cs typeface="Arial" pitchFamily="34" charset="0"/>
              </a:rPr>
              <a:t>• </a:t>
            </a:r>
            <a:r>
              <a:rPr lang="ru-RU" dirty="0" smtClean="0">
                <a:solidFill>
                  <a:schemeClr val="bg1"/>
                </a:solidFill>
                <a:latin typeface="Arial" pitchFamily="34" charset="0"/>
                <a:cs typeface="Arial" pitchFamily="34" charset="0"/>
              </a:rPr>
              <a:t>системность</a:t>
            </a:r>
            <a:r>
              <a:rPr lang="ru-RU" dirty="0">
                <a:solidFill>
                  <a:schemeClr val="bg1"/>
                </a:solidFill>
                <a:latin typeface="Arial" pitchFamily="34" charset="0"/>
                <a:cs typeface="Arial" pitchFamily="34" charset="0"/>
              </a:rPr>
              <a:t>: детский сад, школа, колледж , вуз, </a:t>
            </a:r>
            <a:r>
              <a:rPr lang="ru-RU" dirty="0" smtClean="0">
                <a:solidFill>
                  <a:schemeClr val="bg1"/>
                </a:solidFill>
                <a:latin typeface="Arial" pitchFamily="34" charset="0"/>
                <a:cs typeface="Arial" pitchFamily="34" charset="0"/>
              </a:rPr>
              <a:t>семья;</a:t>
            </a:r>
            <a:endParaRPr lang="ru-RU" dirty="0">
              <a:solidFill>
                <a:schemeClr val="bg1"/>
              </a:solidFill>
              <a:latin typeface="Arial" pitchFamily="34" charset="0"/>
              <a:cs typeface="Arial" pitchFamily="34" charset="0"/>
            </a:endParaRPr>
          </a:p>
          <a:p>
            <a:pPr algn="l"/>
            <a:r>
              <a:rPr lang="ru-RU" dirty="0">
                <a:solidFill>
                  <a:schemeClr val="bg1"/>
                </a:solidFill>
                <a:latin typeface="Arial" pitchFamily="34" charset="0"/>
                <a:cs typeface="Arial" pitchFamily="34" charset="0"/>
              </a:rPr>
              <a:t>• </a:t>
            </a:r>
            <a:r>
              <a:rPr lang="ru-RU" dirty="0" smtClean="0">
                <a:solidFill>
                  <a:schemeClr val="bg1"/>
                </a:solidFill>
                <a:latin typeface="Arial" pitchFamily="34" charset="0"/>
                <a:cs typeface="Arial" pitchFamily="34" charset="0"/>
              </a:rPr>
              <a:t>развитие </a:t>
            </a:r>
            <a:r>
              <a:rPr lang="ru-RU" dirty="0">
                <a:solidFill>
                  <a:schemeClr val="bg1"/>
                </a:solidFill>
                <a:latin typeface="Arial" pitchFamily="34" charset="0"/>
                <a:cs typeface="Arial" pitchFamily="34" charset="0"/>
              </a:rPr>
              <a:t>ранней поддержки (0-6 лет) в связи с новыми </a:t>
            </a:r>
            <a:r>
              <a:rPr lang="ru-RU" dirty="0" smtClean="0">
                <a:solidFill>
                  <a:schemeClr val="bg1"/>
                </a:solidFill>
                <a:latin typeface="Arial" pitchFamily="34" charset="0"/>
                <a:cs typeface="Arial" pitchFamily="34" charset="0"/>
              </a:rPr>
              <a:t>открытиями;</a:t>
            </a:r>
            <a:endParaRPr lang="ru-RU" dirty="0">
              <a:solidFill>
                <a:schemeClr val="bg1"/>
              </a:solidFill>
              <a:latin typeface="Arial" pitchFamily="34" charset="0"/>
              <a:cs typeface="Arial" pitchFamily="34" charset="0"/>
            </a:endParaRPr>
          </a:p>
          <a:p>
            <a:pPr algn="l"/>
            <a:r>
              <a:rPr lang="ru-RU" dirty="0" smtClean="0">
                <a:solidFill>
                  <a:schemeClr val="bg1"/>
                </a:solidFill>
                <a:latin typeface="Arial" pitchFamily="34" charset="0"/>
                <a:cs typeface="Arial" pitchFamily="34" charset="0"/>
              </a:rPr>
              <a:t>•«</a:t>
            </a:r>
            <a:r>
              <a:rPr lang="ru-RU" dirty="0" err="1">
                <a:solidFill>
                  <a:schemeClr val="bg1"/>
                </a:solidFill>
                <a:latin typeface="Arial" pitchFamily="34" charset="0"/>
                <a:cs typeface="Arial" pitchFamily="34" charset="0"/>
              </a:rPr>
              <a:t>ц</a:t>
            </a:r>
            <a:r>
              <a:rPr lang="ru-RU" dirty="0" err="1" smtClean="0">
                <a:solidFill>
                  <a:schemeClr val="bg1"/>
                </a:solidFill>
                <a:latin typeface="Arial" pitchFamily="34" charset="0"/>
                <a:cs typeface="Arial" pitchFamily="34" charset="0"/>
              </a:rPr>
              <a:t>ифролизация</a:t>
            </a:r>
            <a:r>
              <a:rPr lang="ru-RU" dirty="0">
                <a:solidFill>
                  <a:schemeClr val="bg1"/>
                </a:solidFill>
                <a:latin typeface="Arial" pitchFamily="34" charset="0"/>
                <a:cs typeface="Arial" pitchFamily="34" charset="0"/>
              </a:rPr>
              <a:t>» мониторинга и </a:t>
            </a:r>
            <a:r>
              <a:rPr lang="ru-RU" dirty="0" smtClean="0">
                <a:solidFill>
                  <a:schemeClr val="bg1"/>
                </a:solidFill>
                <a:latin typeface="Arial" pitchFamily="34" charset="0"/>
                <a:cs typeface="Arial" pitchFamily="34" charset="0"/>
              </a:rPr>
              <a:t>поддержки.</a:t>
            </a:r>
          </a:p>
          <a:p>
            <a:pPr algn="l"/>
            <a:r>
              <a:rPr lang="ru-RU" dirty="0" smtClean="0">
                <a:solidFill>
                  <a:schemeClr val="bg1"/>
                </a:solidFill>
                <a:latin typeface="Arial" pitchFamily="34" charset="0"/>
                <a:cs typeface="Arial" pitchFamily="34" charset="0"/>
              </a:rPr>
              <a:t>2. Создание  </a:t>
            </a:r>
            <a:r>
              <a:rPr lang="ru-RU" dirty="0">
                <a:solidFill>
                  <a:schemeClr val="bg1"/>
                </a:solidFill>
                <a:latin typeface="Arial" pitchFamily="34" charset="0"/>
                <a:cs typeface="Arial" pitchFamily="34" charset="0"/>
              </a:rPr>
              <a:t>индивидуального пути </a:t>
            </a:r>
            <a:r>
              <a:rPr lang="ru-RU" dirty="0" smtClean="0">
                <a:solidFill>
                  <a:schemeClr val="bg1"/>
                </a:solidFill>
                <a:latin typeface="Arial" pitchFamily="34" charset="0"/>
                <a:cs typeface="Arial" pitchFamily="34" charset="0"/>
              </a:rPr>
              <a:t>профессионального определения школьника как приоритетного направления </a:t>
            </a:r>
            <a:r>
              <a:rPr lang="ru-RU" dirty="0" err="1" smtClean="0">
                <a:solidFill>
                  <a:schemeClr val="bg1"/>
                </a:solidFill>
                <a:latin typeface="Arial" pitchFamily="34" charset="0"/>
                <a:cs typeface="Arial" pitchFamily="34" charset="0"/>
              </a:rPr>
              <a:t>профнавигации</a:t>
            </a:r>
            <a:r>
              <a:rPr lang="ru-RU" dirty="0" smtClean="0">
                <a:solidFill>
                  <a:schemeClr val="bg1"/>
                </a:solidFill>
                <a:latin typeface="Arial" pitchFamily="34" charset="0"/>
                <a:cs typeface="Arial" pitchFamily="34" charset="0"/>
              </a:rPr>
              <a:t>.</a:t>
            </a:r>
            <a:endParaRPr lang="ru-RU" dirty="0">
              <a:solidFill>
                <a:schemeClr val="bg1"/>
              </a:solidFill>
              <a:latin typeface="Arial" pitchFamily="34" charset="0"/>
              <a:cs typeface="Arial" pitchFamily="34" charset="0"/>
            </a:endParaRPr>
          </a:p>
          <a:p>
            <a:pPr algn="l"/>
            <a:endParaRPr lang="ru-RU" dirty="0"/>
          </a:p>
        </p:txBody>
      </p:sp>
      <p:pic>
        <p:nvPicPr>
          <p:cNvPr id="8194" name="Picture 2" descr="C:\Users\Ринат\Downloads\24-08-2018_06-11-32\IMG_0235.JPG"/>
          <p:cNvPicPr>
            <a:picLocks noChangeAspect="1" noChangeArrowheads="1"/>
          </p:cNvPicPr>
          <p:nvPr/>
        </p:nvPicPr>
        <p:blipFill rotWithShape="1">
          <a:blip r:embed="rId2">
            <a:extLst>
              <a:ext uri="{28A0092B-C50C-407E-A947-70E740481C1C}">
                <a14:useLocalDpi xmlns:a14="http://schemas.microsoft.com/office/drawing/2010/main" val="0"/>
              </a:ext>
            </a:extLst>
          </a:blip>
          <a:srcRect t="26437" b="27950"/>
          <a:stretch/>
        </p:blipFill>
        <p:spPr bwMode="auto">
          <a:xfrm>
            <a:off x="2699791" y="4653488"/>
            <a:ext cx="6444209" cy="2204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3917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2364327751"/>
              </p:ext>
            </p:extLst>
          </p:nvPr>
        </p:nvGraphicFramePr>
        <p:xfrm>
          <a:off x="24408" y="1285860"/>
          <a:ext cx="5123657" cy="3941376"/>
        </p:xfrm>
        <a:graphic>
          <a:graphicData uri="http://schemas.openxmlformats.org/drawingml/2006/table">
            <a:tbl>
              <a:tblPr firstRow="1" bandRow="1">
                <a:tableStyleId>{5C22544A-7EE6-4342-B048-85BDC9FD1C3A}</a:tableStyleId>
              </a:tblPr>
              <a:tblGrid>
                <a:gridCol w="977391"/>
                <a:gridCol w="730494"/>
                <a:gridCol w="853943"/>
                <a:gridCol w="853943"/>
                <a:gridCol w="853943"/>
                <a:gridCol w="853943"/>
              </a:tblGrid>
              <a:tr h="881578">
                <a:tc>
                  <a:txBody>
                    <a:bodyPr/>
                    <a:lstStyle/>
                    <a:p>
                      <a:pPr algn="ctr"/>
                      <a:r>
                        <a:rPr lang="ru-RU" dirty="0" smtClean="0">
                          <a:solidFill>
                            <a:srgbClr val="002060"/>
                          </a:solidFill>
                          <a:latin typeface="Times New Roman" pitchFamily="18" charset="0"/>
                          <a:cs typeface="Times New Roman" pitchFamily="18" charset="0"/>
                        </a:rPr>
                        <a:t>Показатель</a:t>
                      </a:r>
                      <a:endParaRPr lang="ru-RU" dirty="0">
                        <a:solidFill>
                          <a:srgbClr val="002060"/>
                        </a:solidFill>
                        <a:latin typeface="Times New Roman" pitchFamily="18" charset="0"/>
                        <a:cs typeface="Times New Roman" pitchFamily="18" charset="0"/>
                      </a:endParaRPr>
                    </a:p>
                  </a:txBody>
                  <a:tcPr/>
                </a:tc>
                <a:tc>
                  <a:txBody>
                    <a:bodyPr/>
                    <a:lstStyle/>
                    <a:p>
                      <a:r>
                        <a:rPr lang="ru-RU" dirty="0" smtClean="0">
                          <a:solidFill>
                            <a:srgbClr val="002060"/>
                          </a:solidFill>
                          <a:latin typeface="Times New Roman" panose="02020603050405020304" pitchFamily="18" charset="0"/>
                          <a:cs typeface="Times New Roman" panose="02020603050405020304" pitchFamily="18" charset="0"/>
                        </a:rPr>
                        <a:t>2015</a:t>
                      </a:r>
                      <a:endParaRPr lang="ru-RU"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r>
                        <a:rPr lang="ru-RU" dirty="0" smtClean="0">
                          <a:solidFill>
                            <a:srgbClr val="002060"/>
                          </a:solidFill>
                          <a:latin typeface="Times New Roman" pitchFamily="18" charset="0"/>
                          <a:cs typeface="Times New Roman" pitchFamily="18" charset="0"/>
                        </a:rPr>
                        <a:t>2016</a:t>
                      </a:r>
                      <a:endParaRPr lang="ru-RU" dirty="0">
                        <a:solidFill>
                          <a:srgbClr val="002060"/>
                        </a:solidFill>
                        <a:latin typeface="Times New Roman" pitchFamily="18" charset="0"/>
                        <a:cs typeface="Times New Roman" pitchFamily="18" charset="0"/>
                      </a:endParaRPr>
                    </a:p>
                  </a:txBody>
                  <a:tcPr/>
                </a:tc>
                <a:tc>
                  <a:txBody>
                    <a:bodyPr/>
                    <a:lstStyle/>
                    <a:p>
                      <a:pPr algn="ctr"/>
                      <a:r>
                        <a:rPr lang="ru-RU" dirty="0" smtClean="0">
                          <a:solidFill>
                            <a:srgbClr val="002060"/>
                          </a:solidFill>
                          <a:latin typeface="Times New Roman" pitchFamily="18" charset="0"/>
                          <a:cs typeface="Times New Roman" pitchFamily="18" charset="0"/>
                        </a:rPr>
                        <a:t>2017</a:t>
                      </a:r>
                      <a:endParaRPr lang="ru-RU" dirty="0">
                        <a:solidFill>
                          <a:srgbClr val="002060"/>
                        </a:solidFill>
                        <a:latin typeface="Times New Roman" pitchFamily="18" charset="0"/>
                        <a:cs typeface="Times New Roman" pitchFamily="18" charset="0"/>
                      </a:endParaRPr>
                    </a:p>
                  </a:txBody>
                  <a:tcPr/>
                </a:tc>
                <a:tc>
                  <a:txBody>
                    <a:bodyPr/>
                    <a:lstStyle/>
                    <a:p>
                      <a:pPr algn="ctr"/>
                      <a:r>
                        <a:rPr lang="ru-RU" dirty="0" smtClean="0">
                          <a:solidFill>
                            <a:srgbClr val="002060"/>
                          </a:solidFill>
                          <a:latin typeface="Times New Roman" pitchFamily="18" charset="0"/>
                          <a:cs typeface="Times New Roman" pitchFamily="18" charset="0"/>
                        </a:rPr>
                        <a:t>2018</a:t>
                      </a:r>
                      <a:endParaRPr lang="ru-RU" dirty="0">
                        <a:solidFill>
                          <a:srgbClr val="002060"/>
                        </a:solidFill>
                        <a:latin typeface="Times New Roman" pitchFamily="18" charset="0"/>
                        <a:cs typeface="Times New Roman" pitchFamily="18" charset="0"/>
                      </a:endParaRPr>
                    </a:p>
                  </a:txBody>
                  <a:tcPr/>
                </a:tc>
                <a:tc>
                  <a:txBody>
                    <a:bodyPr/>
                    <a:lstStyle/>
                    <a:p>
                      <a:pPr algn="ctr"/>
                      <a:r>
                        <a:rPr lang="ru-RU" dirty="0" smtClean="0">
                          <a:solidFill>
                            <a:srgbClr val="002060"/>
                          </a:solidFill>
                          <a:latin typeface="Times New Roman" pitchFamily="18" charset="0"/>
                          <a:cs typeface="Times New Roman" pitchFamily="18" charset="0"/>
                        </a:rPr>
                        <a:t>2019 прогноз</a:t>
                      </a:r>
                    </a:p>
                  </a:txBody>
                  <a:tcPr/>
                </a:tc>
              </a:tr>
              <a:tr h="573232">
                <a:tc>
                  <a:txBody>
                    <a:bodyPr/>
                    <a:lstStyle/>
                    <a:p>
                      <a:pPr marL="0" indent="0" algn="ctr"/>
                      <a:r>
                        <a:rPr lang="ru-RU" dirty="0" smtClean="0">
                          <a:solidFill>
                            <a:srgbClr val="002060"/>
                          </a:solidFill>
                          <a:latin typeface="Times New Roman" pitchFamily="18" charset="0"/>
                          <a:cs typeface="Times New Roman" pitchFamily="18" charset="0"/>
                        </a:rPr>
                        <a:t>до</a:t>
                      </a:r>
                      <a:r>
                        <a:rPr lang="ru-RU" baseline="0" dirty="0" smtClean="0">
                          <a:solidFill>
                            <a:srgbClr val="002060"/>
                          </a:solidFill>
                          <a:latin typeface="Times New Roman" pitchFamily="18" charset="0"/>
                          <a:cs typeface="Times New Roman" pitchFamily="18" charset="0"/>
                        </a:rPr>
                        <a:t> 3 лет</a:t>
                      </a:r>
                      <a:endParaRPr lang="ru-RU" dirty="0">
                        <a:solidFill>
                          <a:srgbClr val="002060"/>
                        </a:solidFill>
                        <a:latin typeface="Times New Roman" pitchFamily="18" charset="0"/>
                        <a:cs typeface="Times New Roman" pitchFamily="18" charset="0"/>
                      </a:endParaRPr>
                    </a:p>
                  </a:txBody>
                  <a:tcPr/>
                </a:tc>
                <a:tc>
                  <a:txBody>
                    <a:bodyPr/>
                    <a:lstStyle/>
                    <a:p>
                      <a:r>
                        <a:rPr lang="ru-RU" dirty="0" smtClean="0">
                          <a:solidFill>
                            <a:srgbClr val="002060"/>
                          </a:solidFill>
                          <a:latin typeface="Times New Roman" panose="02020603050405020304" pitchFamily="18" charset="0"/>
                          <a:cs typeface="Times New Roman" panose="02020603050405020304" pitchFamily="18" charset="0"/>
                        </a:rPr>
                        <a:t>219</a:t>
                      </a:r>
                      <a:endParaRPr lang="ru-RU"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r>
                        <a:rPr lang="ru-RU" dirty="0" smtClean="0">
                          <a:solidFill>
                            <a:srgbClr val="002060"/>
                          </a:solidFill>
                          <a:latin typeface="Times New Roman" pitchFamily="18" charset="0"/>
                          <a:cs typeface="Times New Roman" pitchFamily="18" charset="0"/>
                        </a:rPr>
                        <a:t>366</a:t>
                      </a:r>
                      <a:endParaRPr lang="ru-RU" dirty="0">
                        <a:solidFill>
                          <a:srgbClr val="002060"/>
                        </a:solidFill>
                        <a:latin typeface="Times New Roman" pitchFamily="18" charset="0"/>
                        <a:cs typeface="Times New Roman" pitchFamily="18" charset="0"/>
                      </a:endParaRPr>
                    </a:p>
                  </a:txBody>
                  <a:tcPr/>
                </a:tc>
                <a:tc>
                  <a:txBody>
                    <a:bodyPr/>
                    <a:lstStyle/>
                    <a:p>
                      <a:pPr algn="ctr"/>
                      <a:r>
                        <a:rPr lang="ru-RU" dirty="0" smtClean="0">
                          <a:solidFill>
                            <a:srgbClr val="002060"/>
                          </a:solidFill>
                          <a:latin typeface="Times New Roman" pitchFamily="18" charset="0"/>
                          <a:cs typeface="Times New Roman" pitchFamily="18" charset="0"/>
                        </a:rPr>
                        <a:t>559</a:t>
                      </a:r>
                      <a:endParaRPr lang="ru-RU" dirty="0">
                        <a:solidFill>
                          <a:srgbClr val="002060"/>
                        </a:solidFill>
                        <a:latin typeface="Times New Roman" pitchFamily="18" charset="0"/>
                        <a:cs typeface="Times New Roman" pitchFamily="18" charset="0"/>
                      </a:endParaRPr>
                    </a:p>
                  </a:txBody>
                  <a:tcPr/>
                </a:tc>
                <a:tc>
                  <a:txBody>
                    <a:bodyPr/>
                    <a:lstStyle/>
                    <a:p>
                      <a:pPr algn="ctr"/>
                      <a:r>
                        <a:rPr lang="ru-RU" dirty="0" smtClean="0">
                          <a:solidFill>
                            <a:srgbClr val="002060"/>
                          </a:solidFill>
                          <a:latin typeface="Times New Roman" pitchFamily="18" charset="0"/>
                          <a:cs typeface="Times New Roman" pitchFamily="18" charset="0"/>
                        </a:rPr>
                        <a:t>767</a:t>
                      </a:r>
                      <a:endParaRPr lang="ru-RU" dirty="0">
                        <a:solidFill>
                          <a:srgbClr val="002060"/>
                        </a:solidFill>
                        <a:latin typeface="Times New Roman" pitchFamily="18" charset="0"/>
                        <a:cs typeface="Times New Roman" pitchFamily="18" charset="0"/>
                      </a:endParaRPr>
                    </a:p>
                  </a:txBody>
                  <a:tcPr/>
                </a:tc>
                <a:tc>
                  <a:txBody>
                    <a:bodyPr/>
                    <a:lstStyle/>
                    <a:p>
                      <a:pPr algn="ctr"/>
                      <a:r>
                        <a:rPr lang="ru-RU" dirty="0" smtClean="0">
                          <a:solidFill>
                            <a:srgbClr val="002060"/>
                          </a:solidFill>
                          <a:latin typeface="Times New Roman" pitchFamily="18" charset="0"/>
                          <a:cs typeface="Times New Roman" pitchFamily="18" charset="0"/>
                        </a:rPr>
                        <a:t>780</a:t>
                      </a:r>
                      <a:endParaRPr lang="ru-RU" dirty="0">
                        <a:solidFill>
                          <a:srgbClr val="002060"/>
                        </a:solidFill>
                        <a:latin typeface="Times New Roman" pitchFamily="18" charset="0"/>
                        <a:cs typeface="Times New Roman" pitchFamily="18" charset="0"/>
                      </a:endParaRPr>
                    </a:p>
                  </a:txBody>
                  <a:tcPr/>
                </a:tc>
              </a:tr>
              <a:tr h="869256">
                <a:tc>
                  <a:txBody>
                    <a:bodyPr/>
                    <a:lstStyle/>
                    <a:p>
                      <a:pPr algn="ctr"/>
                      <a:r>
                        <a:rPr lang="ru-RU" dirty="0" smtClean="0">
                          <a:solidFill>
                            <a:srgbClr val="002060"/>
                          </a:solidFill>
                          <a:latin typeface="Times New Roman" pitchFamily="18" charset="0"/>
                          <a:cs typeface="Times New Roman" pitchFamily="18" charset="0"/>
                        </a:rPr>
                        <a:t>от 3 до 7 лет</a:t>
                      </a:r>
                      <a:endParaRPr lang="ru-RU" dirty="0">
                        <a:solidFill>
                          <a:srgbClr val="002060"/>
                        </a:solidFill>
                        <a:latin typeface="Times New Roman" pitchFamily="18" charset="0"/>
                        <a:cs typeface="Times New Roman" pitchFamily="18" charset="0"/>
                      </a:endParaRPr>
                    </a:p>
                  </a:txBody>
                  <a:tcPr/>
                </a:tc>
                <a:tc>
                  <a:txBody>
                    <a:bodyPr/>
                    <a:lstStyle/>
                    <a:p>
                      <a:r>
                        <a:rPr lang="ru-RU" dirty="0" smtClean="0">
                          <a:solidFill>
                            <a:srgbClr val="002060"/>
                          </a:solidFill>
                          <a:latin typeface="Times New Roman" panose="02020603050405020304" pitchFamily="18" charset="0"/>
                          <a:cs typeface="Times New Roman" panose="02020603050405020304" pitchFamily="18" charset="0"/>
                        </a:rPr>
                        <a:t>3135</a:t>
                      </a:r>
                      <a:endParaRPr lang="ru-RU"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r>
                        <a:rPr lang="ru-RU" dirty="0" smtClean="0">
                          <a:solidFill>
                            <a:srgbClr val="002060"/>
                          </a:solidFill>
                          <a:latin typeface="Times New Roman" pitchFamily="18" charset="0"/>
                          <a:cs typeface="Times New Roman" pitchFamily="18" charset="0"/>
                        </a:rPr>
                        <a:t>3330</a:t>
                      </a:r>
                      <a:endParaRPr lang="ru-RU" dirty="0">
                        <a:solidFill>
                          <a:srgbClr val="002060"/>
                        </a:solidFill>
                        <a:latin typeface="Times New Roman" pitchFamily="18" charset="0"/>
                        <a:cs typeface="Times New Roman" pitchFamily="18" charset="0"/>
                      </a:endParaRPr>
                    </a:p>
                  </a:txBody>
                  <a:tcPr/>
                </a:tc>
                <a:tc>
                  <a:txBody>
                    <a:bodyPr/>
                    <a:lstStyle/>
                    <a:p>
                      <a:pPr algn="ctr"/>
                      <a:r>
                        <a:rPr lang="ru-RU" dirty="0" smtClean="0">
                          <a:solidFill>
                            <a:srgbClr val="002060"/>
                          </a:solidFill>
                          <a:latin typeface="Times New Roman" pitchFamily="18" charset="0"/>
                          <a:cs typeface="Times New Roman" pitchFamily="18" charset="0"/>
                        </a:rPr>
                        <a:t>3413</a:t>
                      </a:r>
                      <a:endParaRPr lang="ru-RU" dirty="0">
                        <a:solidFill>
                          <a:srgbClr val="002060"/>
                        </a:solidFill>
                        <a:latin typeface="Times New Roman" pitchFamily="18" charset="0"/>
                        <a:cs typeface="Times New Roman" pitchFamily="18" charset="0"/>
                      </a:endParaRPr>
                    </a:p>
                  </a:txBody>
                  <a:tcPr/>
                </a:tc>
                <a:tc>
                  <a:txBody>
                    <a:bodyPr/>
                    <a:lstStyle/>
                    <a:p>
                      <a:pPr algn="ctr"/>
                      <a:r>
                        <a:rPr lang="ru-RU" dirty="0" smtClean="0">
                          <a:solidFill>
                            <a:srgbClr val="002060"/>
                          </a:solidFill>
                          <a:latin typeface="Times New Roman" pitchFamily="18" charset="0"/>
                          <a:cs typeface="Times New Roman" pitchFamily="18" charset="0"/>
                        </a:rPr>
                        <a:t>3574</a:t>
                      </a:r>
                      <a:endParaRPr lang="ru-RU" dirty="0">
                        <a:solidFill>
                          <a:srgbClr val="002060"/>
                        </a:solidFill>
                        <a:latin typeface="Times New Roman" pitchFamily="18" charset="0"/>
                        <a:cs typeface="Times New Roman" pitchFamily="18" charset="0"/>
                      </a:endParaRPr>
                    </a:p>
                  </a:txBody>
                  <a:tcPr/>
                </a:tc>
                <a:tc>
                  <a:txBody>
                    <a:bodyPr/>
                    <a:lstStyle/>
                    <a:p>
                      <a:pPr algn="ctr"/>
                      <a:r>
                        <a:rPr lang="ru-RU" dirty="0" smtClean="0">
                          <a:solidFill>
                            <a:srgbClr val="002060"/>
                          </a:solidFill>
                          <a:latin typeface="Times New Roman" pitchFamily="18" charset="0"/>
                          <a:cs typeface="Times New Roman" pitchFamily="18" charset="0"/>
                        </a:rPr>
                        <a:t>3853</a:t>
                      </a:r>
                      <a:endParaRPr lang="ru-RU" dirty="0">
                        <a:solidFill>
                          <a:srgbClr val="002060"/>
                        </a:solidFill>
                        <a:latin typeface="Times New Roman" pitchFamily="18" charset="0"/>
                        <a:cs typeface="Times New Roman" pitchFamily="18" charset="0"/>
                      </a:endParaRPr>
                    </a:p>
                  </a:txBody>
                  <a:tcPr/>
                </a:tc>
              </a:tr>
              <a:tr h="818952">
                <a:tc>
                  <a:txBody>
                    <a:bodyPr/>
                    <a:lstStyle/>
                    <a:p>
                      <a:pPr algn="ctr"/>
                      <a:r>
                        <a:rPr lang="ru-RU" dirty="0" smtClean="0">
                          <a:solidFill>
                            <a:srgbClr val="002060"/>
                          </a:solidFill>
                          <a:latin typeface="Times New Roman" pitchFamily="18" charset="0"/>
                          <a:cs typeface="Times New Roman" pitchFamily="18" charset="0"/>
                        </a:rPr>
                        <a:t>Всего детей в ДОУ</a:t>
                      </a:r>
                      <a:endParaRPr lang="ru-RU" dirty="0">
                        <a:solidFill>
                          <a:srgbClr val="002060"/>
                        </a:solidFill>
                        <a:latin typeface="Times New Roman" pitchFamily="18" charset="0"/>
                        <a:cs typeface="Times New Roman" pitchFamily="18" charset="0"/>
                      </a:endParaRPr>
                    </a:p>
                  </a:txBody>
                  <a:tcPr/>
                </a:tc>
                <a:tc>
                  <a:txBody>
                    <a:bodyPr/>
                    <a:lstStyle/>
                    <a:p>
                      <a:r>
                        <a:rPr lang="ru-RU" dirty="0" smtClean="0">
                          <a:solidFill>
                            <a:srgbClr val="002060"/>
                          </a:solidFill>
                          <a:latin typeface="Times New Roman" panose="02020603050405020304" pitchFamily="18" charset="0"/>
                          <a:cs typeface="Times New Roman" panose="02020603050405020304" pitchFamily="18" charset="0"/>
                        </a:rPr>
                        <a:t>3354</a:t>
                      </a:r>
                      <a:endParaRPr lang="ru-RU"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r>
                        <a:rPr lang="ru-RU" dirty="0" smtClean="0">
                          <a:solidFill>
                            <a:srgbClr val="002060"/>
                          </a:solidFill>
                          <a:latin typeface="Times New Roman" pitchFamily="18" charset="0"/>
                          <a:cs typeface="Times New Roman" pitchFamily="18" charset="0"/>
                        </a:rPr>
                        <a:t>3696</a:t>
                      </a:r>
                      <a:endParaRPr lang="ru-RU" dirty="0">
                        <a:solidFill>
                          <a:srgbClr val="002060"/>
                        </a:solidFill>
                        <a:latin typeface="Times New Roman" pitchFamily="18" charset="0"/>
                        <a:cs typeface="Times New Roman" pitchFamily="18" charset="0"/>
                      </a:endParaRPr>
                    </a:p>
                  </a:txBody>
                  <a:tcPr/>
                </a:tc>
                <a:tc>
                  <a:txBody>
                    <a:bodyPr/>
                    <a:lstStyle/>
                    <a:p>
                      <a:pPr algn="ctr"/>
                      <a:r>
                        <a:rPr lang="ru-RU" dirty="0" smtClean="0">
                          <a:solidFill>
                            <a:srgbClr val="002060"/>
                          </a:solidFill>
                          <a:latin typeface="Times New Roman" pitchFamily="18" charset="0"/>
                          <a:cs typeface="Times New Roman" pitchFamily="18" charset="0"/>
                        </a:rPr>
                        <a:t>3970</a:t>
                      </a:r>
                      <a:endParaRPr lang="ru-RU" dirty="0">
                        <a:solidFill>
                          <a:srgbClr val="002060"/>
                        </a:solidFill>
                        <a:latin typeface="Times New Roman" pitchFamily="18" charset="0"/>
                        <a:cs typeface="Times New Roman" pitchFamily="18" charset="0"/>
                      </a:endParaRPr>
                    </a:p>
                  </a:txBody>
                  <a:tcPr/>
                </a:tc>
                <a:tc>
                  <a:txBody>
                    <a:bodyPr/>
                    <a:lstStyle/>
                    <a:p>
                      <a:pPr algn="ctr"/>
                      <a:r>
                        <a:rPr lang="ru-RU" dirty="0" smtClean="0">
                          <a:solidFill>
                            <a:srgbClr val="002060"/>
                          </a:solidFill>
                          <a:latin typeface="Times New Roman" pitchFamily="18" charset="0"/>
                          <a:cs typeface="Times New Roman" pitchFamily="18" charset="0"/>
                        </a:rPr>
                        <a:t>4180</a:t>
                      </a:r>
                      <a:endParaRPr lang="ru-RU" dirty="0">
                        <a:solidFill>
                          <a:srgbClr val="002060"/>
                        </a:solidFill>
                        <a:latin typeface="Times New Roman" pitchFamily="18" charset="0"/>
                        <a:cs typeface="Times New Roman" pitchFamily="18" charset="0"/>
                      </a:endParaRPr>
                    </a:p>
                  </a:txBody>
                  <a:tcPr/>
                </a:tc>
                <a:tc>
                  <a:txBody>
                    <a:bodyPr/>
                    <a:lstStyle/>
                    <a:p>
                      <a:pPr algn="ctr"/>
                      <a:r>
                        <a:rPr lang="ru-RU" dirty="0" smtClean="0">
                          <a:solidFill>
                            <a:srgbClr val="002060"/>
                          </a:solidFill>
                          <a:latin typeface="Times New Roman" pitchFamily="18" charset="0"/>
                          <a:cs typeface="Times New Roman" pitchFamily="18" charset="0"/>
                        </a:rPr>
                        <a:t>4489</a:t>
                      </a:r>
                      <a:endParaRPr lang="ru-RU" dirty="0">
                        <a:solidFill>
                          <a:srgbClr val="002060"/>
                        </a:solidFill>
                        <a:latin typeface="Times New Roman" pitchFamily="18" charset="0"/>
                        <a:cs typeface="Times New Roman" pitchFamily="18" charset="0"/>
                      </a:endParaRPr>
                    </a:p>
                  </a:txBody>
                  <a:tcPr/>
                </a:tc>
              </a:tr>
              <a:tr h="670088">
                <a:tc>
                  <a:txBody>
                    <a:bodyPr/>
                    <a:lstStyle/>
                    <a:p>
                      <a:pPr algn="ctr"/>
                      <a:r>
                        <a:rPr lang="ru-RU" dirty="0" smtClean="0">
                          <a:solidFill>
                            <a:srgbClr val="002060"/>
                          </a:solidFill>
                          <a:latin typeface="Times New Roman" pitchFamily="18" charset="0"/>
                          <a:cs typeface="Times New Roman" pitchFamily="18" charset="0"/>
                        </a:rPr>
                        <a:t>Всего ДОУ</a:t>
                      </a:r>
                      <a:endParaRPr lang="ru-RU" dirty="0">
                        <a:solidFill>
                          <a:srgbClr val="002060"/>
                        </a:solidFill>
                        <a:latin typeface="Times New Roman" pitchFamily="18" charset="0"/>
                        <a:cs typeface="Times New Roman" pitchFamily="18" charset="0"/>
                      </a:endParaRPr>
                    </a:p>
                  </a:txBody>
                  <a:tcPr/>
                </a:tc>
                <a:tc>
                  <a:txBody>
                    <a:bodyPr/>
                    <a:lstStyle/>
                    <a:p>
                      <a:r>
                        <a:rPr lang="ru-RU" dirty="0" smtClean="0">
                          <a:solidFill>
                            <a:srgbClr val="002060"/>
                          </a:solidFill>
                          <a:latin typeface="Times New Roman" panose="02020603050405020304" pitchFamily="18" charset="0"/>
                          <a:cs typeface="Times New Roman" panose="02020603050405020304" pitchFamily="18" charset="0"/>
                        </a:rPr>
                        <a:t>18</a:t>
                      </a:r>
                      <a:endParaRPr lang="ru-RU"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r>
                        <a:rPr lang="ru-RU" dirty="0" smtClean="0">
                          <a:solidFill>
                            <a:srgbClr val="002060"/>
                          </a:solidFill>
                          <a:latin typeface="Times New Roman" pitchFamily="18" charset="0"/>
                          <a:cs typeface="Times New Roman" pitchFamily="18" charset="0"/>
                        </a:rPr>
                        <a:t>20</a:t>
                      </a:r>
                      <a:endParaRPr lang="ru-RU" dirty="0">
                        <a:solidFill>
                          <a:srgbClr val="002060"/>
                        </a:solidFill>
                        <a:latin typeface="Times New Roman" pitchFamily="18" charset="0"/>
                        <a:cs typeface="Times New Roman" pitchFamily="18" charset="0"/>
                      </a:endParaRPr>
                    </a:p>
                  </a:txBody>
                  <a:tcPr/>
                </a:tc>
                <a:tc>
                  <a:txBody>
                    <a:bodyPr/>
                    <a:lstStyle/>
                    <a:p>
                      <a:pPr algn="ctr"/>
                      <a:r>
                        <a:rPr lang="ru-RU" dirty="0" smtClean="0">
                          <a:solidFill>
                            <a:srgbClr val="002060"/>
                          </a:solidFill>
                          <a:latin typeface="Times New Roman" pitchFamily="18" charset="0"/>
                          <a:cs typeface="Times New Roman" pitchFamily="18" charset="0"/>
                        </a:rPr>
                        <a:t>21</a:t>
                      </a:r>
                      <a:endParaRPr lang="ru-RU" dirty="0">
                        <a:solidFill>
                          <a:srgbClr val="002060"/>
                        </a:solidFill>
                        <a:latin typeface="Times New Roman" pitchFamily="18" charset="0"/>
                        <a:cs typeface="Times New Roman" pitchFamily="18" charset="0"/>
                      </a:endParaRPr>
                    </a:p>
                  </a:txBody>
                  <a:tcPr/>
                </a:tc>
                <a:tc>
                  <a:txBody>
                    <a:bodyPr/>
                    <a:lstStyle/>
                    <a:p>
                      <a:pPr algn="ctr"/>
                      <a:r>
                        <a:rPr lang="ru-RU" dirty="0" smtClean="0">
                          <a:solidFill>
                            <a:srgbClr val="002060"/>
                          </a:solidFill>
                          <a:latin typeface="Times New Roman" pitchFamily="18" charset="0"/>
                          <a:cs typeface="Times New Roman" pitchFamily="18" charset="0"/>
                        </a:rPr>
                        <a:t>19</a:t>
                      </a:r>
                      <a:endParaRPr lang="ru-RU" dirty="0">
                        <a:solidFill>
                          <a:srgbClr val="002060"/>
                        </a:solidFill>
                        <a:latin typeface="Times New Roman" pitchFamily="18" charset="0"/>
                        <a:cs typeface="Times New Roman" pitchFamily="18" charset="0"/>
                      </a:endParaRPr>
                    </a:p>
                  </a:txBody>
                  <a:tcPr/>
                </a:tc>
                <a:tc>
                  <a:txBody>
                    <a:bodyPr/>
                    <a:lstStyle/>
                    <a:p>
                      <a:pPr algn="ctr"/>
                      <a:r>
                        <a:rPr lang="ru-RU" dirty="0" smtClean="0">
                          <a:solidFill>
                            <a:srgbClr val="002060"/>
                          </a:solidFill>
                          <a:latin typeface="Times New Roman" pitchFamily="18" charset="0"/>
                          <a:cs typeface="Times New Roman" pitchFamily="18" charset="0"/>
                        </a:rPr>
                        <a:t>19</a:t>
                      </a:r>
                      <a:endParaRPr lang="ru-RU" dirty="0">
                        <a:solidFill>
                          <a:srgbClr val="002060"/>
                        </a:solidFill>
                        <a:latin typeface="Times New Roman" pitchFamily="18" charset="0"/>
                        <a:cs typeface="Times New Roman" pitchFamily="18" charset="0"/>
                      </a:endParaRPr>
                    </a:p>
                  </a:txBody>
                  <a:tcPr/>
                </a:tc>
              </a:tr>
            </a:tbl>
          </a:graphicData>
        </a:graphic>
      </p:graphicFrame>
      <p:sp>
        <p:nvSpPr>
          <p:cNvPr id="5" name="Заголовок 1"/>
          <p:cNvSpPr txBox="1">
            <a:spLocks/>
          </p:cNvSpPr>
          <p:nvPr/>
        </p:nvSpPr>
        <p:spPr>
          <a:xfrm>
            <a:off x="4955299" y="692696"/>
            <a:ext cx="3175484" cy="1285860"/>
          </a:xfrm>
          <a:prstGeom prst="rect">
            <a:avLst/>
          </a:prstGeom>
          <a:noFill/>
        </p:spPr>
        <p:txBody>
          <a:bodyPr vert="horz" anchor="b">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8000" b="1" dirty="0" smtClean="0">
                <a:solidFill>
                  <a:srgbClr val="002060"/>
                </a:solidFill>
                <a:latin typeface="Arial" pitchFamily="34" charset="0"/>
                <a:ea typeface="+mj-ea"/>
                <a:cs typeface="Arial" pitchFamily="34" charset="0"/>
              </a:rPr>
              <a:t>Численность детей, нуждающихся в дошкольных образовательных организациях</a:t>
            </a:r>
            <a:endParaRPr kumimoji="0" lang="ru-RU" sz="80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72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rPr>
              <a:t>(0-7 лет) по ДОУ на 01.09.2018 </a:t>
            </a:r>
            <a:r>
              <a:rPr kumimoji="0" lang="ru-RU" sz="3300" b="0" i="0" u="none" strike="noStrike" kern="1200" cap="none" spc="0" normalizeH="0" baseline="0" noProof="0" dirty="0" smtClean="0">
                <a:ln>
                  <a:noFill/>
                </a:ln>
                <a:effectLst/>
                <a:uLnTx/>
                <a:uFillTx/>
                <a:latin typeface="Times New Roman" pitchFamily="18" charset="0"/>
                <a:ea typeface="+mj-ea"/>
                <a:cs typeface="Times New Roman" pitchFamily="18" charset="0"/>
              </a:rPr>
              <a:t/>
            </a:r>
            <a:br>
              <a:rPr kumimoji="0" lang="ru-RU" sz="3300" b="0" i="0" u="none" strike="noStrike" kern="1200" cap="none" spc="0" normalizeH="0" baseline="0" noProof="0" dirty="0" smtClean="0">
                <a:ln>
                  <a:noFill/>
                </a:ln>
                <a:effectLst/>
                <a:uLnTx/>
                <a:uFillTx/>
                <a:latin typeface="Times New Roman" pitchFamily="18" charset="0"/>
                <a:ea typeface="+mj-ea"/>
                <a:cs typeface="Times New Roman" pitchFamily="18" charset="0"/>
              </a:rPr>
            </a:br>
            <a:endParaRPr kumimoji="0" lang="ru-RU" sz="3300" b="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6" name="Содержимое 3"/>
          <p:cNvGraphicFramePr>
            <a:graphicFrameLocks/>
          </p:cNvGraphicFramePr>
          <p:nvPr>
            <p:extLst>
              <p:ext uri="{D42A27DB-BD31-4B8C-83A1-F6EECF244321}">
                <p14:modId xmlns:p14="http://schemas.microsoft.com/office/powerpoint/2010/main" val="703941043"/>
              </p:ext>
            </p:extLst>
          </p:nvPr>
        </p:nvGraphicFramePr>
        <p:xfrm>
          <a:off x="4977003" y="1978556"/>
          <a:ext cx="3667702" cy="307509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111344"/>
            <a:ext cx="4722008" cy="1015663"/>
          </a:xfrm>
          <a:prstGeom prst="rect">
            <a:avLst/>
          </a:prstGeom>
          <a:noFill/>
        </p:spPr>
        <p:txBody>
          <a:bodyPr wrap="square" rtlCol="0">
            <a:spAutoFit/>
          </a:bodyPr>
          <a:lstStyle/>
          <a:p>
            <a:r>
              <a:rPr lang="ru-RU" sz="2000" b="1" dirty="0">
                <a:solidFill>
                  <a:srgbClr val="002060"/>
                </a:solidFill>
                <a:latin typeface="Arial" pitchFamily="34" charset="0"/>
                <a:cs typeface="Arial" pitchFamily="34" charset="0"/>
              </a:rPr>
              <a:t>Численность детей, получающих </a:t>
            </a:r>
            <a:br>
              <a:rPr lang="ru-RU" sz="2000" b="1" dirty="0">
                <a:solidFill>
                  <a:srgbClr val="002060"/>
                </a:solidFill>
                <a:latin typeface="Arial" pitchFamily="34" charset="0"/>
                <a:cs typeface="Arial" pitchFamily="34" charset="0"/>
              </a:rPr>
            </a:br>
            <a:r>
              <a:rPr lang="ru-RU" sz="2000" b="1" dirty="0">
                <a:solidFill>
                  <a:srgbClr val="002060"/>
                </a:solidFill>
                <a:latin typeface="Arial" pitchFamily="34" charset="0"/>
                <a:cs typeface="Arial" pitchFamily="34" charset="0"/>
              </a:rPr>
              <a:t>дошкольную образовательную услугу</a:t>
            </a:r>
            <a:endParaRPr lang="ru-RU"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7218565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44624"/>
            <a:ext cx="2699792" cy="648072"/>
          </a:xfrm>
        </p:spPr>
        <p:txBody>
          <a:bodyPr/>
          <a:lstStyle/>
          <a:p>
            <a:pPr algn="ctr"/>
            <a:r>
              <a:rPr lang="ru-RU" sz="2000" b="0" dirty="0" smtClean="0">
                <a:solidFill>
                  <a:srgbClr val="002060"/>
                </a:solidFill>
                <a:latin typeface="Arial" pitchFamily="34" charset="0"/>
                <a:cs typeface="Arial" pitchFamily="34" charset="0"/>
              </a:rPr>
              <a:t>Образовательная среда ДОУ</a:t>
            </a:r>
            <a:endParaRPr lang="ru-RU" sz="2000" b="0" dirty="0">
              <a:solidFill>
                <a:srgbClr val="002060"/>
              </a:solidFill>
              <a:latin typeface="Arial" pitchFamily="34" charset="0"/>
              <a:cs typeface="Arial" pitchFamily="34" charset="0"/>
            </a:endParaRPr>
          </a:p>
        </p:txBody>
      </p:sp>
      <p:pic>
        <p:nvPicPr>
          <p:cNvPr id="1027" name="Picture 3" descr="\\SERVER\Obmen\Гилязутдинова Асия Муниповна\от Бахтиной\ДОУ 10\Урожайкин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177"/>
            <a:ext cx="2617512" cy="1472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RVER\Obmen\Гилязутдинова Асия Муниповна\от Бахтиной\ДОУ 34\Деревня Лукошкино.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80928"/>
            <a:ext cx="2603967" cy="173791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ERVER\Obmen\Гилязутдинова Асия Муниповна\от Бахтиной\ДОУ 43\Колодец - душа деревни.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95" y="5157192"/>
            <a:ext cx="2586117" cy="14546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55612" y="5284372"/>
            <a:ext cx="6372200" cy="1200329"/>
          </a:xfrm>
          <a:prstGeom prst="rect">
            <a:avLst/>
          </a:prstGeom>
          <a:noFill/>
        </p:spPr>
        <p:txBody>
          <a:bodyPr wrap="square" rtlCol="0">
            <a:spAutoFit/>
          </a:bodyPr>
          <a:lstStyle/>
          <a:p>
            <a:pPr algn="just"/>
            <a:r>
              <a:rPr lang="ru-RU" dirty="0">
                <a:solidFill>
                  <a:schemeClr val="bg1">
                    <a:lumMod val="95000"/>
                  </a:schemeClr>
                </a:solidFill>
              </a:rPr>
              <a:t>МАДОУ №43 Чудо-дворик из «</a:t>
            </a:r>
            <a:r>
              <a:rPr lang="ru-RU" dirty="0" err="1">
                <a:solidFill>
                  <a:schemeClr val="bg1">
                    <a:lumMod val="95000"/>
                  </a:schemeClr>
                </a:solidFill>
              </a:rPr>
              <a:t>Журавушки</a:t>
            </a:r>
            <a:r>
              <a:rPr lang="ru-RU" dirty="0">
                <a:solidFill>
                  <a:schemeClr val="bg1">
                    <a:lumMod val="95000"/>
                  </a:schemeClr>
                </a:solidFill>
              </a:rPr>
              <a:t>»</a:t>
            </a:r>
          </a:p>
          <a:p>
            <a:pPr algn="just"/>
            <a:r>
              <a:rPr lang="ru-RU" dirty="0" smtClean="0">
                <a:solidFill>
                  <a:schemeClr val="bg1">
                    <a:lumMod val="95000"/>
                  </a:schemeClr>
                </a:solidFill>
              </a:rPr>
              <a:t>Создание </a:t>
            </a:r>
            <a:r>
              <a:rPr lang="ru-RU" dirty="0">
                <a:solidFill>
                  <a:schemeClr val="bg1">
                    <a:lumMod val="95000"/>
                  </a:schemeClr>
                </a:solidFill>
              </a:rPr>
              <a:t>благоприятных условий через благоустройство территории для познавательной, творческой, двигательной активности </a:t>
            </a:r>
            <a:r>
              <a:rPr lang="ru-RU" dirty="0" smtClean="0">
                <a:solidFill>
                  <a:schemeClr val="bg1">
                    <a:lumMod val="95000"/>
                  </a:schemeClr>
                </a:solidFill>
              </a:rPr>
              <a:t>детей</a:t>
            </a:r>
            <a:endParaRPr lang="ru-RU" dirty="0">
              <a:solidFill>
                <a:schemeClr val="bg1">
                  <a:lumMod val="95000"/>
                </a:schemeClr>
              </a:solidFill>
            </a:endParaRPr>
          </a:p>
        </p:txBody>
      </p:sp>
      <p:sp>
        <p:nvSpPr>
          <p:cNvPr id="6" name="TextBox 5"/>
          <p:cNvSpPr txBox="1"/>
          <p:nvPr/>
        </p:nvSpPr>
        <p:spPr>
          <a:xfrm>
            <a:off x="2693712" y="2813516"/>
            <a:ext cx="6300192" cy="1754326"/>
          </a:xfrm>
          <a:prstGeom prst="rect">
            <a:avLst/>
          </a:prstGeom>
          <a:noFill/>
        </p:spPr>
        <p:txBody>
          <a:bodyPr wrap="square" rtlCol="0">
            <a:spAutoFit/>
          </a:bodyPr>
          <a:lstStyle/>
          <a:p>
            <a:pPr algn="just"/>
            <a:r>
              <a:rPr lang="ru-RU" dirty="0">
                <a:solidFill>
                  <a:schemeClr val="bg1">
                    <a:lumMod val="95000"/>
                  </a:schemeClr>
                </a:solidFill>
              </a:rPr>
              <a:t>МБДОУ № 34 </a:t>
            </a:r>
            <a:r>
              <a:rPr lang="ru-RU" dirty="0" smtClean="0">
                <a:solidFill>
                  <a:schemeClr val="bg1">
                    <a:lumMod val="95000"/>
                  </a:schemeClr>
                </a:solidFill>
              </a:rPr>
              <a:t>Экологическая </a:t>
            </a:r>
            <a:r>
              <a:rPr lang="ru-RU" dirty="0">
                <a:solidFill>
                  <a:schemeClr val="bg1">
                    <a:lumMod val="95000"/>
                  </a:schemeClr>
                </a:solidFill>
              </a:rPr>
              <a:t>тропа «Лесная сказка</a:t>
            </a:r>
            <a:r>
              <a:rPr lang="ru-RU" dirty="0" smtClean="0">
                <a:solidFill>
                  <a:schemeClr val="bg1">
                    <a:lumMod val="95000"/>
                  </a:schemeClr>
                </a:solidFill>
              </a:rPr>
              <a:t>» Цветники</a:t>
            </a:r>
            <a:r>
              <a:rPr lang="ru-RU" dirty="0">
                <a:solidFill>
                  <a:schemeClr val="bg1">
                    <a:lumMod val="95000"/>
                  </a:schemeClr>
                </a:solidFill>
              </a:rPr>
              <a:t>, альпийская горка, места отдыха, русская изба, птичий дворик, парк для диких животных. Стали участниками краевого конкурса ландшафтных проектов «Гео – декор</a:t>
            </a:r>
            <a:r>
              <a:rPr lang="ru-RU" dirty="0" smtClean="0">
                <a:solidFill>
                  <a:schemeClr val="bg1">
                    <a:lumMod val="95000"/>
                  </a:schemeClr>
                </a:solidFill>
              </a:rPr>
              <a:t>»</a:t>
            </a:r>
            <a:endParaRPr lang="ru-RU" dirty="0">
              <a:solidFill>
                <a:schemeClr val="bg1">
                  <a:lumMod val="95000"/>
                </a:schemeClr>
              </a:solidFill>
            </a:endParaRPr>
          </a:p>
          <a:p>
            <a:endParaRPr lang="ru-RU" dirty="0"/>
          </a:p>
        </p:txBody>
      </p:sp>
      <p:sp>
        <p:nvSpPr>
          <p:cNvPr id="7" name="TextBox 6"/>
          <p:cNvSpPr txBox="1"/>
          <p:nvPr/>
        </p:nvSpPr>
        <p:spPr>
          <a:xfrm>
            <a:off x="2693712" y="889940"/>
            <a:ext cx="6296000" cy="1200329"/>
          </a:xfrm>
          <a:prstGeom prst="rect">
            <a:avLst/>
          </a:prstGeom>
          <a:noFill/>
        </p:spPr>
        <p:txBody>
          <a:bodyPr wrap="square" rtlCol="0">
            <a:spAutoFit/>
          </a:bodyPr>
          <a:lstStyle/>
          <a:p>
            <a:pPr algn="just"/>
            <a:r>
              <a:rPr lang="ru-RU" dirty="0">
                <a:solidFill>
                  <a:schemeClr val="bg1">
                    <a:lumMod val="95000"/>
                  </a:schemeClr>
                </a:solidFill>
              </a:rPr>
              <a:t>МБДОУ № </a:t>
            </a:r>
            <a:r>
              <a:rPr lang="ru-RU" dirty="0" smtClean="0">
                <a:solidFill>
                  <a:schemeClr val="bg1">
                    <a:lumMod val="95000"/>
                  </a:schemeClr>
                </a:solidFill>
              </a:rPr>
              <a:t>10 </a:t>
            </a:r>
            <a:r>
              <a:rPr lang="ru-RU" dirty="0">
                <a:solidFill>
                  <a:schemeClr val="bg1">
                    <a:lumMod val="95000"/>
                  </a:schemeClr>
                </a:solidFill>
              </a:rPr>
              <a:t> </a:t>
            </a:r>
            <a:r>
              <a:rPr lang="ru-RU" dirty="0" smtClean="0">
                <a:solidFill>
                  <a:schemeClr val="bg1">
                    <a:lumMod val="95000"/>
                  </a:schemeClr>
                </a:solidFill>
              </a:rPr>
              <a:t>«</a:t>
            </a:r>
            <a:r>
              <a:rPr lang="ru-RU" dirty="0">
                <a:solidFill>
                  <a:schemeClr val="bg1">
                    <a:lumMod val="95000"/>
                  </a:schemeClr>
                </a:solidFill>
              </a:rPr>
              <a:t>Литературная беседка» </a:t>
            </a:r>
            <a:endParaRPr lang="ru-RU" dirty="0" smtClean="0">
              <a:solidFill>
                <a:schemeClr val="bg1">
                  <a:lumMod val="95000"/>
                </a:schemeClr>
              </a:solidFill>
            </a:endParaRPr>
          </a:p>
          <a:p>
            <a:pPr algn="just"/>
            <a:r>
              <a:rPr lang="ru-RU" dirty="0" smtClean="0">
                <a:solidFill>
                  <a:schemeClr val="bg1">
                    <a:lumMod val="95000"/>
                  </a:schemeClr>
                </a:solidFill>
              </a:rPr>
              <a:t>Современное образовательное пространство для </a:t>
            </a:r>
            <a:r>
              <a:rPr lang="ru-RU" dirty="0">
                <a:solidFill>
                  <a:schemeClr val="bg1">
                    <a:lumMod val="95000"/>
                  </a:schemeClr>
                </a:solidFill>
              </a:rPr>
              <a:t>совместного досуга детей и взрослых, раскрытия их творческого и интеллектуального </a:t>
            </a:r>
            <a:r>
              <a:rPr lang="ru-RU" dirty="0" smtClean="0">
                <a:solidFill>
                  <a:schemeClr val="bg1">
                    <a:lumMod val="95000"/>
                  </a:schemeClr>
                </a:solidFill>
              </a:rPr>
              <a:t>потенциала</a:t>
            </a:r>
            <a:endParaRPr lang="ru-RU" dirty="0">
              <a:solidFill>
                <a:schemeClr val="bg1">
                  <a:lumMod val="95000"/>
                </a:schemeClr>
              </a:solidFill>
            </a:endParaRPr>
          </a:p>
        </p:txBody>
      </p:sp>
    </p:spTree>
    <p:extLst>
      <p:ext uri="{BB962C8B-B14F-4D97-AF65-F5344CB8AC3E}">
        <p14:creationId xmlns:p14="http://schemas.microsoft.com/office/powerpoint/2010/main" val="1208999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28244" y="4189150"/>
            <a:ext cx="8144156" cy="2637748"/>
            <a:chOff x="-715615" y="2594089"/>
            <a:chExt cx="8314511" cy="3669082"/>
          </a:xfrm>
        </p:grpSpPr>
        <p:graphicFrame>
          <p:nvGraphicFramePr>
            <p:cNvPr id="10" name="Диаграмма 9"/>
            <p:cNvGraphicFramePr/>
            <p:nvPr>
              <p:extLst>
                <p:ext uri="{D42A27DB-BD31-4B8C-83A1-F6EECF244321}">
                  <p14:modId xmlns:p14="http://schemas.microsoft.com/office/powerpoint/2010/main" val="1187037418"/>
                </p:ext>
              </p:extLst>
            </p:nvPr>
          </p:nvGraphicFramePr>
          <p:xfrm>
            <a:off x="-715615" y="2594089"/>
            <a:ext cx="8314511" cy="366908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flipH="1">
              <a:off x="3420094" y="5142575"/>
              <a:ext cx="477910" cy="513737"/>
            </a:xfrm>
            <a:prstGeom prst="rect">
              <a:avLst/>
            </a:prstGeom>
            <a:noFill/>
          </p:spPr>
          <p:txBody>
            <a:bodyPr wrap="square" rtlCol="0">
              <a:spAutoFit/>
            </a:bodyPr>
            <a:lstStyle/>
            <a:p>
              <a:r>
                <a:rPr lang="ru-RU" dirty="0" smtClean="0">
                  <a:solidFill>
                    <a:srgbClr val="002060"/>
                  </a:solidFill>
                  <a:latin typeface="Arial" pitchFamily="34" charset="0"/>
                  <a:cs typeface="Arial" pitchFamily="34" charset="0"/>
                </a:rPr>
                <a:t>8</a:t>
              </a:r>
              <a:endParaRPr lang="ru-RU" dirty="0">
                <a:solidFill>
                  <a:srgbClr val="002060"/>
                </a:solidFill>
                <a:latin typeface="Arial" pitchFamily="34" charset="0"/>
                <a:cs typeface="Arial" pitchFamily="34" charset="0"/>
              </a:endParaRPr>
            </a:p>
          </p:txBody>
        </p:sp>
        <p:sp>
          <p:nvSpPr>
            <p:cNvPr id="13" name="TextBox 12"/>
            <p:cNvSpPr txBox="1"/>
            <p:nvPr/>
          </p:nvSpPr>
          <p:spPr>
            <a:xfrm>
              <a:off x="1908679" y="5142575"/>
              <a:ext cx="360040" cy="513737"/>
            </a:xfrm>
            <a:prstGeom prst="rect">
              <a:avLst/>
            </a:prstGeom>
            <a:noFill/>
          </p:spPr>
          <p:txBody>
            <a:bodyPr wrap="square" rtlCol="0">
              <a:spAutoFit/>
            </a:bodyPr>
            <a:lstStyle/>
            <a:p>
              <a:r>
                <a:rPr lang="ru-RU" dirty="0" smtClean="0">
                  <a:solidFill>
                    <a:srgbClr val="002060"/>
                  </a:solidFill>
                  <a:latin typeface="Arial" pitchFamily="34" charset="0"/>
                  <a:cs typeface="Arial" pitchFamily="34" charset="0"/>
                </a:rPr>
                <a:t>6</a:t>
              </a:r>
              <a:endParaRPr lang="ru-RU" dirty="0">
                <a:solidFill>
                  <a:srgbClr val="002060"/>
                </a:solidFill>
                <a:latin typeface="Arial" pitchFamily="34" charset="0"/>
                <a:cs typeface="Arial" pitchFamily="34" charset="0"/>
              </a:endParaRPr>
            </a:p>
          </p:txBody>
        </p:sp>
      </p:grpSp>
      <p:sp>
        <p:nvSpPr>
          <p:cNvPr id="14" name="TextBox 13"/>
          <p:cNvSpPr txBox="1"/>
          <p:nvPr/>
        </p:nvSpPr>
        <p:spPr>
          <a:xfrm>
            <a:off x="36307" y="116632"/>
            <a:ext cx="7704856" cy="400110"/>
          </a:xfrm>
          <a:prstGeom prst="rect">
            <a:avLst/>
          </a:prstGeom>
          <a:noFill/>
        </p:spPr>
        <p:txBody>
          <a:bodyPr wrap="square" rtlCol="0">
            <a:spAutoFit/>
          </a:bodyPr>
          <a:lstStyle/>
          <a:p>
            <a:r>
              <a:rPr lang="ru-RU" sz="2000" b="1" dirty="0" smtClean="0">
                <a:solidFill>
                  <a:srgbClr val="002060"/>
                </a:solidFill>
                <a:latin typeface="Arial" pitchFamily="34" charset="0"/>
                <a:cs typeface="Arial" pitchFamily="34" charset="0"/>
              </a:rPr>
              <a:t>Статистика по  ДОУ</a:t>
            </a:r>
            <a:endParaRPr lang="ru-RU" sz="2000" b="1" dirty="0">
              <a:solidFill>
                <a:srgbClr val="002060"/>
              </a:solidFill>
              <a:latin typeface="Arial" pitchFamily="34" charset="0"/>
              <a:cs typeface="Arial" pitchFamily="34" charset="0"/>
            </a:endParaRPr>
          </a:p>
        </p:txBody>
      </p:sp>
      <p:graphicFrame>
        <p:nvGraphicFramePr>
          <p:cNvPr id="3" name="Диаграмма 2"/>
          <p:cNvGraphicFramePr/>
          <p:nvPr>
            <p:extLst>
              <p:ext uri="{D42A27DB-BD31-4B8C-83A1-F6EECF244321}">
                <p14:modId xmlns:p14="http://schemas.microsoft.com/office/powerpoint/2010/main" val="3471287643"/>
              </p:ext>
            </p:extLst>
          </p:nvPr>
        </p:nvGraphicFramePr>
        <p:xfrm>
          <a:off x="258479" y="588750"/>
          <a:ext cx="7625889" cy="298426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6307" y="3573016"/>
            <a:ext cx="8424936" cy="677108"/>
          </a:xfrm>
          <a:prstGeom prst="rect">
            <a:avLst/>
          </a:prstGeom>
          <a:noFill/>
        </p:spPr>
        <p:txBody>
          <a:bodyPr wrap="square" rtlCol="0">
            <a:spAutoFit/>
          </a:bodyPr>
          <a:lstStyle/>
          <a:p>
            <a:pPr algn="ctr"/>
            <a:r>
              <a:rPr lang="ru-RU" sz="1900" b="1" dirty="0" smtClean="0">
                <a:solidFill>
                  <a:srgbClr val="002060"/>
                </a:solidFill>
                <a:latin typeface="Arial" pitchFamily="34" charset="0"/>
                <a:cs typeface="Arial" pitchFamily="34" charset="0"/>
              </a:rPr>
              <a:t>Динамика комплектования групп </a:t>
            </a:r>
          </a:p>
          <a:p>
            <a:pPr algn="ctr"/>
            <a:r>
              <a:rPr lang="ru-RU" sz="1900" b="1" dirty="0" smtClean="0">
                <a:solidFill>
                  <a:srgbClr val="002060"/>
                </a:solidFill>
                <a:latin typeface="Arial" pitchFamily="34" charset="0"/>
                <a:cs typeface="Arial" pitchFamily="34" charset="0"/>
              </a:rPr>
              <a:t>компенсирующей направленности</a:t>
            </a:r>
            <a:endParaRPr lang="ru-RU" sz="19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133336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260648"/>
            <a:ext cx="1728192" cy="447328"/>
          </a:xfrm>
        </p:spPr>
        <p:txBody>
          <a:bodyPr/>
          <a:lstStyle/>
          <a:p>
            <a:pPr algn="l"/>
            <a:r>
              <a:rPr lang="ru-RU" sz="2800" b="0" dirty="0" smtClean="0">
                <a:solidFill>
                  <a:srgbClr val="002060"/>
                </a:solidFill>
                <a:latin typeface="Arial" panose="020B0604020202020204" pitchFamily="34" charset="0"/>
                <a:cs typeface="Arial" panose="020B0604020202020204" pitchFamily="34" charset="0"/>
              </a:rPr>
              <a:t>Задачи</a:t>
            </a:r>
            <a:endParaRPr lang="ru-RU" sz="2800" b="0" dirty="0">
              <a:solidFill>
                <a:srgbClr val="002060"/>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2699792" y="260648"/>
            <a:ext cx="6444208" cy="3024336"/>
          </a:xfrm>
        </p:spPr>
        <p:txBody>
          <a:bodyPr>
            <a:normAutofit/>
          </a:bodyPr>
          <a:lstStyle/>
          <a:p>
            <a:pPr marL="457200" indent="-457200" algn="l">
              <a:buAutoNum type="arabicPeriod"/>
            </a:pPr>
            <a:r>
              <a:rPr lang="ru-RU" dirty="0" smtClean="0"/>
              <a:t>Формирование практик семейного образования в дошкольных учреждениях</a:t>
            </a:r>
          </a:p>
          <a:p>
            <a:pPr marL="457200" indent="-457200" algn="l">
              <a:buAutoNum type="arabicPeriod"/>
            </a:pPr>
            <a:r>
              <a:rPr lang="ru-RU" dirty="0" smtClean="0"/>
              <a:t>Усиление содержания деятельности консультативных пунктов при дошкольных учреждениях</a:t>
            </a:r>
          </a:p>
          <a:p>
            <a:pPr marL="457200" indent="-457200" algn="l">
              <a:buAutoNum type="arabicPeriod"/>
            </a:pPr>
            <a:r>
              <a:rPr lang="ru-RU" dirty="0" smtClean="0"/>
              <a:t>Продолжить работу по доступности дошкольного образования для детей с ОВЗ</a:t>
            </a:r>
          </a:p>
          <a:p>
            <a:pPr marL="457200" indent="-457200" algn="l">
              <a:buAutoNum type="arabicPeriod"/>
            </a:pPr>
            <a:endParaRPr lang="ru-RU" dirty="0"/>
          </a:p>
        </p:txBody>
      </p:sp>
      <p:pic>
        <p:nvPicPr>
          <p:cNvPr id="9219" name="Picture 3" descr="C:\Users\Ринат\Desktop\Mom_And_Two_Kids_003.jpg"/>
          <p:cNvPicPr>
            <a:picLocks noChangeAspect="1" noChangeArrowheads="1"/>
          </p:cNvPicPr>
          <p:nvPr/>
        </p:nvPicPr>
        <p:blipFill rotWithShape="1">
          <a:blip r:embed="rId2">
            <a:extLst>
              <a:ext uri="{28A0092B-C50C-407E-A947-70E740481C1C}">
                <a14:useLocalDpi xmlns:a14="http://schemas.microsoft.com/office/drawing/2010/main" val="0"/>
              </a:ext>
            </a:extLst>
          </a:blip>
          <a:srcRect b="3755"/>
          <a:stretch/>
        </p:blipFill>
        <p:spPr bwMode="auto">
          <a:xfrm>
            <a:off x="2699792" y="2780928"/>
            <a:ext cx="6444208" cy="414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1060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8520" y="22069"/>
            <a:ext cx="2952328" cy="3960440"/>
          </a:xfrm>
        </p:spPr>
        <p:txBody>
          <a:bodyPr/>
          <a:lstStyle/>
          <a:p>
            <a:pPr algn="ctr"/>
            <a:r>
              <a:rPr lang="ru-RU" sz="1800" b="0" dirty="0" smtClean="0">
                <a:solidFill>
                  <a:srgbClr val="002060"/>
                </a:solidFill>
                <a:latin typeface="Arial" panose="020B0604020202020204" pitchFamily="34" charset="0"/>
                <a:cs typeface="Arial" panose="020B0604020202020204" pitchFamily="34" charset="0"/>
              </a:rPr>
              <a:t>Внедрение национальной системы профессионального роста педагогических работников</a:t>
            </a:r>
            <a:endParaRPr lang="ru-RU" sz="1800" b="0" dirty="0">
              <a:solidFill>
                <a:srgbClr val="002060"/>
              </a:solidFill>
              <a:latin typeface="Arial" panose="020B0604020202020204" pitchFamily="34" charset="0"/>
              <a:cs typeface="Arial" panose="020B0604020202020204" pitchFamily="34" charset="0"/>
            </a:endParaRPr>
          </a:p>
        </p:txBody>
      </p:sp>
      <p:pic>
        <p:nvPicPr>
          <p:cNvPr id="10242" name="Picture 2" descr="C:\Users\Ринат\Desktop\20180507_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920" t="26685"/>
          <a:stretch/>
        </p:blipFill>
        <p:spPr bwMode="auto">
          <a:xfrm>
            <a:off x="2667419" y="1268760"/>
            <a:ext cx="6444208" cy="402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9683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9388" y="409576"/>
            <a:ext cx="7239000" cy="444500"/>
          </a:xfrm>
          <a:prstGeom prst="rect">
            <a:avLst/>
          </a:prstGeom>
        </p:spPr>
        <p:txBody>
          <a:bodyPr vert="horz" lIns="45720" tIns="0" rIns="45720" bIns="0" anchor="b" anchorCtr="0">
            <a:no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ru-RU" sz="2400" b="0" dirty="0" smtClean="0">
                <a:solidFill>
                  <a:srgbClr val="002060"/>
                </a:solidFill>
                <a:latin typeface="Arial" panose="020B0604020202020204" pitchFamily="34" charset="0"/>
                <a:cs typeface="Arial" panose="020B0604020202020204" pitchFamily="34" charset="0"/>
              </a:rPr>
              <a:t>Молодые специалисты</a:t>
            </a:r>
            <a:endParaRPr lang="ru-RU" sz="2400" b="0" dirty="0">
              <a:solidFill>
                <a:srgbClr val="002060"/>
              </a:solidFill>
              <a:latin typeface="Arial" panose="020B0604020202020204" pitchFamily="34" charset="0"/>
              <a:cs typeface="Arial" panose="020B0604020202020204" pitchFamily="34"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2737160373"/>
              </p:ext>
            </p:extLst>
          </p:nvPr>
        </p:nvGraphicFramePr>
        <p:xfrm>
          <a:off x="28275" y="1168192"/>
          <a:ext cx="7732380" cy="276486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23528" y="3933056"/>
            <a:ext cx="7848872" cy="2308324"/>
          </a:xfrm>
          <a:prstGeom prst="rect">
            <a:avLst/>
          </a:prstGeom>
          <a:noFill/>
        </p:spPr>
        <p:txBody>
          <a:bodyPr wrap="square" rtlCol="0">
            <a:spAutoFit/>
          </a:bodyPr>
          <a:lstStyle/>
          <a:p>
            <a:r>
              <a:rPr lang="ru-RU" dirty="0">
                <a:solidFill>
                  <a:srgbClr val="002060"/>
                </a:solidFill>
                <a:latin typeface="Arial" panose="020B0604020202020204" pitchFamily="34" charset="0"/>
                <a:cs typeface="Arial" panose="020B0604020202020204" pitchFamily="34" charset="0"/>
              </a:rPr>
              <a:t>Программа работы по направлению «Молодые специалисты» включала:</a:t>
            </a:r>
          </a:p>
          <a:p>
            <a:r>
              <a:rPr lang="ru-RU" dirty="0">
                <a:solidFill>
                  <a:srgbClr val="002060"/>
                </a:solidFill>
                <a:latin typeface="Arial" panose="020B0604020202020204" pitchFamily="34" charset="0"/>
                <a:cs typeface="Arial" panose="020B0604020202020204" pitchFamily="34" charset="0"/>
              </a:rPr>
              <a:t>- формирование базы данных;</a:t>
            </a:r>
          </a:p>
          <a:p>
            <a:r>
              <a:rPr lang="ru-RU" dirty="0">
                <a:solidFill>
                  <a:srgbClr val="002060"/>
                </a:solidFill>
                <a:latin typeface="Arial" panose="020B0604020202020204" pitchFamily="34" charset="0"/>
                <a:cs typeface="Arial" panose="020B0604020202020204" pitchFamily="34" charset="0"/>
              </a:rPr>
              <a:t>- работу «Школы начинающего  учителя (первый год работы)»;</a:t>
            </a:r>
          </a:p>
          <a:p>
            <a:r>
              <a:rPr lang="ru-RU" dirty="0">
                <a:solidFill>
                  <a:srgbClr val="002060"/>
                </a:solidFill>
                <a:latin typeface="Arial" panose="020B0604020202020204" pitchFamily="34" charset="0"/>
                <a:cs typeface="Arial" panose="020B0604020202020204" pitchFamily="34" charset="0"/>
              </a:rPr>
              <a:t>- работу «Школы профессионального становления молодого учителя </a:t>
            </a:r>
            <a:r>
              <a:rPr lang="ru-RU" dirty="0" smtClean="0">
                <a:solidFill>
                  <a:srgbClr val="002060"/>
                </a:solidFill>
                <a:latin typeface="Arial" panose="020B0604020202020204" pitchFamily="34" charset="0"/>
                <a:cs typeface="Arial" panose="020B0604020202020204" pitchFamily="34" charset="0"/>
              </a:rPr>
              <a:t> (</a:t>
            </a:r>
            <a:r>
              <a:rPr lang="ru-RU" dirty="0">
                <a:solidFill>
                  <a:srgbClr val="002060"/>
                </a:solidFill>
                <a:latin typeface="Arial" panose="020B0604020202020204" pitchFamily="34" charset="0"/>
                <a:cs typeface="Arial" panose="020B0604020202020204" pitchFamily="34" charset="0"/>
              </a:rPr>
              <a:t>2 – 3 г)»;</a:t>
            </a:r>
          </a:p>
          <a:p>
            <a:r>
              <a:rPr lang="ru-RU" dirty="0">
                <a:solidFill>
                  <a:srgbClr val="002060"/>
                </a:solidFill>
                <a:latin typeface="Arial" panose="020B0604020202020204" pitchFamily="34" charset="0"/>
                <a:cs typeface="Arial" panose="020B0604020202020204" pitchFamily="34" charset="0"/>
              </a:rPr>
              <a:t>- деятельность Ассоциации МППИ (молодежных профессиональных педагогических игр)</a:t>
            </a:r>
          </a:p>
        </p:txBody>
      </p:sp>
    </p:spTree>
    <p:extLst>
      <p:ext uri="{BB962C8B-B14F-4D97-AF65-F5344CB8AC3E}">
        <p14:creationId xmlns:p14="http://schemas.microsoft.com/office/powerpoint/2010/main" val="1468580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260648"/>
            <a:ext cx="1728192" cy="447328"/>
          </a:xfrm>
        </p:spPr>
        <p:txBody>
          <a:bodyPr/>
          <a:lstStyle/>
          <a:p>
            <a:pPr algn="l"/>
            <a:r>
              <a:rPr lang="ru-RU" sz="2800" b="0" dirty="0" smtClean="0">
                <a:solidFill>
                  <a:srgbClr val="002060"/>
                </a:solidFill>
                <a:latin typeface="Arial" panose="020B0604020202020204" pitchFamily="34" charset="0"/>
                <a:cs typeface="Arial" panose="020B0604020202020204" pitchFamily="34" charset="0"/>
              </a:rPr>
              <a:t>Задачи</a:t>
            </a:r>
            <a:endParaRPr lang="ru-RU" sz="2800" b="0" dirty="0">
              <a:solidFill>
                <a:srgbClr val="002060"/>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2699792" y="260648"/>
            <a:ext cx="6444208" cy="3024336"/>
          </a:xfrm>
        </p:spPr>
        <p:txBody>
          <a:bodyPr>
            <a:normAutofit/>
          </a:bodyPr>
          <a:lstStyle/>
          <a:p>
            <a:pPr marL="457200" indent="-457200" algn="l">
              <a:buAutoNum type="arabicPeriod"/>
            </a:pPr>
            <a:r>
              <a:rPr lang="ru-RU" dirty="0"/>
              <a:t>Ф</a:t>
            </a:r>
            <a:r>
              <a:rPr lang="ru-RU" dirty="0" smtClean="0"/>
              <a:t>ормирование на уровне образовательной  организации корпоративного стандарта</a:t>
            </a:r>
          </a:p>
          <a:p>
            <a:pPr marL="457200" indent="-457200" algn="l">
              <a:buAutoNum type="arabicPeriod"/>
            </a:pPr>
            <a:endParaRPr lang="ru-RU" dirty="0" smtClean="0"/>
          </a:p>
          <a:p>
            <a:pPr marL="457200" indent="-457200" algn="l">
              <a:buAutoNum type="arabicPeriod"/>
            </a:pPr>
            <a:r>
              <a:rPr lang="ru-RU" dirty="0" smtClean="0"/>
              <a:t>Повышение квалификации учителей и воспитателей в контексте миссии образовательной организации и новых технологий обучения и воспитания</a:t>
            </a:r>
          </a:p>
          <a:p>
            <a:pPr marL="457200" indent="-457200" algn="l">
              <a:buAutoNum type="arabicPeriod"/>
            </a:pPr>
            <a:endParaRPr lang="ru-RU" dirty="0"/>
          </a:p>
        </p:txBody>
      </p:sp>
      <p:pic>
        <p:nvPicPr>
          <p:cNvPr id="11266" name="Picture 2" descr="C:\Users\Ринат\Desktop\20180507_2.JPG"/>
          <p:cNvPicPr>
            <a:picLocks noChangeAspect="1" noChangeArrowheads="1"/>
          </p:cNvPicPr>
          <p:nvPr/>
        </p:nvPicPr>
        <p:blipFill rotWithShape="1">
          <a:blip r:embed="rId2">
            <a:extLst>
              <a:ext uri="{28A0092B-C50C-407E-A947-70E740481C1C}">
                <a14:useLocalDpi xmlns:a14="http://schemas.microsoft.com/office/drawing/2010/main" val="0"/>
              </a:ext>
            </a:extLst>
          </a:blip>
          <a:srcRect t="17091" b="28043"/>
          <a:stretch/>
        </p:blipFill>
        <p:spPr bwMode="auto">
          <a:xfrm>
            <a:off x="2699792" y="4198606"/>
            <a:ext cx="6444208" cy="262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2760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25219" y="476673"/>
            <a:ext cx="8075173" cy="6381328"/>
            <a:chOff x="25219" y="46255"/>
            <a:chExt cx="8343887" cy="4966921"/>
          </a:xfrm>
        </p:grpSpPr>
        <p:grpSp>
          <p:nvGrpSpPr>
            <p:cNvPr id="6" name="Группа 5"/>
            <p:cNvGrpSpPr/>
            <p:nvPr/>
          </p:nvGrpSpPr>
          <p:grpSpPr>
            <a:xfrm>
              <a:off x="25219" y="46255"/>
              <a:ext cx="6051960" cy="4966921"/>
              <a:chOff x="73968" y="-3381"/>
              <a:chExt cx="6051960" cy="6308949"/>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11" t="11346" r="54065" b="59916"/>
              <a:stretch/>
            </p:blipFill>
            <p:spPr bwMode="auto">
              <a:xfrm>
                <a:off x="73968" y="-3381"/>
                <a:ext cx="6051960" cy="246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11" t="45289" r="54065" b="9853"/>
              <a:stretch/>
            </p:blipFill>
            <p:spPr bwMode="auto">
              <a:xfrm>
                <a:off x="73968" y="2460171"/>
                <a:ext cx="6051960" cy="3845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Группа 3"/>
            <p:cNvGrpSpPr/>
            <p:nvPr/>
          </p:nvGrpSpPr>
          <p:grpSpPr>
            <a:xfrm>
              <a:off x="6071973" y="816429"/>
              <a:ext cx="2297133" cy="4052731"/>
              <a:chOff x="6419766" y="992592"/>
              <a:chExt cx="2297133" cy="4931537"/>
            </a:xfrm>
          </p:grpSpPr>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0968" t="46597" r="22284" b="18114"/>
              <a:stretch/>
            </p:blipFill>
            <p:spPr bwMode="auto">
              <a:xfrm>
                <a:off x="6419766" y="2917370"/>
                <a:ext cx="2297133" cy="292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0968" t="46597" r="22284" b="11659"/>
              <a:stretch/>
            </p:blipFill>
            <p:spPr bwMode="auto">
              <a:xfrm>
                <a:off x="6419766" y="2460171"/>
                <a:ext cx="2297133" cy="3463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0968" t="23401" r="22284" b="58913"/>
              <a:stretch/>
            </p:blipFill>
            <p:spPr bwMode="auto">
              <a:xfrm>
                <a:off x="6419766" y="992592"/>
                <a:ext cx="2297133" cy="146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1" name="Заголовок 1"/>
          <p:cNvSpPr txBox="1">
            <a:spLocks/>
          </p:cNvSpPr>
          <p:nvPr/>
        </p:nvSpPr>
        <p:spPr>
          <a:xfrm>
            <a:off x="-21704" y="61864"/>
            <a:ext cx="9144000" cy="414808"/>
          </a:xfrm>
          <a:prstGeom prst="rect">
            <a:avLst/>
          </a:prstGeom>
        </p:spPr>
        <p:txBody>
          <a:bodyPr>
            <a:no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ru-RU" sz="2300" b="0" dirty="0" smtClean="0">
                <a:solidFill>
                  <a:srgbClr val="002060"/>
                </a:solidFill>
                <a:latin typeface="Arial" panose="020B0604020202020204" pitchFamily="34" charset="0"/>
                <a:cs typeface="Arial" panose="020B0604020202020204" pitchFamily="34" charset="0"/>
              </a:rPr>
              <a:t>Практики заявленные в образовательный атлас</a:t>
            </a:r>
            <a:endParaRPr lang="ru-RU" sz="2300" b="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2856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88640"/>
            <a:ext cx="2699792" cy="3090016"/>
          </a:xfrm>
        </p:spPr>
        <p:txBody>
          <a:bodyPr anchor="t"/>
          <a:lstStyle/>
          <a:p>
            <a:pPr algn="ctr"/>
            <a:r>
              <a:rPr lang="ru-RU" sz="1800" dirty="0" smtClean="0">
                <a:solidFill>
                  <a:srgbClr val="002060"/>
                </a:solidFill>
                <a:latin typeface="Arial" pitchFamily="34" charset="0"/>
                <a:cs typeface="Arial" pitchFamily="34" charset="0"/>
              </a:rPr>
              <a:t>Национальный  проект «Образование»</a:t>
            </a:r>
            <a:endParaRPr lang="ru-RU" sz="1800" dirty="0">
              <a:solidFill>
                <a:srgbClr val="002060"/>
              </a:solidFill>
              <a:latin typeface="Arial" pitchFamily="34" charset="0"/>
              <a:cs typeface="Arial" pitchFamily="34" charset="0"/>
            </a:endParaRPr>
          </a:p>
        </p:txBody>
      </p:sp>
      <p:sp>
        <p:nvSpPr>
          <p:cNvPr id="3" name="TextBox 2"/>
          <p:cNvSpPr txBox="1"/>
          <p:nvPr/>
        </p:nvSpPr>
        <p:spPr>
          <a:xfrm>
            <a:off x="2915816" y="570790"/>
            <a:ext cx="5976664" cy="2862322"/>
          </a:xfrm>
          <a:prstGeom prst="rect">
            <a:avLst/>
          </a:prstGeom>
          <a:noFill/>
        </p:spPr>
        <p:txBody>
          <a:bodyPr wrap="square" rtlCol="0">
            <a:spAutoFit/>
          </a:bodyPr>
          <a:lstStyle/>
          <a:p>
            <a:pPr algn="just"/>
            <a:r>
              <a:rPr lang="ru-RU" b="1" dirty="0" smtClean="0">
                <a:solidFill>
                  <a:schemeClr val="bg1"/>
                </a:solidFill>
                <a:latin typeface="Arial" pitchFamily="34" charset="0"/>
                <a:cs typeface="Arial" pitchFamily="34" charset="0"/>
              </a:rPr>
              <a:t>Обеспечение глобальной</a:t>
            </a:r>
            <a:r>
              <a:rPr lang="ru-RU" b="1" dirty="0">
                <a:solidFill>
                  <a:schemeClr val="bg1"/>
                </a:solidFill>
                <a:latin typeface="Arial" pitchFamily="34" charset="0"/>
                <a:cs typeface="Arial" pitchFamily="34" charset="0"/>
              </a:rPr>
              <a:t> конкурентоспособности российского образования, вхождение Российской Федерации в число 10 ведущих стран мира по качеству общего образования; воспитание гармонично развитой и социально ответственной личности на основе духовно-нравственных ценностей народов Российской Федерации, исторических и национально-культурных </a:t>
            </a:r>
            <a:r>
              <a:rPr lang="ru-RU" b="1" dirty="0" smtClean="0">
                <a:solidFill>
                  <a:schemeClr val="bg1"/>
                </a:solidFill>
                <a:latin typeface="Arial" pitchFamily="34" charset="0"/>
                <a:cs typeface="Arial" pitchFamily="34" charset="0"/>
              </a:rPr>
              <a:t>традиций.</a:t>
            </a:r>
          </a:p>
          <a:p>
            <a:pPr algn="r"/>
            <a:r>
              <a:rPr lang="ru-RU" b="1" dirty="0" smtClean="0">
                <a:solidFill>
                  <a:schemeClr val="bg1"/>
                </a:solidFill>
                <a:latin typeface="Arial" pitchFamily="34" charset="0"/>
                <a:cs typeface="Arial" pitchFamily="34" charset="0"/>
              </a:rPr>
              <a:t>Путин В.В.</a:t>
            </a:r>
            <a:endParaRPr lang="ru-RU" b="1" dirty="0">
              <a:solidFill>
                <a:schemeClr val="bg1"/>
              </a:solidFill>
              <a:latin typeface="Arial" pitchFamily="34" charset="0"/>
              <a:cs typeface="Arial"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42" y="1481625"/>
            <a:ext cx="2497667" cy="149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94573" y="4077072"/>
            <a:ext cx="306494" cy="369332"/>
          </a:xfrm>
          <a:prstGeom prst="rect">
            <a:avLst/>
          </a:prstGeom>
          <a:noFill/>
        </p:spPr>
        <p:txBody>
          <a:bodyPr wrap="none" rtlCol="0">
            <a:spAutoFit/>
          </a:bodyPr>
          <a:lstStyle/>
          <a:p>
            <a:r>
              <a:rPr lang="ru-RU" dirty="0" smtClean="0"/>
              <a:t>»</a:t>
            </a:r>
            <a:endParaRPr lang="ru-RU" dirty="0"/>
          </a:p>
        </p:txBody>
      </p:sp>
      <p:sp>
        <p:nvSpPr>
          <p:cNvPr id="8" name="Заголовок 1"/>
          <p:cNvSpPr txBox="1">
            <a:spLocks/>
          </p:cNvSpPr>
          <p:nvPr/>
        </p:nvSpPr>
        <p:spPr>
          <a:xfrm>
            <a:off x="-25112" y="3433112"/>
            <a:ext cx="2699792" cy="1545008"/>
          </a:xfrm>
          <a:prstGeom prst="rect">
            <a:avLst/>
          </a:prstGeom>
        </p:spPr>
        <p:txBody>
          <a:bodyPr vert="horz" lIns="45720" tIns="0" rIns="45720" bIns="0" anchor="t" anchorCtr="0">
            <a:no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ru-RU" sz="1800" dirty="0" smtClean="0">
                <a:solidFill>
                  <a:srgbClr val="002060"/>
                </a:solidFill>
                <a:latin typeface="Arial" pitchFamily="34" charset="0"/>
                <a:cs typeface="Arial" pitchFamily="34" charset="0"/>
              </a:rPr>
              <a:t>Национальный  проект «ДЕСЯТИЛЕТИЕ ДЕТСТВА»</a:t>
            </a:r>
            <a:endParaRPr lang="ru-RU" sz="1800" dirty="0">
              <a:solidFill>
                <a:srgbClr val="002060"/>
              </a:solidFill>
              <a:latin typeface="Arial" pitchFamily="34" charset="0"/>
              <a:cs typeface="Arial" pitchFamily="34" charset="0"/>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0" y="4978120"/>
            <a:ext cx="2522779" cy="142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2915816" y="4077072"/>
            <a:ext cx="5976664" cy="2308324"/>
          </a:xfrm>
          <a:prstGeom prst="rect">
            <a:avLst/>
          </a:prstGeom>
        </p:spPr>
        <p:txBody>
          <a:bodyPr wrap="square">
            <a:spAutoFit/>
          </a:bodyPr>
          <a:lstStyle/>
          <a:p>
            <a:pPr algn="just"/>
            <a:r>
              <a:rPr lang="ru-RU" b="1" dirty="0" smtClean="0">
                <a:solidFill>
                  <a:schemeClr val="bg1"/>
                </a:solidFill>
                <a:latin typeface="Arial" pitchFamily="34" charset="0"/>
                <a:cs typeface="Arial" pitchFamily="34" charset="0"/>
              </a:rPr>
              <a:t>Мы </a:t>
            </a:r>
            <a:r>
              <a:rPr lang="ru-RU" b="1" dirty="0">
                <a:solidFill>
                  <a:schemeClr val="bg1"/>
                </a:solidFill>
                <a:latin typeface="Arial" pitchFamily="34" charset="0"/>
                <a:cs typeface="Arial" pitchFamily="34" charset="0"/>
              </a:rPr>
              <a:t>уделяли и будем уделять нашим детям самое пристальное внимание, стремиться к тому, чтобы ребёнок был здоровым и счастливым (это общие вещи, но они абсолютно правильные), чтобы молодой человек мог научиться думать, самостоятельно принимать решения, добиваться </a:t>
            </a:r>
            <a:r>
              <a:rPr lang="ru-RU" b="1" dirty="0" smtClean="0">
                <a:solidFill>
                  <a:schemeClr val="bg1"/>
                </a:solidFill>
                <a:latin typeface="Arial" pitchFamily="34" charset="0"/>
                <a:cs typeface="Arial" pitchFamily="34" charset="0"/>
              </a:rPr>
              <a:t>успехов. </a:t>
            </a:r>
          </a:p>
          <a:p>
            <a:pPr algn="r"/>
            <a:r>
              <a:rPr lang="ru-RU" b="1" dirty="0" smtClean="0">
                <a:solidFill>
                  <a:schemeClr val="bg1"/>
                </a:solidFill>
                <a:latin typeface="Arial" pitchFamily="34" charset="0"/>
                <a:cs typeface="Arial" pitchFamily="34" charset="0"/>
              </a:rPr>
              <a:t>Медведев Д.А.</a:t>
            </a:r>
            <a:endParaRPr lang="ru-RU"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1360893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059055564"/>
              </p:ext>
            </p:extLst>
          </p:nvPr>
        </p:nvGraphicFramePr>
        <p:xfrm>
          <a:off x="-7992" y="476672"/>
          <a:ext cx="8180392" cy="6381328"/>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txBox="1">
            <a:spLocks/>
          </p:cNvSpPr>
          <p:nvPr/>
        </p:nvSpPr>
        <p:spPr>
          <a:xfrm>
            <a:off x="20568" y="61864"/>
            <a:ext cx="9144000" cy="414808"/>
          </a:xfrm>
          <a:prstGeom prst="rect">
            <a:avLst/>
          </a:prstGeom>
        </p:spPr>
        <p:txBody>
          <a:bodyPr vert="horz" lIns="45720" tIns="0" rIns="45720" bIns="0" anchor="b" anchorCtr="0">
            <a:no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ru-RU" sz="2400" b="0" dirty="0" smtClean="0">
                <a:solidFill>
                  <a:srgbClr val="002060"/>
                </a:solidFill>
                <a:latin typeface="Arial" panose="020B0604020202020204" pitchFamily="34" charset="0"/>
                <a:cs typeface="Arial" panose="020B0604020202020204" pitchFamily="34" charset="0"/>
              </a:rPr>
              <a:t>Эффективность практик</a:t>
            </a:r>
            <a:endParaRPr lang="ru-RU" sz="2400" b="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58189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Ринат\Downloads\1_sentyabry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665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бъект 2"/>
          <p:cNvSpPr txBox="1">
            <a:spLocks/>
          </p:cNvSpPr>
          <p:nvPr/>
        </p:nvSpPr>
        <p:spPr>
          <a:xfrm>
            <a:off x="2699792" y="260648"/>
            <a:ext cx="6444208" cy="6597352"/>
          </a:xfrm>
          <a:prstGeom prst="rect">
            <a:avLst/>
          </a:prstGeom>
        </p:spPr>
        <p:txBody>
          <a:bodyPr vert="horz" lIns="45720" tIns="0" rIns="45720" bIns="0">
            <a:noAutofit/>
          </a:bodyPr>
          <a:lstStyle>
            <a:lvl1pPr marL="0" indent="0" algn="r" rtl="0"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0" eaLnBrk="1" latinLnBrk="0" hangingPunct="1">
              <a:spcBef>
                <a:spcPts val="500"/>
              </a:spcBef>
              <a:buClr>
                <a:schemeClr val="accent4"/>
              </a:buClr>
              <a:buSzPct val="80000"/>
              <a:buFont typeface="Wingdings 2"/>
              <a:buNone/>
              <a:defRPr kumimoji="0" sz="2300" kern="1200">
                <a:solidFill>
                  <a:schemeClr val="tx1">
                    <a:tint val="85000"/>
                  </a:schemeClr>
                </a:solidFill>
                <a:latin typeface="+mn-lt"/>
                <a:ea typeface="+mn-ea"/>
                <a:cs typeface="+mn-cs"/>
              </a:defRPr>
            </a:lvl2pPr>
            <a:lvl3pPr marL="914400" indent="0" algn="ctr" rtl="0" eaLnBrk="1" latinLnBrk="0" hangingPunct="1">
              <a:spcBef>
                <a:spcPts val="400"/>
              </a:spcBef>
              <a:buClr>
                <a:schemeClr val="accent4"/>
              </a:buClr>
              <a:buSzPct val="60000"/>
              <a:buFont typeface="Wingdings"/>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80000"/>
              <a:buFont typeface="Wingdings 2"/>
              <a:buNone/>
              <a:defRPr kumimoji="0" sz="2000" kern="1200">
                <a:solidFill>
                  <a:schemeClr val="tx1">
                    <a:tint val="85000"/>
                  </a:schemeClr>
                </a:solidFill>
                <a:latin typeface="+mn-lt"/>
                <a:ea typeface="+mn-ea"/>
                <a:cs typeface="+mn-cs"/>
              </a:defRPr>
            </a:lvl4pPr>
            <a:lvl5pPr marL="1828800" indent="0" algn="ctr" rtl="0" eaLnBrk="1" latinLnBrk="0" hangingPunct="1">
              <a:spcBef>
                <a:spcPts val="400"/>
              </a:spcBef>
              <a:buClr>
                <a:schemeClr val="accent4"/>
              </a:buClr>
              <a:buSzPct val="70000"/>
              <a:buFont typeface="Wingdings"/>
              <a:buNone/>
              <a:defRPr kumimoji="0" sz="1800" kern="1200">
                <a:solidFill>
                  <a:schemeClr val="tx1"/>
                </a:solidFill>
                <a:latin typeface="+mn-lt"/>
                <a:ea typeface="+mn-ea"/>
                <a:cs typeface="+mn-cs"/>
              </a:defRPr>
            </a:lvl5pPr>
            <a:lvl6pPr marL="2286000" indent="0" algn="ctr" rtl="0" eaLnBrk="1" latinLnBrk="0" hangingPunct="1">
              <a:spcBef>
                <a:spcPts val="400"/>
              </a:spcBef>
              <a:buClr>
                <a:schemeClr val="accent4"/>
              </a:buClr>
              <a:buSzPct val="80000"/>
              <a:buFont typeface="Wingdings 2"/>
              <a:buNone/>
              <a:defRPr kumimoji="0" sz="1800" kern="1200">
                <a:solidFill>
                  <a:schemeClr val="tx1">
                    <a:tint val="85000"/>
                  </a:schemeClr>
                </a:solidFill>
                <a:latin typeface="+mn-lt"/>
                <a:ea typeface="+mn-ea"/>
                <a:cs typeface="+mn-cs"/>
              </a:defRPr>
            </a:lvl6pPr>
            <a:lvl7pPr marL="2743200" indent="0" algn="ctr" rtl="0" eaLnBrk="1" latinLnBrk="0" hangingPunct="1">
              <a:spcBef>
                <a:spcPct val="20000"/>
              </a:spcBef>
              <a:buClr>
                <a:schemeClr val="accent4"/>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300"/>
              </a:spcBef>
              <a:buClr>
                <a:schemeClr val="accent4"/>
              </a:buClr>
              <a:buSzPct val="100000"/>
              <a:buNone/>
              <a:defRPr kumimoji="0" sz="1600" kern="1200" baseline="0">
                <a:solidFill>
                  <a:schemeClr val="tx1">
                    <a:tint val="85000"/>
                  </a:schemeClr>
                </a:solidFill>
                <a:latin typeface="+mn-lt"/>
                <a:ea typeface="+mn-ea"/>
                <a:cs typeface="+mn-cs"/>
              </a:defRPr>
            </a:lvl8pPr>
            <a:lvl9pPr marL="3657600" indent="0" algn="ctr" rtl="0" eaLnBrk="1" latinLnBrk="0" hangingPunct="1">
              <a:spcBef>
                <a:spcPct val="20000"/>
              </a:spcBef>
              <a:buClr>
                <a:schemeClr val="accent4"/>
              </a:buClr>
              <a:buSzPct val="100000"/>
              <a:buFont typeface="Wingdings"/>
              <a:buNone/>
              <a:defRPr kumimoji="0" sz="1400" kern="1200" baseline="0">
                <a:solidFill>
                  <a:schemeClr val="tx1"/>
                </a:solidFill>
                <a:latin typeface="+mn-lt"/>
                <a:ea typeface="+mn-ea"/>
                <a:cs typeface="+mn-cs"/>
              </a:defRPr>
            </a:lvl9pPr>
            <a:extLst/>
          </a:lstStyle>
          <a:p>
            <a:pPr marL="266700" indent="-266700" algn="l">
              <a:spcBef>
                <a:spcPts val="0"/>
              </a:spcBef>
              <a:buFont typeface="+mj-lt"/>
              <a:buAutoNum type="arabicPeriod"/>
              <a:tabLst>
                <a:tab pos="266700" algn="l"/>
              </a:tabLst>
            </a:pPr>
            <a:r>
              <a:rPr lang="ru-RU" sz="1800" b="1" dirty="0" smtClean="0">
                <a:solidFill>
                  <a:schemeClr val="bg1"/>
                </a:solidFill>
                <a:latin typeface="Arial" pitchFamily="34" charset="0"/>
                <a:cs typeface="Arial" pitchFamily="34" charset="0"/>
              </a:rPr>
              <a:t>Изменилась </a:t>
            </a:r>
            <a:r>
              <a:rPr lang="ru-RU" sz="1800" b="1" dirty="0" err="1" smtClean="0">
                <a:solidFill>
                  <a:schemeClr val="bg1"/>
                </a:solidFill>
                <a:latin typeface="Arial" pitchFamily="34" charset="0"/>
                <a:cs typeface="Arial" pitchFamily="34" charset="0"/>
              </a:rPr>
              <a:t>инфрастуктура</a:t>
            </a:r>
            <a:r>
              <a:rPr lang="ru-RU" sz="1800" b="1" dirty="0" smtClean="0">
                <a:solidFill>
                  <a:schemeClr val="bg1"/>
                </a:solidFill>
                <a:latin typeface="Arial" pitchFamily="34" charset="0"/>
                <a:cs typeface="Arial" pitchFamily="34" charset="0"/>
              </a:rPr>
              <a:t>  дошкольного образования</a:t>
            </a:r>
          </a:p>
          <a:p>
            <a:pPr marL="1714500" lvl="3" indent="-342900" algn="l">
              <a:buFont typeface="+mj-lt"/>
              <a:buAutoNum type="arabicPeriod"/>
              <a:tabLst>
                <a:tab pos="266700" algn="l"/>
              </a:tabLst>
            </a:pPr>
            <a:r>
              <a:rPr lang="ru-RU" sz="1800" dirty="0" smtClean="0">
                <a:solidFill>
                  <a:schemeClr val="bg1"/>
                </a:solidFill>
                <a:latin typeface="Arial" pitchFamily="34" charset="0"/>
                <a:cs typeface="Arial" pitchFamily="34" charset="0"/>
              </a:rPr>
              <a:t>2 новых детских сада, </a:t>
            </a:r>
          </a:p>
          <a:p>
            <a:pPr marL="1714500" lvl="3" indent="-342900" algn="l">
              <a:buFont typeface="+mj-lt"/>
              <a:buAutoNum type="arabicPeriod"/>
              <a:tabLst>
                <a:tab pos="266700" algn="l"/>
              </a:tabLst>
            </a:pPr>
            <a:r>
              <a:rPr lang="ru-RU" sz="1800" dirty="0" smtClean="0">
                <a:solidFill>
                  <a:schemeClr val="bg1"/>
                </a:solidFill>
                <a:latin typeface="Arial" pitchFamily="34" charset="0"/>
                <a:cs typeface="Arial" pitchFamily="34" charset="0"/>
              </a:rPr>
              <a:t>1 детский сад восстановлен, </a:t>
            </a:r>
          </a:p>
          <a:p>
            <a:pPr marL="1714500" lvl="3" indent="-342900" algn="l">
              <a:buFont typeface="+mj-lt"/>
              <a:buAutoNum type="arabicPeriod"/>
              <a:tabLst>
                <a:tab pos="266700" algn="l"/>
              </a:tabLst>
            </a:pPr>
            <a:r>
              <a:rPr lang="ru-RU" sz="1800" dirty="0" smtClean="0">
                <a:solidFill>
                  <a:schemeClr val="bg1"/>
                </a:solidFill>
                <a:latin typeface="Arial" pitchFamily="34" charset="0"/>
                <a:cs typeface="Arial" pitchFamily="34" charset="0"/>
              </a:rPr>
              <a:t>присоединение 2  ведомственных детских сада</a:t>
            </a:r>
          </a:p>
          <a:p>
            <a:pPr marL="266700" indent="-266700" algn="l">
              <a:buFont typeface="+mj-lt"/>
              <a:buAutoNum type="arabicPeriod"/>
              <a:tabLst>
                <a:tab pos="266700" algn="l"/>
              </a:tabLst>
            </a:pPr>
            <a:r>
              <a:rPr lang="ru-RU" sz="1800" b="1" dirty="0" smtClean="0">
                <a:solidFill>
                  <a:schemeClr val="bg1"/>
                </a:solidFill>
                <a:latin typeface="Arial" pitchFamily="34" charset="0"/>
                <a:cs typeface="Arial" pitchFamily="34" charset="0"/>
              </a:rPr>
              <a:t>Отсутствие очереди с 3-7 лет</a:t>
            </a:r>
          </a:p>
          <a:p>
            <a:pPr marL="266700" indent="-266700" algn="l">
              <a:buFont typeface="+mj-lt"/>
              <a:buAutoNum type="arabicPeriod"/>
              <a:tabLst>
                <a:tab pos="266700" algn="l"/>
              </a:tabLst>
            </a:pPr>
            <a:r>
              <a:rPr lang="ru-RU" sz="1800" b="1" dirty="0" smtClean="0">
                <a:solidFill>
                  <a:schemeClr val="bg1"/>
                </a:solidFill>
                <a:latin typeface="Arial" pitchFamily="34" charset="0"/>
                <a:cs typeface="Arial" pitchFamily="34" charset="0"/>
              </a:rPr>
              <a:t>Постепенное увеличение  в детских садах ясельных групп</a:t>
            </a:r>
          </a:p>
          <a:p>
            <a:pPr marL="1354138" lvl="4" algn="l">
              <a:tabLst>
                <a:tab pos="266700" algn="l"/>
              </a:tabLst>
            </a:pPr>
            <a:r>
              <a:rPr lang="ru-RU" dirty="0" smtClean="0">
                <a:solidFill>
                  <a:schemeClr val="bg1"/>
                </a:solidFill>
                <a:latin typeface="Arial" pitchFamily="34" charset="0"/>
                <a:cs typeface="Arial" pitchFamily="34" charset="0"/>
              </a:rPr>
              <a:t>2015 – 12    2018 – 26</a:t>
            </a:r>
          </a:p>
          <a:p>
            <a:pPr marL="266700" indent="-266700" algn="l">
              <a:buFont typeface="+mj-lt"/>
              <a:buAutoNum type="arabicPeriod"/>
              <a:tabLst>
                <a:tab pos="266700" algn="l"/>
              </a:tabLst>
            </a:pPr>
            <a:r>
              <a:rPr lang="ru-RU" sz="1800" b="1" dirty="0" smtClean="0">
                <a:solidFill>
                  <a:schemeClr val="bg1"/>
                </a:solidFill>
                <a:latin typeface="Arial" pitchFamily="34" charset="0"/>
                <a:cs typeface="Arial" pitchFamily="34" charset="0"/>
              </a:rPr>
              <a:t>Реорганизация маленьких детских садов путем присоединения к большим </a:t>
            </a:r>
          </a:p>
          <a:p>
            <a:pPr marL="1350963" lvl="4" algn="l">
              <a:tabLst>
                <a:tab pos="266700" algn="l"/>
              </a:tabLst>
            </a:pPr>
            <a:r>
              <a:rPr lang="ru-RU" dirty="0">
                <a:solidFill>
                  <a:schemeClr val="bg1"/>
                </a:solidFill>
                <a:latin typeface="Arial" pitchFamily="34" charset="0"/>
                <a:cs typeface="Arial" pitchFamily="34" charset="0"/>
              </a:rPr>
              <a:t>М</a:t>
            </a:r>
            <a:r>
              <a:rPr lang="ru-RU" dirty="0" smtClean="0">
                <a:solidFill>
                  <a:schemeClr val="bg1"/>
                </a:solidFill>
                <a:latin typeface="Arial" pitchFamily="34" charset="0"/>
                <a:cs typeface="Arial" pitchFamily="34" charset="0"/>
              </a:rPr>
              <a:t>БДОУ 19 – 40    МБДОУ 32 – 31</a:t>
            </a:r>
          </a:p>
          <a:p>
            <a:pPr marL="266700" indent="-266700" algn="l">
              <a:buFont typeface="+mj-lt"/>
              <a:buAutoNum type="arabicPeriod"/>
              <a:tabLst>
                <a:tab pos="266700" algn="l"/>
              </a:tabLst>
            </a:pPr>
            <a:r>
              <a:rPr lang="ru-RU" sz="1800" dirty="0" smtClean="0">
                <a:solidFill>
                  <a:schemeClr val="bg1"/>
                </a:solidFill>
                <a:latin typeface="Arial" pitchFamily="34" charset="0"/>
                <a:cs typeface="Arial" pitchFamily="34" charset="0"/>
              </a:rPr>
              <a:t> </a:t>
            </a:r>
            <a:r>
              <a:rPr lang="ru-RU" sz="1800" b="1" dirty="0" smtClean="0">
                <a:solidFill>
                  <a:schemeClr val="bg1"/>
                </a:solidFill>
                <a:latin typeface="Arial" pitchFamily="34" charset="0"/>
                <a:cs typeface="Arial" pitchFamily="34" charset="0"/>
              </a:rPr>
              <a:t>Уменьшение, занимающихся  в ОУ во вторую смену </a:t>
            </a:r>
          </a:p>
          <a:p>
            <a:pPr marL="1350963" lvl="5" algn="l">
              <a:tabLst>
                <a:tab pos="266700" algn="l"/>
              </a:tabLst>
            </a:pPr>
            <a:r>
              <a:rPr lang="ru-RU" dirty="0" smtClean="0">
                <a:solidFill>
                  <a:schemeClr val="bg1"/>
                </a:solidFill>
                <a:latin typeface="Arial" pitchFamily="34" charset="0"/>
                <a:cs typeface="Arial" pitchFamily="34" charset="0"/>
              </a:rPr>
              <a:t>2015 – 30,8%       2018 – 26,7%</a:t>
            </a:r>
          </a:p>
          <a:p>
            <a:pPr marL="266700" indent="-266700" algn="l">
              <a:buFont typeface="+mj-lt"/>
              <a:buAutoNum type="arabicPeriod"/>
              <a:tabLst>
                <a:tab pos="266700" algn="l"/>
              </a:tabLst>
            </a:pPr>
            <a:r>
              <a:rPr lang="ru-RU" sz="1800" b="1" dirty="0" smtClean="0">
                <a:solidFill>
                  <a:schemeClr val="bg1"/>
                </a:solidFill>
                <a:latin typeface="Arial" pitchFamily="34" charset="0"/>
                <a:cs typeface="Arial" pitchFamily="34" charset="0"/>
              </a:rPr>
              <a:t>Количество приемных семей </a:t>
            </a:r>
          </a:p>
          <a:p>
            <a:pPr marL="1347788" lvl="3" algn="l">
              <a:tabLst>
                <a:tab pos="266700" algn="l"/>
              </a:tabLst>
            </a:pPr>
            <a:r>
              <a:rPr lang="ru-RU" sz="1800" dirty="0" smtClean="0">
                <a:solidFill>
                  <a:schemeClr val="bg1"/>
                </a:solidFill>
                <a:latin typeface="Arial" pitchFamily="34" charset="0"/>
                <a:cs typeface="Arial" pitchFamily="34" charset="0"/>
              </a:rPr>
              <a:t>2005 – 1  2018 – 96,  (225 детей)</a:t>
            </a:r>
            <a:endParaRPr lang="ru-RU" sz="1800" dirty="0">
              <a:solidFill>
                <a:schemeClr val="bg1"/>
              </a:solidFill>
              <a:latin typeface="Arial" pitchFamily="34" charset="0"/>
              <a:cs typeface="Arial" pitchFamily="34" charset="0"/>
            </a:endParaRPr>
          </a:p>
        </p:txBody>
      </p:sp>
      <p:pic>
        <p:nvPicPr>
          <p:cNvPr id="1032" name="Picture 8" descr="C:\Users\Директор\Desktop\К докладу О.Ю\DSC02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03" y="157256"/>
            <a:ext cx="2394105" cy="179557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Директор\Desktop\К докладу О.Ю\DSC018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78" y="2564904"/>
            <a:ext cx="2408430" cy="18063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Ринат\Desktop\мама-красоты-играя-с-ее-етьми-омой-3908619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1526"/>
          <a:stretch/>
        </p:blipFill>
        <p:spPr bwMode="auto">
          <a:xfrm>
            <a:off x="127103" y="4941168"/>
            <a:ext cx="2394105" cy="156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28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652372" y="1669450"/>
            <a:ext cx="6444208" cy="3170099"/>
          </a:xfrm>
          <a:prstGeom prst="rect">
            <a:avLst/>
          </a:prstGeom>
        </p:spPr>
        <p:txBody>
          <a:bodyPr wrap="square">
            <a:spAutoFit/>
          </a:bodyPr>
          <a:lstStyle/>
          <a:p>
            <a:pPr algn="just"/>
            <a:r>
              <a:rPr lang="ru-RU" sz="2200" b="1" i="1" dirty="0">
                <a:solidFill>
                  <a:schemeClr val="bg1"/>
                </a:solidFill>
                <a:latin typeface="Arial" pitchFamily="34" charset="0"/>
                <a:cs typeface="Arial" pitchFamily="34" charset="0"/>
              </a:rPr>
              <a:t>Сегодня это глубокое знание предмета, свободное оперирование знаниями в  измененных и новых ситуациях, владение широким спектром интеллектуальных умений – таков  портрет современного выпускника.  </a:t>
            </a:r>
            <a:endParaRPr lang="ru-RU" sz="2200" b="1" i="1" dirty="0" smtClean="0">
              <a:solidFill>
                <a:schemeClr val="bg1"/>
              </a:solidFill>
              <a:latin typeface="Arial" pitchFamily="34" charset="0"/>
              <a:cs typeface="Arial" pitchFamily="34" charset="0"/>
            </a:endParaRPr>
          </a:p>
          <a:p>
            <a:r>
              <a:rPr lang="ru-RU" sz="2200" b="1" dirty="0" smtClean="0">
                <a:solidFill>
                  <a:schemeClr val="bg1"/>
                </a:solidFill>
                <a:latin typeface="Arial" pitchFamily="34" charset="0"/>
                <a:cs typeface="Arial" pitchFamily="34" charset="0"/>
              </a:rPr>
              <a:t>	</a:t>
            </a:r>
            <a:r>
              <a:rPr lang="ru-RU" sz="2200" b="1" dirty="0">
                <a:solidFill>
                  <a:schemeClr val="bg1"/>
                </a:solidFill>
                <a:latin typeface="Arial" pitchFamily="34" charset="0"/>
                <a:cs typeface="Arial" pitchFamily="34" charset="0"/>
              </a:rPr>
              <a:t>	</a:t>
            </a:r>
            <a:r>
              <a:rPr lang="ru-RU" sz="2200" dirty="0" smtClean="0">
                <a:solidFill>
                  <a:schemeClr val="bg1"/>
                </a:solidFill>
                <a:latin typeface="Arial" pitchFamily="34" charset="0"/>
                <a:cs typeface="Arial" pitchFamily="34" charset="0"/>
              </a:rPr>
              <a:t>С. Кравцов, 	</a:t>
            </a:r>
            <a:r>
              <a:rPr lang="ru-RU" sz="2200" b="1" dirty="0" smtClean="0">
                <a:solidFill>
                  <a:schemeClr val="bg1"/>
                </a:solidFill>
                <a:latin typeface="Arial" pitchFamily="34" charset="0"/>
                <a:cs typeface="Arial" pitchFamily="34" charset="0"/>
              </a:rPr>
              <a:t>				р</a:t>
            </a:r>
            <a:r>
              <a:rPr lang="ru-RU" sz="2200" dirty="0" smtClean="0">
                <a:solidFill>
                  <a:schemeClr val="bg1"/>
                </a:solidFill>
                <a:latin typeface="Arial" pitchFamily="34" charset="0"/>
                <a:cs typeface="Arial" pitchFamily="34" charset="0"/>
              </a:rPr>
              <a:t>уководитель </a:t>
            </a:r>
            <a:r>
              <a:rPr lang="ru-RU" sz="2200" dirty="0" err="1" smtClean="0">
                <a:solidFill>
                  <a:schemeClr val="bg1"/>
                </a:solidFill>
                <a:latin typeface="Arial" pitchFamily="34" charset="0"/>
                <a:cs typeface="Arial" pitchFamily="34" charset="0"/>
              </a:rPr>
              <a:t>Рособрнадзора</a:t>
            </a:r>
            <a:r>
              <a:rPr lang="ru-RU" sz="2200" dirty="0" smtClean="0">
                <a:solidFill>
                  <a:schemeClr val="bg1"/>
                </a:solidFill>
                <a:latin typeface="Arial" pitchFamily="34" charset="0"/>
                <a:cs typeface="Arial" pitchFamily="34" charset="0"/>
              </a:rPr>
              <a:t> </a:t>
            </a:r>
          </a:p>
          <a:p>
            <a:pPr algn="just"/>
            <a:r>
              <a:rPr lang="ru-RU" sz="2400" b="1" dirty="0" smtClean="0">
                <a:solidFill>
                  <a:schemeClr val="bg1"/>
                </a:solidFill>
                <a:latin typeface="Times New Roman" pitchFamily="18" charset="0"/>
                <a:cs typeface="Times New Roman" pitchFamily="18" charset="0"/>
              </a:rPr>
              <a:t>					</a:t>
            </a:r>
            <a:endParaRPr lang="ru-RU" sz="2400" b="1" dirty="0">
              <a:solidFill>
                <a:schemeClr val="bg1"/>
              </a:solidFill>
              <a:latin typeface="Times New Roman" pitchFamily="18" charset="0"/>
              <a:cs typeface="Times New Roman" pitchFamily="18" charset="0"/>
            </a:endParaRPr>
          </a:p>
        </p:txBody>
      </p:sp>
      <p:sp>
        <p:nvSpPr>
          <p:cNvPr id="4" name="TextBox 3"/>
          <p:cNvSpPr txBox="1"/>
          <p:nvPr/>
        </p:nvSpPr>
        <p:spPr>
          <a:xfrm>
            <a:off x="-108520" y="1300118"/>
            <a:ext cx="2880320" cy="3170099"/>
          </a:xfrm>
          <a:prstGeom prst="rect">
            <a:avLst/>
          </a:prstGeom>
          <a:noFill/>
        </p:spPr>
        <p:txBody>
          <a:bodyPr wrap="square" rtlCol="0">
            <a:spAutoFit/>
          </a:bodyPr>
          <a:lstStyle/>
          <a:p>
            <a:pPr algn="ctr"/>
            <a:r>
              <a:rPr lang="ru-RU" sz="2000" b="1" dirty="0" smtClean="0">
                <a:solidFill>
                  <a:srgbClr val="002060"/>
                </a:solidFill>
                <a:latin typeface="Arial" pitchFamily="34" charset="0"/>
                <a:cs typeface="Arial" pitchFamily="34" charset="0"/>
              </a:rPr>
              <a:t>ОБЕСПЕЧЕНИЕ КАЧЕСТВА ДОСТИЖЕНИЯ НОВЫХ ОБРАЗОВАТЕЛЬНЫХ РЕЗУЛЬТАТОВ В ШКОЛЕ: ИНСТРУМЕНТЫ И МЕХАНИЗМЫ УПРАВЛЕНИЯ</a:t>
            </a:r>
            <a:endParaRPr lang="ru-RU" sz="20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600807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2153060753"/>
              </p:ext>
            </p:extLst>
          </p:nvPr>
        </p:nvGraphicFramePr>
        <p:xfrm>
          <a:off x="-22488" y="548680"/>
          <a:ext cx="8194888" cy="6278056"/>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a:spLocks noGrp="1"/>
          </p:cNvSpPr>
          <p:nvPr>
            <p:ph type="title"/>
          </p:nvPr>
        </p:nvSpPr>
        <p:spPr>
          <a:xfrm>
            <a:off x="20568" y="61864"/>
            <a:ext cx="9144000" cy="414808"/>
          </a:xfrm>
        </p:spPr>
        <p:txBody>
          <a:bodyPr>
            <a:noAutofit/>
          </a:bodyPr>
          <a:lstStyle/>
          <a:p>
            <a:r>
              <a:rPr lang="ru-RU" sz="2400" b="0" dirty="0" err="1" smtClean="0">
                <a:solidFill>
                  <a:srgbClr val="002060"/>
                </a:solidFill>
                <a:latin typeface="Arial" pitchFamily="34" charset="0"/>
                <a:cs typeface="Arial" pitchFamily="34" charset="0"/>
              </a:rPr>
              <a:t>Огэ</a:t>
            </a:r>
            <a:r>
              <a:rPr lang="ru-RU" sz="2400" b="0" dirty="0" smtClean="0">
                <a:solidFill>
                  <a:srgbClr val="002060"/>
                </a:solidFill>
                <a:latin typeface="Arial" pitchFamily="34" charset="0"/>
                <a:cs typeface="Arial" pitchFamily="34" charset="0"/>
              </a:rPr>
              <a:t> стандарт, %</a:t>
            </a:r>
            <a:endParaRPr lang="ru-RU" sz="2400" b="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276887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1541363875"/>
              </p:ext>
            </p:extLst>
          </p:nvPr>
        </p:nvGraphicFramePr>
        <p:xfrm>
          <a:off x="0" y="548680"/>
          <a:ext cx="8172400" cy="6309320"/>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a:spLocks noGrp="1"/>
          </p:cNvSpPr>
          <p:nvPr>
            <p:ph type="title"/>
          </p:nvPr>
        </p:nvSpPr>
        <p:spPr>
          <a:xfrm>
            <a:off x="20568" y="61864"/>
            <a:ext cx="9144000" cy="414808"/>
          </a:xfrm>
        </p:spPr>
        <p:txBody>
          <a:bodyPr>
            <a:noAutofit/>
          </a:bodyPr>
          <a:lstStyle/>
          <a:p>
            <a:r>
              <a:rPr lang="ru-RU" sz="2400" b="0" dirty="0" err="1" smtClean="0">
                <a:solidFill>
                  <a:srgbClr val="002060"/>
                </a:solidFill>
                <a:latin typeface="Arial" pitchFamily="34" charset="0"/>
                <a:cs typeface="Arial" pitchFamily="34" charset="0"/>
              </a:rPr>
              <a:t>Огэ</a:t>
            </a:r>
            <a:r>
              <a:rPr lang="ru-RU" sz="2400" b="0" dirty="0" smtClean="0">
                <a:solidFill>
                  <a:srgbClr val="002060"/>
                </a:solidFill>
                <a:latin typeface="Arial" pitchFamily="34" charset="0"/>
                <a:cs typeface="Arial" pitchFamily="34" charset="0"/>
              </a:rPr>
              <a:t> качество, %</a:t>
            </a:r>
            <a:endParaRPr lang="ru-RU" sz="2400" b="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394599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val="4074532339"/>
              </p:ext>
            </p:extLst>
          </p:nvPr>
        </p:nvGraphicFramePr>
        <p:xfrm>
          <a:off x="17160" y="548680"/>
          <a:ext cx="8273752" cy="6298232"/>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1"/>
          <p:cNvSpPr>
            <a:spLocks noGrp="1"/>
          </p:cNvSpPr>
          <p:nvPr>
            <p:ph type="title"/>
          </p:nvPr>
        </p:nvSpPr>
        <p:spPr>
          <a:xfrm>
            <a:off x="20568" y="61864"/>
            <a:ext cx="9144000" cy="414808"/>
          </a:xfrm>
        </p:spPr>
        <p:txBody>
          <a:bodyPr>
            <a:noAutofit/>
          </a:bodyPr>
          <a:lstStyle/>
          <a:p>
            <a:r>
              <a:rPr lang="ru-RU" sz="2400" b="0" dirty="0" smtClean="0">
                <a:solidFill>
                  <a:srgbClr val="002060"/>
                </a:solidFill>
                <a:latin typeface="Arial" pitchFamily="34" charset="0"/>
                <a:cs typeface="Arial" pitchFamily="34" charset="0"/>
              </a:rPr>
              <a:t>Выбор </a:t>
            </a:r>
            <a:r>
              <a:rPr lang="ru-RU" sz="2400" b="0" dirty="0" err="1" smtClean="0">
                <a:solidFill>
                  <a:srgbClr val="002060"/>
                </a:solidFill>
                <a:latin typeface="Arial" pitchFamily="34" charset="0"/>
                <a:cs typeface="Arial" pitchFamily="34" charset="0"/>
              </a:rPr>
              <a:t>егэ</a:t>
            </a:r>
            <a:r>
              <a:rPr lang="ru-RU" sz="2400" b="0" dirty="0" smtClean="0">
                <a:solidFill>
                  <a:srgbClr val="002060"/>
                </a:solidFill>
                <a:latin typeface="Arial" pitchFamily="34" charset="0"/>
                <a:cs typeface="Arial" pitchFamily="34" charset="0"/>
              </a:rPr>
              <a:t> 2018</a:t>
            </a:r>
            <a:endParaRPr lang="ru-RU" sz="2400" b="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0944326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1277</TotalTime>
  <Words>1897</Words>
  <Application>Microsoft Office PowerPoint</Application>
  <PresentationFormat>Экран (4:3)</PresentationFormat>
  <Paragraphs>343</Paragraphs>
  <Slides>41</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Изящная</vt:lpstr>
      <vt:lpstr>Современное состояние системы образования города: реальность, перспективы, задачи</vt:lpstr>
      <vt:lpstr>Современное состояние системы образования города: реальность, перспективы, задачи</vt:lpstr>
      <vt:lpstr>Презентация PowerPoint</vt:lpstr>
      <vt:lpstr>Национальный  проект «Образование»</vt:lpstr>
      <vt:lpstr>Презентация PowerPoint</vt:lpstr>
      <vt:lpstr>Презентация PowerPoint</vt:lpstr>
      <vt:lpstr>Огэ стандарт, %</vt:lpstr>
      <vt:lpstr>Огэ качество, %</vt:lpstr>
      <vt:lpstr>Выбор егэ 2018</vt:lpstr>
      <vt:lpstr>Русский язык 2018</vt:lpstr>
      <vt:lpstr>Математика (профиль) 2018</vt:lpstr>
      <vt:lpstr>Средний балл 2018</vt:lpstr>
      <vt:lpstr>специализированные классы</vt:lpstr>
      <vt:lpstr>Презентация PowerPoint</vt:lpstr>
      <vt:lpstr>Задачи</vt:lpstr>
      <vt:lpstr>Внедрение современных методов и технологий обучения и воспитания</vt:lpstr>
      <vt:lpstr>Презентация PowerPoint</vt:lpstr>
      <vt:lpstr>Презентация PowerPoint</vt:lpstr>
      <vt:lpstr>Презентация PowerPoint</vt:lpstr>
      <vt:lpstr>Задачи</vt:lpstr>
      <vt:lpstr>Обновление содержания  и методов обучения предметной области «технология»</vt:lpstr>
      <vt:lpstr>Презентация PowerPoint</vt:lpstr>
      <vt:lpstr>Задачи</vt:lpstr>
      <vt:lpstr>формирование эффективной системы выявления, поддержки и развития способностей и талантов у детей и молодёжи</vt:lpstr>
      <vt:lpstr>Одаренные дети</vt:lpstr>
      <vt:lpstr>Презентация PowerPoint</vt:lpstr>
      <vt:lpstr>Презентация PowerPoint</vt:lpstr>
      <vt:lpstr>Презентация PowerPoint</vt:lpstr>
      <vt:lpstr>Презентация PowerPoint</vt:lpstr>
      <vt:lpstr>Презентация PowerPoint</vt:lpstr>
      <vt:lpstr>Задачи</vt:lpstr>
      <vt:lpstr>Презентация PowerPoint</vt:lpstr>
      <vt:lpstr>Образовательная среда ДОУ</vt:lpstr>
      <vt:lpstr>Презентация PowerPoint</vt:lpstr>
      <vt:lpstr>Задачи</vt:lpstr>
      <vt:lpstr>Внедрение национальной системы профессионального роста педагогических работников</vt:lpstr>
      <vt:lpstr>Презентация PowerPoint</vt:lpstr>
      <vt:lpstr>Задачи</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Современное состояние системы образования города: реальность, перспективы, задачи</dc:title>
  <dc:creator>Директор</dc:creator>
  <cp:lastModifiedBy>Директор</cp:lastModifiedBy>
  <cp:revision>127</cp:revision>
  <dcterms:created xsi:type="dcterms:W3CDTF">2018-08-21T07:14:43Z</dcterms:created>
  <dcterms:modified xsi:type="dcterms:W3CDTF">2018-08-28T01:46:28Z</dcterms:modified>
</cp:coreProperties>
</file>