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68" r:id="rId4"/>
    <p:sldId id="263" r:id="rId5"/>
    <p:sldId id="258" r:id="rId6"/>
    <p:sldId id="285" r:id="rId7"/>
    <p:sldId id="269" r:id="rId8"/>
    <p:sldId id="270" r:id="rId9"/>
    <p:sldId id="261" r:id="rId10"/>
    <p:sldId id="259" r:id="rId11"/>
    <p:sldId id="264" r:id="rId12"/>
    <p:sldId id="265" r:id="rId13"/>
    <p:sldId id="271" r:id="rId14"/>
    <p:sldId id="272" r:id="rId15"/>
    <p:sldId id="273" r:id="rId16"/>
    <p:sldId id="266" r:id="rId17"/>
    <p:sldId id="267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0" r:id="rId26"/>
    <p:sldId id="282" r:id="rId27"/>
    <p:sldId id="284" r:id="rId2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660033"/>
    <a:srgbClr val="5F5F5F"/>
    <a:srgbClr val="808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100" d="100"/>
          <a:sy n="100" d="100"/>
        </p:scale>
        <p:origin x="-2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Obmen\&#1050;&#1080;&#1088;&#1100;&#1103;&#1085;&#1086;&#1074;&#1072;%20&#1053;&#1080;&#1085;&#1072;%20&#1045;&#1074;&#1075;&#1077;&#1085;&#1100;&#1077;&#1074;&#1085;&#1072;\&#1050;&#1072;&#1095;&#1077;&#1089;&#1090;&#1074;&#1086;%20%20&#1086;&#1073;&#1091;&#1095;&#1077;&#1085;&#1085;&#1086;&#1089;&#1090;&#1080;%20&#1089;&#1074;&#1086;&#1076;&#1085;&#1086;&#1077;%20&#1087;&#1086;%20&#1075;&#1086;&#1088;&#1086;&#1076;&#1091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8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>
                <a:solidFill>
                  <a:schemeClr val="tx1"/>
                </a:solidFill>
              </a:rPr>
              <a:t>Дети с 0-7 лет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6245</c:v>
                </c:pt>
                <c:pt idx="1">
                  <c:v>6410</c:v>
                </c:pt>
                <c:pt idx="2">
                  <c:v>6616</c:v>
                </c:pt>
                <c:pt idx="3">
                  <c:v>6681</c:v>
                </c:pt>
              </c:numCache>
            </c:numRef>
          </c:val>
        </c:ser>
        <c:axId val="151905792"/>
        <c:axId val="151868160"/>
      </c:barChart>
      <c:catAx>
        <c:axId val="151905792"/>
        <c:scaling>
          <c:orientation val="minMax"/>
        </c:scaling>
        <c:axPos val="b"/>
        <c:numFmt formatCode="General" sourceLinked="1"/>
        <c:tickLblPos val="nextTo"/>
        <c:crossAx val="151868160"/>
        <c:crosses val="autoZero"/>
        <c:auto val="1"/>
        <c:lblAlgn val="ctr"/>
        <c:lblOffset val="100"/>
      </c:catAx>
      <c:valAx>
        <c:axId val="151868160"/>
        <c:scaling>
          <c:orientation val="minMax"/>
        </c:scaling>
        <c:axPos val="l"/>
        <c:majorGridlines/>
        <c:numFmt formatCode="General" sourceLinked="1"/>
        <c:tickLblPos val="nextTo"/>
        <c:crossAx val="151905792"/>
        <c:crosses val="autoZero"/>
        <c:crossBetween val="between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2013 г.</c:v>
                </c:pt>
                <c:pt idx="1">
                  <c:v>2014 г.</c:v>
                </c:pt>
                <c:pt idx="2">
                  <c:v>РФ 2014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3.8499999999999988</c:v>
                </c:pt>
                <c:pt idx="1">
                  <c:v>3.73</c:v>
                </c:pt>
                <c:pt idx="2">
                  <c:v>3.61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Математика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2013 г.</c:v>
                </c:pt>
                <c:pt idx="1">
                  <c:v>2014 г.</c:v>
                </c:pt>
                <c:pt idx="2">
                  <c:v>РФ 2014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3.4099999999999997</c:v>
                </c:pt>
                <c:pt idx="1">
                  <c:v>3.23</c:v>
                </c:pt>
                <c:pt idx="2">
                  <c:v>3.4099999999999997</c:v>
                </c:pt>
              </c:numCache>
            </c:numRef>
          </c:val>
        </c:ser>
        <c:axId val="139901952"/>
        <c:axId val="139916032"/>
      </c:barChart>
      <c:catAx>
        <c:axId val="139901952"/>
        <c:scaling>
          <c:orientation val="minMax"/>
        </c:scaling>
        <c:axPos val="b"/>
        <c:tickLblPos val="nextTo"/>
        <c:crossAx val="139916032"/>
        <c:crosses val="autoZero"/>
        <c:auto val="1"/>
        <c:lblAlgn val="ctr"/>
        <c:lblOffset val="100"/>
      </c:catAx>
      <c:valAx>
        <c:axId val="139916032"/>
        <c:scaling>
          <c:orientation val="minMax"/>
          <c:min val="3"/>
        </c:scaling>
        <c:axPos val="l"/>
        <c:majorGridlines/>
        <c:numFmt formatCode="General" sourceLinked="1"/>
        <c:tickLblPos val="nextTo"/>
        <c:crossAx val="139901952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77708879927849606"/>
          <c:y val="7.1110613399031394E-2"/>
          <c:w val="0.19406101003363208"/>
          <c:h val="0.12619161667920095"/>
        </c:manualLayout>
      </c:layout>
      <c:overlay val="1"/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Математика</c:v>
                </c:pt>
              </c:strCache>
            </c:strRef>
          </c:tx>
          <c:cat>
            <c:strRef>
              <c:f>Лист1!$A$2:$A$15</c:f>
              <c:strCache>
                <c:ptCount val="13"/>
                <c:pt idx="0">
                  <c:v>СОШ №1</c:v>
                </c:pt>
                <c:pt idx="1">
                  <c:v>СОШ №2</c:v>
                </c:pt>
                <c:pt idx="2">
                  <c:v>СОШ №4</c:v>
                </c:pt>
                <c:pt idx="3">
                  <c:v>СОШ №5</c:v>
                </c:pt>
                <c:pt idx="4">
                  <c:v>СОШ №6 </c:v>
                </c:pt>
                <c:pt idx="5">
                  <c:v>СОШ №8</c:v>
                </c:pt>
                <c:pt idx="6">
                  <c:v>СОШ №9 </c:v>
                </c:pt>
                <c:pt idx="7">
                  <c:v>СОШ №14 </c:v>
                </c:pt>
                <c:pt idx="8">
                  <c:v>Лицей </c:v>
                </c:pt>
                <c:pt idx="9">
                  <c:v>Гимназия </c:v>
                </c:pt>
                <c:pt idx="10">
                  <c:v>СОШ №18</c:v>
                </c:pt>
                <c:pt idx="11">
                  <c:v>Прав. гимн</c:v>
                </c:pt>
                <c:pt idx="12">
                  <c:v>Знание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76.7</c:v>
                </c:pt>
                <c:pt idx="1">
                  <c:v>79.08</c:v>
                </c:pt>
                <c:pt idx="2">
                  <c:v>74.910000000000025</c:v>
                </c:pt>
                <c:pt idx="4">
                  <c:v>87.57</c:v>
                </c:pt>
                <c:pt idx="5">
                  <c:v>70.09</c:v>
                </c:pt>
                <c:pt idx="6">
                  <c:v>69.14</c:v>
                </c:pt>
                <c:pt idx="7">
                  <c:v>67.569999999999993</c:v>
                </c:pt>
                <c:pt idx="8">
                  <c:v>83.06</c:v>
                </c:pt>
                <c:pt idx="9">
                  <c:v>69.14</c:v>
                </c:pt>
                <c:pt idx="10">
                  <c:v>61.6</c:v>
                </c:pt>
                <c:pt idx="11">
                  <c:v>76.400000000000006</c:v>
                </c:pt>
                <c:pt idx="12">
                  <c:v>67.33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Русский язык</c:v>
                </c:pt>
              </c:strCache>
            </c:strRef>
          </c:tx>
          <c:cat>
            <c:strRef>
              <c:f>Лист1!$A$2:$A$15</c:f>
              <c:strCache>
                <c:ptCount val="13"/>
                <c:pt idx="0">
                  <c:v>СОШ №1</c:v>
                </c:pt>
                <c:pt idx="1">
                  <c:v>СОШ №2</c:v>
                </c:pt>
                <c:pt idx="2">
                  <c:v>СОШ №4</c:v>
                </c:pt>
                <c:pt idx="3">
                  <c:v>СОШ №5</c:v>
                </c:pt>
                <c:pt idx="4">
                  <c:v>СОШ №6 </c:v>
                </c:pt>
                <c:pt idx="5">
                  <c:v>СОШ №8</c:v>
                </c:pt>
                <c:pt idx="6">
                  <c:v>СОШ №9 </c:v>
                </c:pt>
                <c:pt idx="7">
                  <c:v>СОШ №14 </c:v>
                </c:pt>
                <c:pt idx="8">
                  <c:v>Лицей </c:v>
                </c:pt>
                <c:pt idx="9">
                  <c:v>Гимназия </c:v>
                </c:pt>
                <c:pt idx="10">
                  <c:v>СОШ №18</c:v>
                </c:pt>
                <c:pt idx="11">
                  <c:v>Прав. гимн</c:v>
                </c:pt>
                <c:pt idx="12">
                  <c:v>Знание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77.36</c:v>
                </c:pt>
                <c:pt idx="1">
                  <c:v>78.430000000000007</c:v>
                </c:pt>
                <c:pt idx="2">
                  <c:v>78.319999999999993</c:v>
                </c:pt>
                <c:pt idx="4">
                  <c:v>92.07</c:v>
                </c:pt>
                <c:pt idx="5">
                  <c:v>69.14</c:v>
                </c:pt>
                <c:pt idx="6">
                  <c:v>73.169999999999987</c:v>
                </c:pt>
                <c:pt idx="7">
                  <c:v>68.86</c:v>
                </c:pt>
                <c:pt idx="8">
                  <c:v>85.52</c:v>
                </c:pt>
                <c:pt idx="9">
                  <c:v>65.459999999999994</c:v>
                </c:pt>
                <c:pt idx="10">
                  <c:v>65.73</c:v>
                </c:pt>
                <c:pt idx="11">
                  <c:v>70.64</c:v>
                </c:pt>
                <c:pt idx="12">
                  <c:v>73.33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ОУУ</c:v>
                </c:pt>
              </c:strCache>
            </c:strRef>
          </c:tx>
          <c:cat>
            <c:strRef>
              <c:f>Лист1!$A$2:$A$15</c:f>
              <c:strCache>
                <c:ptCount val="13"/>
                <c:pt idx="0">
                  <c:v>СОШ №1</c:v>
                </c:pt>
                <c:pt idx="1">
                  <c:v>СОШ №2</c:v>
                </c:pt>
                <c:pt idx="2">
                  <c:v>СОШ №4</c:v>
                </c:pt>
                <c:pt idx="3">
                  <c:v>СОШ №5</c:v>
                </c:pt>
                <c:pt idx="4">
                  <c:v>СОШ №6 </c:v>
                </c:pt>
                <c:pt idx="5">
                  <c:v>СОШ №8</c:v>
                </c:pt>
                <c:pt idx="6">
                  <c:v>СОШ №9 </c:v>
                </c:pt>
                <c:pt idx="7">
                  <c:v>СОШ №14 </c:v>
                </c:pt>
                <c:pt idx="8">
                  <c:v>Лицей </c:v>
                </c:pt>
                <c:pt idx="9">
                  <c:v>Гимназия </c:v>
                </c:pt>
                <c:pt idx="10">
                  <c:v>СОШ №18</c:v>
                </c:pt>
                <c:pt idx="11">
                  <c:v>Прав. гимн</c:v>
                </c:pt>
                <c:pt idx="12">
                  <c:v>Знание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  <c:pt idx="0">
                  <c:v>81.19</c:v>
                </c:pt>
                <c:pt idx="1">
                  <c:v>79.819999999999993</c:v>
                </c:pt>
                <c:pt idx="2">
                  <c:v>78.819999999999993</c:v>
                </c:pt>
                <c:pt idx="4">
                  <c:v>81.61999999999999</c:v>
                </c:pt>
                <c:pt idx="5">
                  <c:v>66.28</c:v>
                </c:pt>
                <c:pt idx="6">
                  <c:v>70.02</c:v>
                </c:pt>
                <c:pt idx="7">
                  <c:v>58.14</c:v>
                </c:pt>
                <c:pt idx="8">
                  <c:v>77.649999999999991</c:v>
                </c:pt>
                <c:pt idx="9">
                  <c:v>60.59</c:v>
                </c:pt>
                <c:pt idx="10">
                  <c:v>62.67</c:v>
                </c:pt>
                <c:pt idx="11">
                  <c:v>78.5</c:v>
                </c:pt>
                <c:pt idx="12">
                  <c:v>77.5</c:v>
                </c:pt>
              </c:numCache>
            </c:numRef>
          </c:val>
        </c:ser>
        <c:axId val="140043392"/>
        <c:axId val="140044928"/>
      </c:barChart>
      <c:catAx>
        <c:axId val="14004339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0044928"/>
        <c:crosses val="autoZero"/>
        <c:auto val="1"/>
        <c:lblAlgn val="ctr"/>
        <c:lblOffset val="100"/>
      </c:catAx>
      <c:valAx>
        <c:axId val="140044928"/>
        <c:scaling>
          <c:orientation val="minMax"/>
          <c:min val="50"/>
        </c:scaling>
        <c:axPos val="l"/>
        <c:majorGridlines/>
        <c:numFmt formatCode="General" sourceLinked="1"/>
        <c:tickLblPos val="nextTo"/>
        <c:crossAx val="140043392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78768222266791921"/>
          <c:y val="1.3168632110931722E-2"/>
          <c:w val="0.19628874562328266"/>
          <c:h val="0.17059237069595704"/>
        </c:manualLayout>
      </c:layout>
      <c:overlay val="1"/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title>
      <c:tx>
        <c:rich>
          <a:bodyPr/>
          <a:lstStyle/>
          <a:p>
            <a:pPr>
              <a:defRPr/>
            </a:pPr>
            <a:r>
              <a:rPr lang="ru-RU" sz="1800" dirty="0" smtClean="0"/>
              <a:t>Дополнительное образование</a:t>
            </a:r>
            <a:endParaRPr lang="ru-RU" sz="1800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кружков всего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147</c:v>
                </c:pt>
                <c:pt idx="1">
                  <c:v>122</c:v>
                </c:pt>
                <c:pt idx="2">
                  <c:v>122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кружков в ОУ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9.75608257179556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50</a:t>
                    </a:r>
                    <a:r>
                      <a:rPr lang="ru-RU" sz="1800" b="0" i="0" u="none" strike="noStrike" baseline="0" dirty="0" smtClean="0"/>
                      <a:t>-1748 детей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4.4076826487002892E-3"/>
                  <c:y val="-1.95121651435911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r>
                      <a:rPr lang="ru-RU" dirty="0" smtClean="0"/>
                      <a:t>-</a:t>
                    </a:r>
                    <a:r>
                      <a:rPr lang="ru-RU" sz="1800" b="0" i="0" u="none" strike="noStrike" baseline="0" dirty="0" smtClean="0"/>
                      <a:t>1510 детей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-1.463412385769329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ru-RU" dirty="0" smtClean="0"/>
                      <a:t>-</a:t>
                    </a:r>
                    <a:r>
                      <a:rPr lang="ru-RU" sz="1800" b="0" i="0" u="none" strike="noStrike" baseline="0" dirty="0" smtClean="0"/>
                      <a:t>1510 детей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50</c:v>
                </c:pt>
                <c:pt idx="1">
                  <c:v>8</c:v>
                </c:pt>
                <c:pt idx="2">
                  <c:v>10</c:v>
                </c:pt>
              </c:numCache>
            </c:numRef>
          </c:val>
        </c:ser>
        <c:axId val="137601792"/>
        <c:axId val="137603328"/>
      </c:barChart>
      <c:catAx>
        <c:axId val="137601792"/>
        <c:scaling>
          <c:orientation val="minMax"/>
        </c:scaling>
        <c:axPos val="l"/>
        <c:numFmt formatCode="General" sourceLinked="1"/>
        <c:majorTickMark val="none"/>
        <c:tickLblPos val="nextTo"/>
        <c:crossAx val="137603328"/>
        <c:crosses val="autoZero"/>
        <c:auto val="1"/>
        <c:lblAlgn val="ctr"/>
        <c:lblOffset val="100"/>
      </c:catAx>
      <c:valAx>
        <c:axId val="137603328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37601792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79910152686291658"/>
          <c:y val="3.4146289001284421E-3"/>
          <c:w val="0.19502156293881578"/>
          <c:h val="0.23118228356860601"/>
        </c:manualLayout>
      </c:layout>
      <c:overlay val="1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title>
      <c:tx>
        <c:rich>
          <a:bodyPr/>
          <a:lstStyle/>
          <a:p>
            <a:pPr>
              <a:defRPr/>
            </a:pPr>
            <a:r>
              <a:rPr lang="ru-RU" sz="1800" dirty="0" smtClean="0"/>
              <a:t>Формирование гражданской позиции</a:t>
            </a:r>
            <a:endParaRPr lang="ru-RU" sz="1800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музеев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детских общ.орг.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форм школьного самоуправления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</a:t>
                    </a:r>
                    <a:r>
                      <a:rPr lang="ru-RU" dirty="0" smtClean="0"/>
                      <a:t> </a:t>
                    </a:r>
                    <a:r>
                      <a:rPr lang="ru-RU" sz="1800" b="0" i="0" u="none" strike="noStrike" baseline="0" dirty="0" smtClean="0"/>
                      <a:t>- 815 детей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</a:t>
                    </a:r>
                    <a:r>
                      <a:rPr lang="ru-RU" dirty="0" smtClean="0"/>
                      <a:t> </a:t>
                    </a:r>
                    <a:r>
                      <a:rPr lang="ru-RU" sz="1800" b="0" i="0" u="none" strike="noStrike" baseline="0" dirty="0" smtClean="0"/>
                      <a:t>- 815 детей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4692275495667647E-3"/>
                  <c:y val="4.040375761308598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- </a:t>
                    </a:r>
                    <a:r>
                      <a:rPr lang="ru-RU" sz="1800" b="0" i="0" u="none" strike="noStrike" baseline="0" dirty="0" smtClean="0"/>
                      <a:t>800 детей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11</c:v>
                </c:pt>
                <c:pt idx="1">
                  <c:v>11</c:v>
                </c:pt>
                <c:pt idx="2">
                  <c:v>11</c:v>
                </c:pt>
              </c:numCache>
            </c:numRef>
          </c:val>
        </c:ser>
        <c:axId val="127420672"/>
        <c:axId val="139602944"/>
      </c:barChart>
      <c:catAx>
        <c:axId val="127420672"/>
        <c:scaling>
          <c:orientation val="minMax"/>
        </c:scaling>
        <c:axPos val="l"/>
        <c:numFmt formatCode="General" sourceLinked="1"/>
        <c:majorTickMark val="none"/>
        <c:tickLblPos val="nextTo"/>
        <c:crossAx val="139602944"/>
        <c:crosses val="autoZero"/>
        <c:auto val="1"/>
        <c:lblAlgn val="ctr"/>
        <c:lblOffset val="100"/>
      </c:catAx>
      <c:valAx>
        <c:axId val="13960294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27420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518416447944005"/>
          <c:y val="0.18204533365232198"/>
          <c:w val="0.21453127734033256"/>
          <c:h val="0.70338360790921051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7"/>
  <c:chart>
    <c:title>
      <c:tx>
        <c:rich>
          <a:bodyPr/>
          <a:lstStyle/>
          <a:p>
            <a:pPr>
              <a:defRPr/>
            </a:pPr>
            <a:r>
              <a:rPr lang="ru-RU"/>
              <a:t>Динамика средней заработной платы в ОУ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3.3633398229271652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3"/>
                <c:pt idx="0">
                  <c:v>2013</c:v>
                </c:pt>
                <c:pt idx="1">
                  <c:v>I кв. 2014</c:v>
                </c:pt>
                <c:pt idx="2">
                  <c:v>I полугодие 2014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27690</c:v>
                </c:pt>
                <c:pt idx="1">
                  <c:v>29326.84</c:v>
                </c:pt>
                <c:pt idx="2">
                  <c:v>29906</c:v>
                </c:pt>
              </c:numCache>
            </c:numRef>
          </c:val>
        </c:ser>
        <c:axId val="180452352"/>
        <c:axId val="180478720"/>
      </c:barChart>
      <c:catAx>
        <c:axId val="180452352"/>
        <c:scaling>
          <c:orientation val="minMax"/>
        </c:scaling>
        <c:axPos val="b"/>
        <c:tickLblPos val="nextTo"/>
        <c:crossAx val="180478720"/>
        <c:crosses val="autoZero"/>
        <c:auto val="1"/>
        <c:lblAlgn val="ctr"/>
        <c:lblOffset val="100"/>
      </c:catAx>
      <c:valAx>
        <c:axId val="180478720"/>
        <c:scaling>
          <c:orientation val="minMax"/>
          <c:min val="26000"/>
        </c:scaling>
        <c:axPos val="l"/>
        <c:majorGridlines/>
        <c:numFmt formatCode="General" sourceLinked="1"/>
        <c:tickLblPos val="nextTo"/>
        <c:crossAx val="1804523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9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средней заработной платы в </a:t>
            </a:r>
            <a:r>
              <a:rPr lang="ru-RU" dirty="0" smtClean="0"/>
              <a:t>ДОУ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2"/>
              <c:layout>
                <c:manualLayout>
                  <c:x val="2.9384550991335238E-3"/>
                  <c:y val="9.6095423512205062E-3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3"/>
                <c:pt idx="0">
                  <c:v>2013</c:v>
                </c:pt>
                <c:pt idx="1">
                  <c:v>I кв. 2014</c:v>
                </c:pt>
                <c:pt idx="2">
                  <c:v>I полугодие 2014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20038</c:v>
                </c:pt>
                <c:pt idx="1">
                  <c:v>20911.09</c:v>
                </c:pt>
                <c:pt idx="2">
                  <c:v>21051</c:v>
                </c:pt>
              </c:numCache>
            </c:numRef>
          </c:val>
        </c:ser>
        <c:axId val="181227904"/>
        <c:axId val="181229440"/>
      </c:barChart>
      <c:catAx>
        <c:axId val="181227904"/>
        <c:scaling>
          <c:orientation val="minMax"/>
        </c:scaling>
        <c:axPos val="b"/>
        <c:tickLblPos val="nextTo"/>
        <c:crossAx val="181229440"/>
        <c:crosses val="autoZero"/>
        <c:auto val="1"/>
        <c:lblAlgn val="ctr"/>
        <c:lblOffset val="100"/>
      </c:catAx>
      <c:valAx>
        <c:axId val="181229440"/>
        <c:scaling>
          <c:orientation val="minMax"/>
          <c:max val="22000"/>
          <c:min val="19500"/>
        </c:scaling>
        <c:axPos val="l"/>
        <c:majorGridlines/>
        <c:numFmt formatCode="General" sourceLinked="1"/>
        <c:tickLblPos val="nextTo"/>
        <c:crossAx val="1812279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title>
      <c:tx>
        <c:rich>
          <a:bodyPr/>
          <a:lstStyle/>
          <a:p>
            <a:pPr>
              <a:defRPr/>
            </a:pPr>
            <a:r>
              <a:rPr lang="ru-RU" sz="2160" b="1" i="0" u="none" strike="noStrike" baseline="0" dirty="0" smtClean="0"/>
              <a:t>Местный бюджет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13.4</c:v>
                </c:pt>
                <c:pt idx="1">
                  <c:v>8.9</c:v>
                </c:pt>
                <c:pt idx="2">
                  <c:v>14.2</c:v>
                </c:pt>
              </c:numCache>
            </c:numRef>
          </c:val>
        </c:ser>
        <c:axId val="184519296"/>
        <c:axId val="184937088"/>
      </c:barChart>
      <c:catAx>
        <c:axId val="184519296"/>
        <c:scaling>
          <c:orientation val="minMax"/>
        </c:scaling>
        <c:axPos val="b"/>
        <c:numFmt formatCode="General" sourceLinked="1"/>
        <c:tickLblPos val="nextTo"/>
        <c:crossAx val="184937088"/>
        <c:crosses val="autoZero"/>
        <c:auto val="1"/>
        <c:lblAlgn val="ctr"/>
        <c:lblOffset val="100"/>
      </c:catAx>
      <c:valAx>
        <c:axId val="184937088"/>
        <c:scaling>
          <c:orientation val="minMax"/>
          <c:min val="5"/>
        </c:scaling>
        <c:axPos val="l"/>
        <c:majorGridlines/>
        <c:numFmt formatCode="General" sourceLinked="1"/>
        <c:tickLblPos val="nextTo"/>
        <c:crossAx val="184519296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82136216842906107"/>
          <c:y val="2.3039445279709598E-2"/>
          <c:w val="0.16319445833150023"/>
          <c:h val="0.12448632456191468"/>
        </c:manualLayout>
      </c:layout>
      <c:overlay val="1"/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8"/>
  <c:chart>
    <c:title>
      <c:tx>
        <c:rich>
          <a:bodyPr/>
          <a:lstStyle/>
          <a:p>
            <a:pPr>
              <a:defRPr/>
            </a:pPr>
            <a:r>
              <a:rPr lang="ru-RU" dirty="0"/>
              <a:t>Привлечение краевых </a:t>
            </a:r>
            <a:r>
              <a:rPr lang="ru-RU" dirty="0" smtClean="0"/>
              <a:t>средств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33491.300000000003</c:v>
                </c:pt>
                <c:pt idx="1">
                  <c:v>14021.1</c:v>
                </c:pt>
                <c:pt idx="2">
                  <c:v>13105.7</c:v>
                </c:pt>
                <c:pt idx="3">
                  <c:v>16607.3</c:v>
                </c:pt>
              </c:numCache>
            </c:numRef>
          </c:val>
        </c:ser>
        <c:axId val="185089408"/>
        <c:axId val="185222272"/>
      </c:barChart>
      <c:catAx>
        <c:axId val="185089408"/>
        <c:scaling>
          <c:orientation val="minMax"/>
        </c:scaling>
        <c:axPos val="b"/>
        <c:numFmt formatCode="General" sourceLinked="1"/>
        <c:tickLblPos val="nextTo"/>
        <c:crossAx val="185222272"/>
        <c:crosses val="autoZero"/>
        <c:auto val="1"/>
        <c:lblAlgn val="ctr"/>
        <c:lblOffset val="100"/>
      </c:catAx>
      <c:valAx>
        <c:axId val="185222272"/>
        <c:scaling>
          <c:orientation val="minMax"/>
          <c:min val="10000"/>
        </c:scaling>
        <c:axPos val="l"/>
        <c:majorGridlines/>
        <c:numFmt formatCode="General" sourceLinked="1"/>
        <c:tickLblPos val="nextTo"/>
        <c:crossAx val="185089408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787001968503937"/>
          <c:y val="1.8234498031496061E-2"/>
          <c:w val="0.21299813424627986"/>
          <c:h val="0.11679377241123114"/>
        </c:manualLayout>
      </c:layout>
      <c:overlay val="1"/>
    </c:legend>
    <c:plotVisOnly val="1"/>
    <c:dispBlanksAs val="gap"/>
  </c:chart>
  <c:spPr>
    <a:solidFill>
      <a:schemeClr val="lt1"/>
    </a:solidFill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7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>
                <a:solidFill>
                  <a:schemeClr val="tx1"/>
                </a:solidFill>
              </a:rPr>
              <a:t>Дети в ДОУ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2318</c:v>
                </c:pt>
                <c:pt idx="1">
                  <c:v>2383</c:v>
                </c:pt>
                <c:pt idx="2">
                  <c:v>2883</c:v>
                </c:pt>
                <c:pt idx="3">
                  <c:v>2990</c:v>
                </c:pt>
              </c:numCache>
            </c:numRef>
          </c:val>
        </c:ser>
        <c:axId val="154038656"/>
        <c:axId val="154040192"/>
      </c:barChart>
      <c:catAx>
        <c:axId val="154038656"/>
        <c:scaling>
          <c:orientation val="minMax"/>
        </c:scaling>
        <c:axPos val="b"/>
        <c:numFmt formatCode="General" sourceLinked="1"/>
        <c:tickLblPos val="nextTo"/>
        <c:crossAx val="154040192"/>
        <c:crosses val="autoZero"/>
        <c:auto val="1"/>
        <c:lblAlgn val="ctr"/>
        <c:lblOffset val="100"/>
      </c:catAx>
      <c:valAx>
        <c:axId val="154040192"/>
        <c:scaling>
          <c:orientation val="minMax"/>
          <c:min val="2000"/>
        </c:scaling>
        <c:axPos val="l"/>
        <c:majorGridlines/>
        <c:numFmt formatCode="General" sourceLinked="1"/>
        <c:tickLblPos val="nextTo"/>
        <c:crossAx val="154038656"/>
        <c:crosses val="autoZero"/>
        <c:crossBetween val="between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9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>
                <a:solidFill>
                  <a:schemeClr val="tx1"/>
                </a:solidFill>
              </a:rPr>
              <a:t>Места в ДОУ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2330</c:v>
                </c:pt>
                <c:pt idx="1">
                  <c:v>2415</c:v>
                </c:pt>
                <c:pt idx="2">
                  <c:v>2880</c:v>
                </c:pt>
                <c:pt idx="3">
                  <c:v>2900</c:v>
                </c:pt>
              </c:numCache>
            </c:numRef>
          </c:val>
        </c:ser>
        <c:axId val="134837760"/>
        <c:axId val="134839296"/>
      </c:barChart>
      <c:catAx>
        <c:axId val="134837760"/>
        <c:scaling>
          <c:orientation val="minMax"/>
        </c:scaling>
        <c:axPos val="b"/>
        <c:numFmt formatCode="General" sourceLinked="1"/>
        <c:tickLblPos val="nextTo"/>
        <c:crossAx val="134839296"/>
        <c:crosses val="autoZero"/>
        <c:auto val="1"/>
        <c:lblAlgn val="ctr"/>
        <c:lblOffset val="100"/>
      </c:catAx>
      <c:valAx>
        <c:axId val="134839296"/>
        <c:scaling>
          <c:orientation val="minMax"/>
          <c:min val="2000"/>
        </c:scaling>
        <c:axPos val="l"/>
        <c:majorGridlines/>
        <c:numFmt formatCode="General" sourceLinked="1"/>
        <c:tickLblPos val="nextTo"/>
        <c:crossAx val="134837760"/>
        <c:crosses val="autoZero"/>
        <c:crossBetween val="between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6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>
                <a:solidFill>
                  <a:schemeClr val="tx1"/>
                </a:solidFill>
              </a:rPr>
              <a:t>Очередь с 3-7 лет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874</c:v>
                </c:pt>
                <c:pt idx="1">
                  <c:v>1345</c:v>
                </c:pt>
                <c:pt idx="2">
                  <c:v>891</c:v>
                </c:pt>
                <c:pt idx="3">
                  <c:v>820</c:v>
                </c:pt>
              </c:numCache>
            </c:numRef>
          </c:val>
        </c:ser>
        <c:axId val="166389248"/>
        <c:axId val="166390784"/>
      </c:barChart>
      <c:catAx>
        <c:axId val="166389248"/>
        <c:scaling>
          <c:orientation val="minMax"/>
        </c:scaling>
        <c:axPos val="b"/>
        <c:numFmt formatCode="General" sourceLinked="1"/>
        <c:tickLblPos val="nextTo"/>
        <c:crossAx val="166390784"/>
        <c:crosses val="autoZero"/>
        <c:auto val="1"/>
        <c:lblAlgn val="ctr"/>
        <c:lblOffset val="100"/>
      </c:catAx>
      <c:valAx>
        <c:axId val="166390784"/>
        <c:scaling>
          <c:orientation val="minMax"/>
          <c:min val="600"/>
        </c:scaling>
        <c:axPos val="l"/>
        <c:majorGridlines/>
        <c:numFmt formatCode="General" sourceLinked="1"/>
        <c:tickLblPos val="nextTo"/>
        <c:crossAx val="166389248"/>
        <c:crosses val="autoZero"/>
        <c:crossBetween val="between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>
                <a:solidFill>
                  <a:schemeClr val="tx1"/>
                </a:solidFill>
              </a:rPr>
              <a:t>% охвата детей с 3-7 лет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57.8</c:v>
                </c:pt>
                <c:pt idx="1">
                  <c:v>57.8</c:v>
                </c:pt>
                <c:pt idx="2">
                  <c:v>69</c:v>
                </c:pt>
                <c:pt idx="3">
                  <c:v>75.099999999999994</c:v>
                </c:pt>
              </c:numCache>
            </c:numRef>
          </c:val>
        </c:ser>
        <c:axId val="135834240"/>
        <c:axId val="135844224"/>
      </c:barChart>
      <c:catAx>
        <c:axId val="135834240"/>
        <c:scaling>
          <c:orientation val="minMax"/>
        </c:scaling>
        <c:axPos val="b"/>
        <c:numFmt formatCode="General" sourceLinked="1"/>
        <c:tickLblPos val="nextTo"/>
        <c:crossAx val="135844224"/>
        <c:crosses val="autoZero"/>
        <c:auto val="1"/>
        <c:lblAlgn val="ctr"/>
        <c:lblOffset val="100"/>
      </c:catAx>
      <c:valAx>
        <c:axId val="135844224"/>
        <c:scaling>
          <c:orientation val="minMax"/>
          <c:min val="50"/>
        </c:scaling>
        <c:axPos val="l"/>
        <c:majorGridlines/>
        <c:numFmt formatCode="General" sourceLinked="1"/>
        <c:tickLblPos val="nextTo"/>
        <c:crossAx val="135834240"/>
        <c:crosses val="autoZero"/>
        <c:crossBetween val="between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3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% охвата детей </a:t>
            </a:r>
            <a:r>
              <a:rPr lang="ru-RU" dirty="0"/>
              <a:t>с 0-7 лет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37.1</c:v>
                </c:pt>
                <c:pt idx="1">
                  <c:v>37.6</c:v>
                </c:pt>
                <c:pt idx="2">
                  <c:v>43.8</c:v>
                </c:pt>
                <c:pt idx="3">
                  <c:v>44.8</c:v>
                </c:pt>
              </c:numCache>
            </c:numRef>
          </c:val>
        </c:ser>
        <c:axId val="154968064"/>
        <c:axId val="154969600"/>
      </c:barChart>
      <c:catAx>
        <c:axId val="154968064"/>
        <c:scaling>
          <c:orientation val="minMax"/>
        </c:scaling>
        <c:axPos val="b"/>
        <c:numFmt formatCode="General" sourceLinked="1"/>
        <c:tickLblPos val="nextTo"/>
        <c:crossAx val="154969600"/>
        <c:crosses val="autoZero"/>
        <c:auto val="1"/>
        <c:lblAlgn val="ctr"/>
        <c:lblOffset val="100"/>
      </c:catAx>
      <c:valAx>
        <c:axId val="154969600"/>
        <c:scaling>
          <c:orientation val="minMax"/>
          <c:min val="30"/>
        </c:scaling>
        <c:axPos val="l"/>
        <c:majorGridlines/>
        <c:numFmt formatCode="General" sourceLinked="1"/>
        <c:tickLblPos val="nextTo"/>
        <c:crossAx val="154968064"/>
        <c:crosses val="autoZero"/>
        <c:crossBetween val="between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plotArea>
      <c:layout/>
      <c:barChart>
        <c:barDir val="col"/>
        <c:grouping val="clustered"/>
        <c:ser>
          <c:idx val="0"/>
          <c:order val="0"/>
          <c:tx>
            <c:strRef>
              <c:f>Лист2!$B$1</c:f>
              <c:strCache>
                <c:ptCount val="1"/>
                <c:pt idx="0">
                  <c:v>2011-2012</c:v>
                </c:pt>
              </c:strCache>
            </c:strRef>
          </c:tx>
          <c:cat>
            <c:strRef>
              <c:f>Лист2!$A$2:$A$13</c:f>
              <c:strCache>
                <c:ptCount val="12"/>
                <c:pt idx="0">
                  <c:v>русский язык</c:v>
                </c:pt>
                <c:pt idx="1">
                  <c:v>литература</c:v>
                </c:pt>
                <c:pt idx="2">
                  <c:v>иностранный язык</c:v>
                </c:pt>
                <c:pt idx="3">
                  <c:v>математика</c:v>
                </c:pt>
                <c:pt idx="4">
                  <c:v>информатика и ИКТ</c:v>
                </c:pt>
                <c:pt idx="5">
                  <c:v>история </c:v>
                </c:pt>
                <c:pt idx="6">
                  <c:v>обществознание </c:v>
                </c:pt>
                <c:pt idx="7">
                  <c:v>география</c:v>
                </c:pt>
                <c:pt idx="8">
                  <c:v>физика</c:v>
                </c:pt>
                <c:pt idx="9">
                  <c:v>химия </c:v>
                </c:pt>
                <c:pt idx="10">
                  <c:v>биология </c:v>
                </c:pt>
                <c:pt idx="11">
                  <c:v>средний результат</c:v>
                </c:pt>
              </c:strCache>
            </c:strRef>
          </c:cat>
          <c:val>
            <c:numRef>
              <c:f>Лист2!$B$2:$B$13</c:f>
              <c:numCache>
                <c:formatCode>0.00</c:formatCode>
                <c:ptCount val="12"/>
                <c:pt idx="0">
                  <c:v>47.855555555555554</c:v>
                </c:pt>
                <c:pt idx="1">
                  <c:v>61.577777777777776</c:v>
                </c:pt>
                <c:pt idx="2">
                  <c:v>59.5</c:v>
                </c:pt>
                <c:pt idx="3">
                  <c:v>45.333333333333336</c:v>
                </c:pt>
                <c:pt idx="4">
                  <c:v>70.688888888888357</c:v>
                </c:pt>
                <c:pt idx="5">
                  <c:v>50.666666666666437</c:v>
                </c:pt>
                <c:pt idx="6">
                  <c:v>60.600000000000009</c:v>
                </c:pt>
                <c:pt idx="7">
                  <c:v>56.811111111111096</c:v>
                </c:pt>
                <c:pt idx="8">
                  <c:v>49.033333333333331</c:v>
                </c:pt>
                <c:pt idx="9">
                  <c:v>47.666666666666437</c:v>
                </c:pt>
                <c:pt idx="10">
                  <c:v>55.366666666666362</c:v>
                </c:pt>
                <c:pt idx="11">
                  <c:v>58.397794117646853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2012-2013</c:v>
                </c:pt>
              </c:strCache>
            </c:strRef>
          </c:tx>
          <c:cat>
            <c:strRef>
              <c:f>Лист2!$A$2:$A$13</c:f>
              <c:strCache>
                <c:ptCount val="12"/>
                <c:pt idx="0">
                  <c:v>русский язык</c:v>
                </c:pt>
                <c:pt idx="1">
                  <c:v>литература</c:v>
                </c:pt>
                <c:pt idx="2">
                  <c:v>иностранный язык</c:v>
                </c:pt>
                <c:pt idx="3">
                  <c:v>математика</c:v>
                </c:pt>
                <c:pt idx="4">
                  <c:v>информатика и ИКТ</c:v>
                </c:pt>
                <c:pt idx="5">
                  <c:v>история </c:v>
                </c:pt>
                <c:pt idx="6">
                  <c:v>обществознание </c:v>
                </c:pt>
                <c:pt idx="7">
                  <c:v>география</c:v>
                </c:pt>
                <c:pt idx="8">
                  <c:v>физика</c:v>
                </c:pt>
                <c:pt idx="9">
                  <c:v>химия </c:v>
                </c:pt>
                <c:pt idx="10">
                  <c:v>биология </c:v>
                </c:pt>
                <c:pt idx="11">
                  <c:v>средний результат</c:v>
                </c:pt>
              </c:strCache>
            </c:strRef>
          </c:cat>
          <c:val>
            <c:numRef>
              <c:f>Лист2!$C$2:$C$13</c:f>
              <c:numCache>
                <c:formatCode>0.00</c:formatCode>
                <c:ptCount val="12"/>
                <c:pt idx="0">
                  <c:v>50.122222222222263</c:v>
                </c:pt>
                <c:pt idx="1">
                  <c:v>64.277777777777658</c:v>
                </c:pt>
                <c:pt idx="2">
                  <c:v>60.625000000000121</c:v>
                </c:pt>
                <c:pt idx="3">
                  <c:v>45.166666666666437</c:v>
                </c:pt>
                <c:pt idx="4">
                  <c:v>54.5</c:v>
                </c:pt>
                <c:pt idx="5">
                  <c:v>57.111111111111114</c:v>
                </c:pt>
                <c:pt idx="6">
                  <c:v>50.722222222222342</c:v>
                </c:pt>
                <c:pt idx="7">
                  <c:v>53.777777777777779</c:v>
                </c:pt>
                <c:pt idx="8">
                  <c:v>44.155555555555551</c:v>
                </c:pt>
                <c:pt idx="9">
                  <c:v>48.422222222222231</c:v>
                </c:pt>
                <c:pt idx="10">
                  <c:v>57.777777777777779</c:v>
                </c:pt>
                <c:pt idx="11">
                  <c:v>58.041802832243995</c:v>
                </c:pt>
              </c:numCache>
            </c:numRef>
          </c:val>
        </c:ser>
        <c:ser>
          <c:idx val="2"/>
          <c:order val="2"/>
          <c:tx>
            <c:strRef>
              <c:f>Лист2!$D$1</c:f>
              <c:strCache>
                <c:ptCount val="1"/>
                <c:pt idx="0">
                  <c:v>средний </c:v>
                </c:pt>
              </c:strCache>
            </c:strRef>
          </c:tx>
          <c:trendline>
            <c:trendlineType val="linear"/>
          </c:trendline>
          <c:cat>
            <c:strRef>
              <c:f>Лист2!$A$2:$A$13</c:f>
              <c:strCache>
                <c:ptCount val="12"/>
                <c:pt idx="0">
                  <c:v>русский язык</c:v>
                </c:pt>
                <c:pt idx="1">
                  <c:v>литература</c:v>
                </c:pt>
                <c:pt idx="2">
                  <c:v>иностранный язык</c:v>
                </c:pt>
                <c:pt idx="3">
                  <c:v>математика</c:v>
                </c:pt>
                <c:pt idx="4">
                  <c:v>информатика и ИКТ</c:v>
                </c:pt>
                <c:pt idx="5">
                  <c:v>история </c:v>
                </c:pt>
                <c:pt idx="6">
                  <c:v>обществознание </c:v>
                </c:pt>
                <c:pt idx="7">
                  <c:v>география</c:v>
                </c:pt>
                <c:pt idx="8">
                  <c:v>физика</c:v>
                </c:pt>
                <c:pt idx="9">
                  <c:v>химия </c:v>
                </c:pt>
                <c:pt idx="10">
                  <c:v>биология </c:v>
                </c:pt>
                <c:pt idx="11">
                  <c:v>средний результат</c:v>
                </c:pt>
              </c:strCache>
            </c:strRef>
          </c:cat>
          <c:val>
            <c:numRef>
              <c:f>Лист2!$D$2:$D$13</c:f>
              <c:numCache>
                <c:formatCode>0.00</c:formatCode>
                <c:ptCount val="12"/>
                <c:pt idx="0">
                  <c:v>48.988888888888901</c:v>
                </c:pt>
                <c:pt idx="1">
                  <c:v>62.927777777777777</c:v>
                </c:pt>
                <c:pt idx="2">
                  <c:v>60.062500000000121</c:v>
                </c:pt>
                <c:pt idx="3">
                  <c:v>45.25</c:v>
                </c:pt>
                <c:pt idx="4">
                  <c:v>62.594444444444314</c:v>
                </c:pt>
                <c:pt idx="5">
                  <c:v>53.888888888888886</c:v>
                </c:pt>
                <c:pt idx="6">
                  <c:v>55.661111111111111</c:v>
                </c:pt>
                <c:pt idx="7">
                  <c:v>55.294444444444444</c:v>
                </c:pt>
                <c:pt idx="8">
                  <c:v>46.594444444444306</c:v>
                </c:pt>
                <c:pt idx="9">
                  <c:v>48.044444444444238</c:v>
                </c:pt>
                <c:pt idx="10">
                  <c:v>56.572222222222223</c:v>
                </c:pt>
                <c:pt idx="11">
                  <c:v>58.219798474945534</c:v>
                </c:pt>
              </c:numCache>
            </c:numRef>
          </c:val>
        </c:ser>
        <c:axId val="118011008"/>
        <c:axId val="118012544"/>
      </c:barChart>
      <c:catAx>
        <c:axId val="11801100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8012544"/>
        <c:crosses val="autoZero"/>
        <c:auto val="1"/>
        <c:lblAlgn val="ctr"/>
        <c:lblOffset val="100"/>
      </c:catAx>
      <c:valAx>
        <c:axId val="118012544"/>
        <c:scaling>
          <c:orientation val="minMax"/>
          <c:min val="40"/>
        </c:scaling>
        <c:axPos val="l"/>
        <c:majorGridlines/>
        <c:numFmt formatCode="0.00" sourceLinked="1"/>
        <c:tickLblPos val="nextTo"/>
        <c:crossAx val="118011008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67798342144260682"/>
          <c:y val="5.2421285518516741E-2"/>
          <c:w val="0.3054441898415175"/>
          <c:h val="0.23620482096363277"/>
        </c:manualLayout>
      </c:layout>
      <c:overlay val="1"/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Рус.яз.</c:v>
                </c:pt>
                <c:pt idx="1">
                  <c:v>Мат-ка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Общ-ие</c:v>
                </c:pt>
                <c:pt idx="5">
                  <c:v>Био-ия</c:v>
                </c:pt>
                <c:pt idx="6">
                  <c:v>ИКТ</c:v>
                </c:pt>
                <c:pt idx="7">
                  <c:v>Ист-ия</c:v>
                </c:pt>
                <c:pt idx="8">
                  <c:v>Гео-ия</c:v>
                </c:pt>
                <c:pt idx="9">
                  <c:v>Анг.яз.</c:v>
                </c:pt>
                <c:pt idx="10">
                  <c:v>Лит-ра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63.3</c:v>
                </c:pt>
                <c:pt idx="1">
                  <c:v>44.5</c:v>
                </c:pt>
                <c:pt idx="2">
                  <c:v>46.7</c:v>
                </c:pt>
                <c:pt idx="3">
                  <c:v>56.1</c:v>
                </c:pt>
                <c:pt idx="4">
                  <c:v>52.9</c:v>
                </c:pt>
                <c:pt idx="5">
                  <c:v>54.5</c:v>
                </c:pt>
                <c:pt idx="6">
                  <c:v>59.3</c:v>
                </c:pt>
                <c:pt idx="7">
                  <c:v>54.8</c:v>
                </c:pt>
                <c:pt idx="8">
                  <c:v>55.3</c:v>
                </c:pt>
                <c:pt idx="9">
                  <c:v>47.6</c:v>
                </c:pt>
                <c:pt idx="10">
                  <c:v>49.8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Рус.яз.</c:v>
                </c:pt>
                <c:pt idx="1">
                  <c:v>Мат-ка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Общ-ие</c:v>
                </c:pt>
                <c:pt idx="5">
                  <c:v>Био-ия</c:v>
                </c:pt>
                <c:pt idx="6">
                  <c:v>ИКТ</c:v>
                </c:pt>
                <c:pt idx="7">
                  <c:v>Ист-ия</c:v>
                </c:pt>
                <c:pt idx="8">
                  <c:v>Гео-ия</c:v>
                </c:pt>
                <c:pt idx="9">
                  <c:v>Анг.яз.</c:v>
                </c:pt>
                <c:pt idx="10">
                  <c:v>Лит-ра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63.3</c:v>
                </c:pt>
                <c:pt idx="1">
                  <c:v>45.1</c:v>
                </c:pt>
                <c:pt idx="2">
                  <c:v>56</c:v>
                </c:pt>
                <c:pt idx="3">
                  <c:v>56.1</c:v>
                </c:pt>
                <c:pt idx="4">
                  <c:v>58.8</c:v>
                </c:pt>
                <c:pt idx="5">
                  <c:v>54</c:v>
                </c:pt>
                <c:pt idx="6">
                  <c:v>62.5</c:v>
                </c:pt>
                <c:pt idx="7">
                  <c:v>54</c:v>
                </c:pt>
                <c:pt idx="8">
                  <c:v>57.8</c:v>
                </c:pt>
                <c:pt idx="9">
                  <c:v>68.599999999999994</c:v>
                </c:pt>
                <c:pt idx="10">
                  <c:v>52.9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Рус.яз.</c:v>
                </c:pt>
                <c:pt idx="1">
                  <c:v>Мат-ка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Общ-ие</c:v>
                </c:pt>
                <c:pt idx="5">
                  <c:v>Био-ия</c:v>
                </c:pt>
                <c:pt idx="6">
                  <c:v>ИКТ</c:v>
                </c:pt>
                <c:pt idx="7">
                  <c:v>Ист-ия</c:v>
                </c:pt>
                <c:pt idx="8">
                  <c:v>Гео-ия</c:v>
                </c:pt>
                <c:pt idx="9">
                  <c:v>Анг.яз.</c:v>
                </c:pt>
                <c:pt idx="10">
                  <c:v>Лит-ра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62.1</c:v>
                </c:pt>
                <c:pt idx="1">
                  <c:v>44.1</c:v>
                </c:pt>
                <c:pt idx="2">
                  <c:v>43.8</c:v>
                </c:pt>
                <c:pt idx="3">
                  <c:v>55.6</c:v>
                </c:pt>
                <c:pt idx="4">
                  <c:v>51.6</c:v>
                </c:pt>
                <c:pt idx="5">
                  <c:v>53.8</c:v>
                </c:pt>
                <c:pt idx="6">
                  <c:v>56.7</c:v>
                </c:pt>
                <c:pt idx="7">
                  <c:v>52.5</c:v>
                </c:pt>
                <c:pt idx="8">
                  <c:v>58.8</c:v>
                </c:pt>
                <c:pt idx="9">
                  <c:v>57.9</c:v>
                </c:pt>
                <c:pt idx="10">
                  <c:v>51.5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РФ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Рус.яз.</c:v>
                </c:pt>
                <c:pt idx="1">
                  <c:v>Мат-ка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Общ-ие</c:v>
                </c:pt>
                <c:pt idx="5">
                  <c:v>Био-ия</c:v>
                </c:pt>
                <c:pt idx="6">
                  <c:v>ИКТ</c:v>
                </c:pt>
                <c:pt idx="7">
                  <c:v>Ист-ия</c:v>
                </c:pt>
                <c:pt idx="8">
                  <c:v>Гео-ия</c:v>
                </c:pt>
                <c:pt idx="9">
                  <c:v>Анг.яз.</c:v>
                </c:pt>
                <c:pt idx="10">
                  <c:v>Лит-ра</c:v>
                </c:pt>
              </c:strCache>
            </c:strRef>
          </c:cat>
          <c:val>
            <c:numRef>
              <c:f>Лист1!$E$2:$E$12</c:f>
              <c:numCache>
                <c:formatCode>General</c:formatCode>
                <c:ptCount val="11"/>
                <c:pt idx="0">
                  <c:v>62.5</c:v>
                </c:pt>
                <c:pt idx="1">
                  <c:v>39.6</c:v>
                </c:pt>
                <c:pt idx="2">
                  <c:v>45.7</c:v>
                </c:pt>
                <c:pt idx="3">
                  <c:v>55.6</c:v>
                </c:pt>
                <c:pt idx="4">
                  <c:v>53.1</c:v>
                </c:pt>
                <c:pt idx="5">
                  <c:v>54.3</c:v>
                </c:pt>
                <c:pt idx="6">
                  <c:v>57.2</c:v>
                </c:pt>
                <c:pt idx="7">
                  <c:v>47.5</c:v>
                </c:pt>
                <c:pt idx="8">
                  <c:v>53.1</c:v>
                </c:pt>
                <c:pt idx="9">
                  <c:v>61.2</c:v>
                </c:pt>
                <c:pt idx="10">
                  <c:v>54</c:v>
                </c:pt>
              </c:numCache>
            </c:numRef>
          </c:val>
        </c:ser>
        <c:axId val="137757824"/>
        <c:axId val="137759360"/>
      </c:barChart>
      <c:catAx>
        <c:axId val="13775782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7759360"/>
        <c:crosses val="autoZero"/>
        <c:auto val="1"/>
        <c:lblAlgn val="ctr"/>
        <c:lblOffset val="100"/>
      </c:catAx>
      <c:valAx>
        <c:axId val="137759360"/>
        <c:scaling>
          <c:orientation val="minMax"/>
          <c:min val="35"/>
        </c:scaling>
        <c:axPos val="l"/>
        <c:majorGridlines/>
        <c:numFmt formatCode="General" sourceLinked="1"/>
        <c:minorTickMark val="cross"/>
        <c:tickLblPos val="nextTo"/>
        <c:crossAx val="137757824"/>
        <c:crosses val="autoZero"/>
        <c:crossBetween val="between"/>
      </c:valAx>
    </c:plotArea>
    <c:legend>
      <c:legendPos val="tr"/>
      <c:layout/>
      <c:overlay val="1"/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plotArea>
      <c:layout>
        <c:manualLayout>
          <c:layoutTarget val="inner"/>
          <c:xMode val="edge"/>
          <c:yMode val="edge"/>
          <c:x val="6.8559509466784269E-2"/>
          <c:y val="5.0259534678250617E-2"/>
          <c:w val="0.91336152102498747"/>
          <c:h val="0.8375676958065406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перешли порог, кол-во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Общ-ие</c:v>
                </c:pt>
                <c:pt idx="1">
                  <c:v>Физика</c:v>
                </c:pt>
                <c:pt idx="2">
                  <c:v>Био-ия</c:v>
                </c:pt>
                <c:pt idx="3">
                  <c:v>Химия</c:v>
                </c:pt>
                <c:pt idx="4">
                  <c:v>ИКТ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26</c:v>
                </c:pt>
                <c:pt idx="1">
                  <c:v>19</c:v>
                </c:pt>
                <c:pt idx="2">
                  <c:v>8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перешли порог, % от сдававших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9585550300580692E-2"/>
                  <c:y val="5.1945794270193725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17,7</a:t>
                    </a:r>
                    <a:r>
                      <a:rPr lang="ru-RU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r>
                      <a:rPr lang="ru-RU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r>
                      <a:rPr lang="ru-RU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Общ-ие</c:v>
                </c:pt>
                <c:pt idx="1">
                  <c:v>Физика</c:v>
                </c:pt>
                <c:pt idx="2">
                  <c:v>Био-ия</c:v>
                </c:pt>
                <c:pt idx="3">
                  <c:v>Химия</c:v>
                </c:pt>
                <c:pt idx="4">
                  <c:v>ИКТ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</c:v>
                </c:pt>
                <c:pt idx="1">
                  <c:v>17.7</c:v>
                </c:pt>
                <c:pt idx="2">
                  <c:v>10</c:v>
                </c:pt>
                <c:pt idx="3">
                  <c:v>15</c:v>
                </c:pt>
                <c:pt idx="4">
                  <c:v>9</c:v>
                </c:pt>
              </c:numCache>
            </c:numRef>
          </c:val>
        </c:ser>
        <c:axId val="137941760"/>
        <c:axId val="137943296"/>
      </c:barChart>
      <c:catAx>
        <c:axId val="137941760"/>
        <c:scaling>
          <c:orientation val="minMax"/>
        </c:scaling>
        <c:axPos val="b"/>
        <c:tickLblPos val="nextTo"/>
        <c:crossAx val="137943296"/>
        <c:crosses val="autoZero"/>
        <c:auto val="1"/>
        <c:lblAlgn val="ctr"/>
        <c:lblOffset val="100"/>
      </c:catAx>
      <c:valAx>
        <c:axId val="137943296"/>
        <c:scaling>
          <c:orientation val="minMax"/>
        </c:scaling>
        <c:axPos val="l"/>
        <c:majorGridlines/>
        <c:numFmt formatCode="General" sourceLinked="1"/>
        <c:tickLblPos val="nextTo"/>
        <c:crossAx val="137941760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64406803386698763"/>
          <c:y val="6.2337407352869093E-2"/>
          <c:w val="0.3378529966247853"/>
          <c:h val="0.23801354734207056"/>
        </c:manualLayout>
      </c:layout>
      <c:overlay val="1"/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0.79339</cdr:x>
      <cdr:y>0.21622</cdr:y>
    </cdr:from>
    <cdr:to>
      <cdr:x>0.97521</cdr:x>
      <cdr:y>0.37838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58048" y="571504"/>
          <a:ext cx="1571636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>
              <a:solidFill>
                <a:schemeClr val="accent3">
                  <a:lumMod val="50000"/>
                </a:schemeClr>
              </a:solidFill>
            </a:rPr>
            <a:t>30072, 41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41261-A0DF-45E1-AB49-DC8FB32F8D7B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12116-7A70-4254-937A-02A0DAA05A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3960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12116-7A70-4254-937A-02A0DAA05A5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2875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27154-ACA1-43F5-B514-22F5FA7ED9A2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DDF7A-CC1F-442F-86EF-FFBF0BE518D4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F0C1F-5E9F-4237-9B3F-D8EE55EDA8A8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2CEF4-486F-4982-BF81-05E61E44AAAE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8ECEC-63F3-4A5D-8CE6-1C1C8E259025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5B161-2244-44A2-A647-9C0871C3B9C0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8A418-EC1A-496A-8EEA-AF3BFAA48932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7341C-CB27-420F-9D9D-537145EA36D3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82F0E-19E4-44F9-8A83-E743B46B5C12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40DEF-5393-451C-BCE4-3E58ED8C6FA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8DBE9-9AB8-4455-BDE1-6C0DBE325E8C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B6995B6-367A-4410-BF13-BE7AFAB6AE52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4500563" y="3786190"/>
            <a:ext cx="4321175" cy="1298573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tx1"/>
                </a:solidFill>
              </a:rPr>
              <a:t>августовский педагогический совет</a:t>
            </a:r>
            <a:endParaRPr lang="es-ES" sz="3200" dirty="0" smtClean="0">
              <a:solidFill>
                <a:schemeClr val="tx1"/>
              </a:solidFill>
            </a:endParaRPr>
          </a:p>
        </p:txBody>
      </p:sp>
      <p:sp>
        <p:nvSpPr>
          <p:cNvPr id="2051" name="Rectangle 165"/>
          <p:cNvSpPr>
            <a:spLocks noChangeArrowheads="1"/>
          </p:cNvSpPr>
          <p:nvPr/>
        </p:nvSpPr>
        <p:spPr bwMode="auto">
          <a:xfrm>
            <a:off x="4572000" y="5373688"/>
            <a:ext cx="37433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1600" dirty="0" smtClean="0"/>
              <a:t>Егорова Ольга Юрьевна</a:t>
            </a:r>
          </a:p>
          <a:p>
            <a:r>
              <a:rPr lang="ru-RU" sz="1600" dirty="0"/>
              <a:t>н</a:t>
            </a:r>
            <a:r>
              <a:rPr lang="ru-RU" sz="1600" dirty="0" smtClean="0"/>
              <a:t>ачальник </a:t>
            </a:r>
            <a:r>
              <a:rPr lang="ru-RU" sz="1600" dirty="0"/>
              <a:t>у</a:t>
            </a:r>
            <a:r>
              <a:rPr lang="ru-RU" sz="1600" dirty="0" smtClean="0"/>
              <a:t>правления образования администрации г. Лесосибирска</a:t>
            </a:r>
            <a:endParaRPr lang="es-ES" sz="1600" dirty="0"/>
          </a:p>
        </p:txBody>
      </p:sp>
      <p:sp>
        <p:nvSpPr>
          <p:cNvPr id="2052" name="Rectangle 166"/>
          <p:cNvSpPr>
            <a:spLocks noChangeArrowheads="1"/>
          </p:cNvSpPr>
          <p:nvPr/>
        </p:nvSpPr>
        <p:spPr bwMode="auto">
          <a:xfrm>
            <a:off x="611188" y="1000108"/>
            <a:ext cx="796134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Образовательная политика муниципалитета как ресурс развития территории</a:t>
            </a:r>
            <a:endParaRPr lang="es-ES" sz="4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pic>
        <p:nvPicPr>
          <p:cNvPr id="6" name="Рисунок 5" descr="Герб-Лесосибирска.gif"/>
          <p:cNvPicPr>
            <a:picLocks noChangeAspect="1"/>
          </p:cNvPicPr>
          <p:nvPr/>
        </p:nvPicPr>
        <p:blipFill>
          <a:blip r:embed="rId3" cstate="print">
            <a:lum bright="-10000" contrast="20000"/>
          </a:blip>
          <a:stretch>
            <a:fillRect/>
          </a:stretch>
        </p:blipFill>
        <p:spPr>
          <a:xfrm>
            <a:off x="928662" y="2571744"/>
            <a:ext cx="2571768" cy="3797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0" y="633480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/>
              <a:t>г. Лесосибирск</a:t>
            </a:r>
          </a:p>
          <a:p>
            <a:pPr algn="ctr"/>
            <a:r>
              <a:rPr lang="ru-RU" sz="1500" dirty="0" smtClean="0"/>
              <a:t>2014 г.</a:t>
            </a:r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-11765" y="0"/>
            <a:ext cx="9144000" cy="74134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Динамика среднего балла ЕГЭ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120451874"/>
              </p:ext>
            </p:extLst>
          </p:nvPr>
        </p:nvGraphicFramePr>
        <p:xfrm>
          <a:off x="0" y="1105917"/>
          <a:ext cx="9144000" cy="5750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 descr="Герб-Лесосибирска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19" y="20759"/>
            <a:ext cx="734948" cy="1085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74134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ЕГЭ. Предметы по выбору.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4089860220"/>
              </p:ext>
            </p:extLst>
          </p:nvPr>
        </p:nvGraphicFramePr>
        <p:xfrm>
          <a:off x="41119" y="1196752"/>
          <a:ext cx="9102881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Герб-Лесосибирска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19" y="20759"/>
            <a:ext cx="734948" cy="1085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74134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</a:rPr>
              <a:t>ЕГЭ.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Профильный и углубленный уровень.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5377185"/>
              </p:ext>
            </p:extLst>
          </p:nvPr>
        </p:nvGraphicFramePr>
        <p:xfrm>
          <a:off x="2" y="1101492"/>
          <a:ext cx="9143999" cy="57565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0979"/>
                <a:gridCol w="1167319"/>
                <a:gridCol w="1167319"/>
                <a:gridCol w="1361872"/>
                <a:gridCol w="1167319"/>
                <a:gridCol w="1167319"/>
                <a:gridCol w="1361872"/>
              </a:tblGrid>
              <a:tr h="90058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Кол-во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Кол-во сдававших (%)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Переступили порог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(/%)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Миним</a:t>
                      </a:r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балл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Максим балл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Средний балл</a:t>
                      </a:r>
                    </a:p>
                  </a:txBody>
                  <a:tcPr marL="68580" marR="68580" marT="0" marB="0" anchor="ctr"/>
                </a:tc>
              </a:tr>
              <a:tr h="69370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Математика (проф)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68580" marR="68580" marT="0" marB="0" anchor="ctr"/>
                </a:tc>
              </a:tr>
              <a:tr h="69370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(углубл)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50,6</a:t>
                      </a:r>
                    </a:p>
                  </a:txBody>
                  <a:tcPr marL="68580" marR="68580" marT="0" marB="0" anchor="ctr"/>
                </a:tc>
              </a:tr>
              <a:tr h="69370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Физика (углуб)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43,8</a:t>
                      </a:r>
                    </a:p>
                  </a:txBody>
                  <a:tcPr marL="68580" marR="68580" marT="0" marB="0" anchor="ctr"/>
                </a:tc>
              </a:tr>
              <a:tr h="69370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Общество-ие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(проф)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94.4%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68580" marR="68580" marT="0" marB="0" anchor="ctr"/>
                </a:tc>
              </a:tr>
              <a:tr h="69370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(проф)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54,9</a:t>
                      </a:r>
                    </a:p>
                  </a:txBody>
                  <a:tcPr marL="68580" marR="68580" marT="0" marB="0" anchor="ctr"/>
                </a:tc>
              </a:tr>
              <a:tr h="69370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Английский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(углуб)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53.8</a:t>
                      </a:r>
                    </a:p>
                  </a:txBody>
                  <a:tcPr marL="68580" marR="68580" marT="0" marB="0" anchor="ctr"/>
                </a:tc>
              </a:tr>
              <a:tr h="6937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Информатика (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углуб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6" name="Рисунок 5" descr="Герб-Лесосибирск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19" y="20759"/>
            <a:ext cx="734948" cy="1085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74134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</a:rPr>
              <a:t>Независимая экспертиза 9-х классов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469207137"/>
              </p:ext>
            </p:extLst>
          </p:nvPr>
        </p:nvGraphicFramePr>
        <p:xfrm>
          <a:off x="0" y="1105916"/>
          <a:ext cx="9144000" cy="5752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rot="10800000">
            <a:off x="1142976" y="3857628"/>
            <a:ext cx="6429420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1142976" y="2857495"/>
            <a:ext cx="6429420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4215604" y="428546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3822695" y="253523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Рисунок 8" descr="Герб-Лесосибирска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19" y="20759"/>
            <a:ext cx="734948" cy="1085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xmlns="" val="3335135488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4134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</a:rPr>
              <a:t>Независимая экспертиза 4-х классов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14348" y="2857496"/>
            <a:ext cx="7643866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8286776" y="2763835"/>
            <a:ext cx="7143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76,42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14403" y="2643182"/>
            <a:ext cx="7643811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8286776" y="2406645"/>
            <a:ext cx="7143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78,29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714403" y="3214686"/>
            <a:ext cx="76438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8286776" y="3071810"/>
            <a:ext cx="7143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74,54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6" name="Рисунок 15" descr="Герб-Лесосибирска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19" y="20759"/>
            <a:ext cx="734948" cy="1085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4274"/>
            <a:ext cx="9144000" cy="5783726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 marL="446088">
              <a:buFont typeface="Wingdings" pitchFamily="2" charset="2"/>
              <a:buChar char="§"/>
            </a:pPr>
            <a:r>
              <a:rPr lang="ru-RU" sz="2000" dirty="0" smtClean="0"/>
              <a:t>Продолжить работу по повышению математического образования;</a:t>
            </a:r>
          </a:p>
          <a:p>
            <a:pPr marL="446088" lvl="0">
              <a:buFont typeface="Wingdings" pitchFamily="2" charset="2"/>
              <a:buChar char="§"/>
            </a:pPr>
            <a:r>
              <a:rPr lang="ru-RU" sz="2000" dirty="0" smtClean="0"/>
              <a:t>Перенести опыт ГМО учителей математики в другие предметные области ( ГМО учителей английского языка, ГМО учителей русского языка и литературы);</a:t>
            </a:r>
          </a:p>
          <a:p>
            <a:pPr marL="446088" lvl="0">
              <a:buFont typeface="Wingdings" pitchFamily="2" charset="2"/>
              <a:buChar char="§"/>
            </a:pPr>
            <a:r>
              <a:rPr lang="ru-RU" sz="2000" dirty="0" smtClean="0"/>
              <a:t>Выстроить преемственность решения вопросов от начальной школы до старшей;</a:t>
            </a:r>
          </a:p>
          <a:p>
            <a:pPr marL="446088" lvl="0">
              <a:buFont typeface="Wingdings" pitchFamily="2" charset="2"/>
              <a:buChar char="§"/>
            </a:pPr>
            <a:r>
              <a:rPr lang="ru-RU" sz="2000" dirty="0" smtClean="0"/>
              <a:t>Изучить ресурс дополнительного образования для решения вопросов основного образования;</a:t>
            </a:r>
          </a:p>
          <a:p>
            <a:pPr marL="446088" lvl="0">
              <a:buFont typeface="Wingdings" pitchFamily="2" charset="2"/>
              <a:buChar char="§"/>
            </a:pPr>
            <a:r>
              <a:rPr lang="ru-RU" sz="2000" dirty="0" smtClean="0"/>
              <a:t>Организовать работу по привлечению высшей школы для решения вопросов качества образования;</a:t>
            </a:r>
          </a:p>
          <a:p>
            <a:pPr marL="446088" eaLnBrk="1" hangingPunct="1">
              <a:buFont typeface="Wingdings" pitchFamily="2" charset="2"/>
              <a:buChar char="§"/>
            </a:pPr>
            <a:r>
              <a:rPr lang="ru-RU" sz="2000" dirty="0" smtClean="0"/>
              <a:t>Вернуться к вопросу о качестве формирования профильных классов и классов углубленного изучения предметов, используя ресурс базовых школ.</a:t>
            </a:r>
            <a:endParaRPr lang="en-US" sz="2000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74134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</a:rPr>
              <a:t>Задачи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Рисунок 4" descr="Герб-Лесосибирск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19" y="20759"/>
            <a:ext cx="734948" cy="1085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74134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Качественное и реальное введение ФГОС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205351"/>
            <a:ext cx="2221872" cy="5828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ФГОС ДОУ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95935" y="3642482"/>
            <a:ext cx="2221872" cy="5828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ФГОС НОО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91869" y="3351062"/>
            <a:ext cx="2221872" cy="5828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ФГОС ООО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87804" y="3351062"/>
            <a:ext cx="2221872" cy="5828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ФГОС СОО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728276"/>
            <a:ext cx="2221872" cy="2404220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ru-RU" sz="1200" dirty="0" smtClean="0"/>
              <a:t>Создана муниципальная раб. гр.  по введению ФГОС ДО.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 smtClean="0"/>
              <a:t>Разработан </a:t>
            </a:r>
            <a:r>
              <a:rPr lang="ru-RU" sz="1200" dirty="0" err="1" smtClean="0"/>
              <a:t>муниц-ый</a:t>
            </a:r>
            <a:r>
              <a:rPr lang="ru-RU" sz="1200" dirty="0" smtClean="0"/>
              <a:t> план-график введения ФГОС ДО. 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 smtClean="0"/>
              <a:t>Разработан план-график введения ФГОС ДО  в ДОУ.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 smtClean="0"/>
              <a:t>Проведено </a:t>
            </a:r>
            <a:r>
              <a:rPr lang="ru-RU" sz="1200" dirty="0" err="1" smtClean="0"/>
              <a:t>самообследование</a:t>
            </a:r>
            <a:r>
              <a:rPr lang="ru-RU" sz="1200" dirty="0" smtClean="0"/>
              <a:t> ДОУ на предмет готовности к введению ФГОС.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861048"/>
            <a:ext cx="2221872" cy="3059892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ru-RU" sz="1200" dirty="0" smtClean="0"/>
              <a:t>Сформировать информационный банк данных о прохождении КПК по ФГОС ДО. 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 smtClean="0"/>
              <a:t>Обучить кадровый состав до 2016 г – 100%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 smtClean="0"/>
              <a:t>Углубить работу МС города по обучению управленческого и  педагогического состава ДОУ.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 smtClean="0"/>
              <a:t>Разработать ОО программы ДО с учётом ФГОС.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 smtClean="0"/>
              <a:t>Создать ППРС в ДОУ с учётом ФГОС.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95935" y="728276"/>
            <a:ext cx="2221872" cy="2841351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200" dirty="0" smtClean="0"/>
              <a:t>Федеральный эксперимент  «Обеспечение преемственности м/у </a:t>
            </a:r>
            <a:r>
              <a:rPr lang="ru-RU" sz="1200" dirty="0" err="1" smtClean="0"/>
              <a:t>дош-ым</a:t>
            </a:r>
            <a:r>
              <a:rPr lang="ru-RU" sz="1200" dirty="0" smtClean="0"/>
              <a:t> и </a:t>
            </a:r>
            <a:r>
              <a:rPr lang="ru-RU" sz="1200" dirty="0" err="1" smtClean="0"/>
              <a:t>нач-ым</a:t>
            </a:r>
            <a:r>
              <a:rPr lang="ru-RU" sz="1200" dirty="0" smtClean="0"/>
              <a:t> образованием в условиях введения ФГОС и ФГТ». СОШ №1.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err="1" smtClean="0"/>
              <a:t>Пилотная</a:t>
            </a:r>
            <a:r>
              <a:rPr lang="ru-RU" sz="1200" dirty="0" smtClean="0"/>
              <a:t> школа по введению ФГОС НОО на базе ООШ №5. Реализована ООП 1-4 класса.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Более 90% учителей начальной школы прошли курсы ПК по вопросам ведения.</a:t>
            </a: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295935" y="4298178"/>
            <a:ext cx="2221872" cy="2622786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200" dirty="0" smtClean="0"/>
              <a:t>Анализ результатов введения ФГОС НОО. 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Оптимизировать процесс освоения содержания ФГОС учителями. (Новые задачи учителя. Расширение прав и ответственности).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Использовать возможности ДО  детей, организаций культуры и спорта для реализации внеурочной деятельности.</a:t>
            </a:r>
            <a:endParaRPr lang="ru-RU" sz="1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591869" y="728276"/>
            <a:ext cx="2221872" cy="2549930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ru-RU" sz="1100" dirty="0" err="1" smtClean="0"/>
              <a:t>Пилотные</a:t>
            </a:r>
            <a:r>
              <a:rPr lang="ru-RU" sz="1100" dirty="0" smtClean="0"/>
              <a:t> школы по введению ФГОС ООО (СОШ № 2, Лицей).</a:t>
            </a:r>
          </a:p>
          <a:p>
            <a:pPr>
              <a:buFont typeface="Wingdings" pitchFamily="2" charset="2"/>
              <a:buChar char="§"/>
            </a:pPr>
            <a:r>
              <a:rPr lang="ru-RU" sz="1100" dirty="0" smtClean="0"/>
              <a:t>Участие во Всероссийском проекте по введению ФГОС (Гимназия).</a:t>
            </a:r>
          </a:p>
          <a:p>
            <a:pPr>
              <a:buFont typeface="Wingdings" pitchFamily="2" charset="2"/>
              <a:buChar char="§"/>
            </a:pPr>
            <a:r>
              <a:rPr lang="ru-RU" sz="1100" dirty="0" smtClean="0"/>
              <a:t>31% учителей, 51% руководителей, 22% прочих работников прошли курсы ПК по вопросам введения ФГОС ООО.</a:t>
            </a:r>
          </a:p>
          <a:p>
            <a:pPr>
              <a:buFont typeface="Wingdings" pitchFamily="2" charset="2"/>
              <a:buChar char="§"/>
            </a:pPr>
            <a:r>
              <a:rPr lang="ru-RU" sz="1100" dirty="0" smtClean="0"/>
              <a:t>Созданы условия для введения ФГОС ООО (в диапазоне 60%-80%) - 81%.</a:t>
            </a:r>
            <a:endParaRPr lang="ru-RU" sz="11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591869" y="4006758"/>
            <a:ext cx="2221872" cy="2914206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ru-RU" sz="1200" dirty="0" smtClean="0"/>
              <a:t>Развернуть изучение требований к структуре ООП ООО,  учебного плана, форм организации обр. процесса в рамках ФГОС ООО.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 smtClean="0"/>
              <a:t>Разработать и реализовать план-график повышения квалификации </a:t>
            </a:r>
            <a:r>
              <a:rPr lang="ru-RU" sz="1200" dirty="0" err="1" smtClean="0"/>
              <a:t>пед-их</a:t>
            </a:r>
            <a:r>
              <a:rPr lang="ru-RU" sz="1200" dirty="0" smtClean="0"/>
              <a:t> и </a:t>
            </a:r>
            <a:r>
              <a:rPr lang="ru-RU" sz="1200" dirty="0" err="1" smtClean="0"/>
              <a:t>рук-их</a:t>
            </a:r>
            <a:r>
              <a:rPr lang="ru-RU" sz="1200" dirty="0" smtClean="0"/>
              <a:t> работников, план научно- методических семинаров.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 smtClean="0"/>
              <a:t>Использовать опыт внедрения ФГОС ООО </a:t>
            </a:r>
            <a:r>
              <a:rPr lang="ru-RU" sz="1200" dirty="0" err="1" smtClean="0"/>
              <a:t>пилотными</a:t>
            </a:r>
            <a:r>
              <a:rPr lang="ru-RU" sz="1200" dirty="0" smtClean="0"/>
              <a:t> школами.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887804" y="728276"/>
            <a:ext cx="2221872" cy="254993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200" dirty="0" err="1" smtClean="0"/>
              <a:t>Пилотные</a:t>
            </a:r>
            <a:r>
              <a:rPr lang="ru-RU" sz="1200" dirty="0" smtClean="0"/>
              <a:t> школы по введению ФГОС СОО (СОШ № 2, 9, Лицей).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Опыт организации профильного обучения (СОШ №1(правовой </a:t>
            </a:r>
            <a:r>
              <a:rPr lang="ru-RU" sz="1200" dirty="0" err="1" smtClean="0"/>
              <a:t>кл</a:t>
            </a:r>
            <a:r>
              <a:rPr lang="ru-RU" sz="1200" dirty="0" smtClean="0"/>
              <a:t>.), №6, №9, Лицей).  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Опыт  межведомственного взаимодействия по вопросам </a:t>
            </a:r>
            <a:r>
              <a:rPr lang="ru-RU" sz="1200" dirty="0" err="1" smtClean="0"/>
              <a:t>проф-го</a:t>
            </a:r>
            <a:r>
              <a:rPr lang="ru-RU" sz="1200" dirty="0" smtClean="0"/>
              <a:t> самоопределения учащихся старшей школы (УО, ЦЗН, МЦ, МИМЦ, ОУ).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887804" y="4006758"/>
            <a:ext cx="2221872" cy="2914206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200" dirty="0" smtClean="0"/>
              <a:t>Разработать муниципальную  программу подготовки к переходу на ФГОС СОО.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Систематизировать опыт сопровождения учащихся в условиях реализации ИОП.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Обеспечить формирование у педагогов профессиональных компетенций, обеспечивающих поддержку и сопровождение учащихся на этапе жизненного и </a:t>
            </a:r>
            <a:r>
              <a:rPr lang="ru-RU" sz="1200" dirty="0" err="1" smtClean="0"/>
              <a:t>проф-го</a:t>
            </a:r>
            <a:r>
              <a:rPr lang="ru-RU" sz="1200" dirty="0" smtClean="0"/>
              <a:t> самоопределения.</a:t>
            </a:r>
            <a:endParaRPr lang="ru-RU" sz="1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28662" y="4714884"/>
            <a:ext cx="7258116" cy="1019972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Что необходимо?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88749" y="1456828"/>
            <a:ext cx="7258116" cy="1019972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Что имеем?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8593" y="1091042"/>
            <a:ext cx="8429684" cy="501890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000" dirty="0" smtClean="0"/>
              <a:t>Ориентировать  муниципальную систему образования на новые образовательные результаты, связанные с пониманием развития личности как цели и смысла образования;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Комплектование ОУ педагогическими, руководящими и иными работниками, соответствующими новым квалификационным характеристикам и должностным инструкциям;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Совершенствовать процессы управления и методического сопровождения в условиях реализации ФГОС; 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Создание условий (правовых, финансовых)  для организации сетевого взаимодействия по организации профильного обучения, проектной деятельности;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Сформировать заказ высшей школе на разработку курсов ПК по формированию профессиональных компетенций в условиях профессионального самоопределения учащихся;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Создание  новой образовательной среды (в том числе, сетевой, межбюджетной, межведомственной);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74134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Задачи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Рисунок 4" descr="Герб-Лесосибирск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19" y="20759"/>
            <a:ext cx="734948" cy="1085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85860"/>
            <a:ext cx="8572560" cy="528641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2000" dirty="0" smtClean="0"/>
              <a:t>Муниципалитет входит в число лидеров по итогам анализа сайтов  по направлению методическая работа с одаренными детьми;</a:t>
            </a:r>
          </a:p>
          <a:p>
            <a:r>
              <a:rPr lang="ru-RU" sz="2000" dirty="0" smtClean="0"/>
              <a:t>45 % детей муниципалитета включены в олимпиадное движение;</a:t>
            </a:r>
          </a:p>
          <a:p>
            <a:pPr lvl="0"/>
            <a:r>
              <a:rPr lang="ru-RU" sz="2000" dirty="0" smtClean="0"/>
              <a:t>В 2014 г. организован и проведён командный интеллектуальный конкурс для одарённых школьников 5-6 </a:t>
            </a:r>
            <a:r>
              <a:rPr lang="ru-RU" sz="2000" dirty="0" err="1" smtClean="0"/>
              <a:t>кл</a:t>
            </a:r>
            <a:r>
              <a:rPr lang="ru-RU" sz="2000" dirty="0" smtClean="0"/>
              <a:t>. «Мы – будущее региона!»;</a:t>
            </a:r>
          </a:p>
          <a:p>
            <a:pPr lvl="0"/>
            <a:r>
              <a:rPr lang="ru-RU" sz="2000" dirty="0" smtClean="0"/>
              <a:t>В сводном рейтинге муниципалитетов по </a:t>
            </a:r>
            <a:r>
              <a:rPr lang="ru-RU" sz="2000" dirty="0" err="1" smtClean="0"/>
              <a:t>внеучебным</a:t>
            </a:r>
            <a:r>
              <a:rPr lang="ru-RU" sz="2000" dirty="0" smtClean="0"/>
              <a:t> достижениям обучающихся (интеллектуальное направление) МСО г. Лесосибирска  входит в 20 лидеров, занимая 10 позицию;</a:t>
            </a:r>
          </a:p>
          <a:p>
            <a:r>
              <a:rPr lang="ru-RU" sz="2000" dirty="0" smtClean="0"/>
              <a:t>Форум достижений интеллектуально одарённых детей Красноярского края 2013-14 </a:t>
            </a:r>
            <a:r>
              <a:rPr lang="ru-RU" sz="2000" dirty="0" err="1" smtClean="0"/>
              <a:t>уч.г</a:t>
            </a:r>
            <a:r>
              <a:rPr lang="ru-RU" sz="2000" dirty="0" smtClean="0"/>
              <a:t>. г. Лесосибирск занял 3 место (из 62 территорий);</a:t>
            </a:r>
          </a:p>
          <a:p>
            <a:r>
              <a:rPr lang="ru-RU" sz="2000" dirty="0" smtClean="0"/>
              <a:t>В конкурсе педагогов на денежную премию, успешно работающих с одарёнными детьми 2013г. от г. Лесосибирска – 13 заявок, 3 победителя.</a:t>
            </a:r>
            <a:endParaRPr lang="en-US" sz="2000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8764"/>
            <a:ext cx="9144000" cy="74134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</a:rPr>
              <a:t>Качество и доступность образования.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Одаренные дети и дети с ограниченными возможностями здоровья.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298"/>
            <a:ext cx="8258204" cy="500066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r>
              <a:rPr lang="ru-RU" sz="2000" dirty="0" smtClean="0"/>
              <a:t>Включить в образовательную практику инструменты и методики  психолого-педагогической диагностики одаренности и технологии  работы с ними;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 smtClean="0"/>
              <a:t>Организовать работу  специальных «мест» для подготовки команды учащихся к региональному этапу ВОШ;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 smtClean="0"/>
              <a:t>Включить  в практику работы  менторское сопровождение  участников ГНПК за счет научно-педагогических  ресурсов вузов города;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 smtClean="0"/>
              <a:t>Использовать иные формы  поощрения педагогов, успешно работающих </a:t>
            </a:r>
            <a:r>
              <a:rPr lang="ru-RU" sz="2000" dirty="0" err="1" smtClean="0"/>
              <a:t>c</a:t>
            </a:r>
            <a:r>
              <a:rPr lang="ru-RU" sz="2000" dirty="0" smtClean="0"/>
              <a:t> одаренными детьми;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 smtClean="0"/>
              <a:t>Своевременно выявление, поддержка детей с ограниченными возможностями здоровья и определение для них оптимального образовательного маршрута на уровне ОУ.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74134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</a:rPr>
              <a:t>Качество и доступность образования.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Задачи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Рисунок 4" descr="Герб-Лесосибирск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19" y="20759"/>
            <a:ext cx="734948" cy="1085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ерб-Лесосибирска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19" y="20759"/>
            <a:ext cx="734948" cy="1085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24744"/>
            <a:ext cx="8229600" cy="5447528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1900" dirty="0" smtClean="0">
                <a:solidFill>
                  <a:schemeClr val="tx1"/>
                </a:solidFill>
              </a:rPr>
              <a:t>Сократилась очередь в ДОУ с 1345 до 820 чел;</a:t>
            </a:r>
          </a:p>
          <a:p>
            <a:pPr>
              <a:buFont typeface="Wingdings" pitchFamily="2" charset="2"/>
              <a:buChar char="§"/>
            </a:pPr>
            <a:r>
              <a:rPr lang="ru-RU" sz="1900" dirty="0" smtClean="0">
                <a:solidFill>
                  <a:schemeClr val="tx1"/>
                </a:solidFill>
              </a:rPr>
              <a:t>Результаты ЕГЭ-2014 по математике, истории, географии выше общероссийских;</a:t>
            </a:r>
          </a:p>
          <a:p>
            <a:pPr>
              <a:buFont typeface="Wingdings" pitchFamily="2" charset="2"/>
              <a:buChar char="§"/>
            </a:pPr>
            <a:r>
              <a:rPr lang="ru-RU" sz="1900" dirty="0" smtClean="0">
                <a:solidFill>
                  <a:schemeClr val="tx1"/>
                </a:solidFill>
              </a:rPr>
              <a:t>Все СОШ работают в режиме Дневник.</a:t>
            </a:r>
            <a:r>
              <a:rPr lang="en-US" sz="1900" dirty="0" err="1" smtClean="0">
                <a:solidFill>
                  <a:schemeClr val="tx1"/>
                </a:solidFill>
              </a:rPr>
              <a:t>ru</a:t>
            </a:r>
            <a:r>
              <a:rPr lang="en-US" sz="1900" dirty="0" smtClean="0">
                <a:solidFill>
                  <a:schemeClr val="tx1"/>
                </a:solidFill>
              </a:rPr>
              <a:t> (dnevnik.ru)</a:t>
            </a:r>
            <a:r>
              <a:rPr lang="ru-RU" sz="1900" dirty="0" smtClean="0">
                <a:solidFill>
                  <a:schemeClr val="tx1"/>
                </a:solidFill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1900" dirty="0" smtClean="0">
                <a:solidFill>
                  <a:schemeClr val="tx1"/>
                </a:solidFill>
              </a:rPr>
              <a:t>3 победителя краевого конкурса учителей, успешно работающих с одаренными детьми;</a:t>
            </a:r>
          </a:p>
          <a:p>
            <a:pPr>
              <a:buFont typeface="Wingdings" pitchFamily="2" charset="2"/>
              <a:buChar char="§"/>
            </a:pPr>
            <a:r>
              <a:rPr lang="ru-RU" sz="1900" dirty="0" smtClean="0">
                <a:solidFill>
                  <a:schemeClr val="tx1"/>
                </a:solidFill>
              </a:rPr>
              <a:t>Финалист краевого конкурса «Лучший заместитель директора школы Красноярского края»;</a:t>
            </a:r>
          </a:p>
          <a:p>
            <a:pPr>
              <a:buFont typeface="Wingdings" pitchFamily="2" charset="2"/>
              <a:buChar char="§"/>
            </a:pPr>
            <a:r>
              <a:rPr lang="ru-RU" sz="1900" dirty="0" smtClean="0">
                <a:solidFill>
                  <a:schemeClr val="tx1"/>
                </a:solidFill>
              </a:rPr>
              <a:t>Развернута деятельность с молодыми педагогами: «Школа молодого учителя», конкурс молодых учителей, проекты молодых педагогов; </a:t>
            </a:r>
          </a:p>
          <a:p>
            <a:pPr>
              <a:buFont typeface="Wingdings" pitchFamily="2" charset="2"/>
              <a:buChar char="§"/>
            </a:pPr>
            <a:r>
              <a:rPr lang="ru-RU" sz="1900" dirty="0" smtClean="0">
                <a:solidFill>
                  <a:schemeClr val="tx1"/>
                </a:solidFill>
              </a:rPr>
              <a:t>Победитель краевых соревнований «Безопасное колесо»; участник российских соревнований;</a:t>
            </a:r>
          </a:p>
          <a:p>
            <a:pPr>
              <a:buFont typeface="Wingdings" pitchFamily="2" charset="2"/>
              <a:buChar char="§"/>
            </a:pPr>
            <a:r>
              <a:rPr lang="ru-RU" sz="1900" dirty="0" smtClean="0">
                <a:solidFill>
                  <a:schemeClr val="tx1"/>
                </a:solidFill>
              </a:rPr>
              <a:t>Две команды вошли в 10 сильнейших команд края в «Школьной спортивной лиге» (СОШ №2, №1).</a:t>
            </a:r>
          </a:p>
          <a:p>
            <a:pPr eaLnBrk="1" hangingPunct="1"/>
            <a:endParaRPr lang="en-US" sz="1900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74134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Достижения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14"/>
            <a:ext cx="9144000" cy="74134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</a:rPr>
              <a:t>Воспитание и дополнительное образование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858638192"/>
              </p:ext>
            </p:extLst>
          </p:nvPr>
        </p:nvGraphicFramePr>
        <p:xfrm>
          <a:off x="0" y="980728"/>
          <a:ext cx="9144000" cy="260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975318755"/>
              </p:ext>
            </p:extLst>
          </p:nvPr>
        </p:nvGraphicFramePr>
        <p:xfrm>
          <a:off x="0" y="3732307"/>
          <a:ext cx="9144000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Рисунок 7" descr="Герб-Лесосибирска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119" y="20759"/>
            <a:ext cx="734948" cy="1085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571613"/>
            <a:ext cx="8072494" cy="4429155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Ориентирование воспитательных систем ОУ на становление ключевых компетенций в соответствие со стандартами нового поколения;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Провести мониторинг  тенденций воспитательной работы в ОУ посредством очного аудита или иных форм экспертизы;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 smtClean="0"/>
              <a:t>Разработать и обсудить концепцию дополнительного образования в городе;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 smtClean="0"/>
              <a:t>Разработка и внедрение в практику новых форматов предоставления образовательных услуг дополнительного образования.</a:t>
            </a:r>
          </a:p>
          <a:p>
            <a:pPr eaLnBrk="1" hangingPunct="1"/>
            <a:endParaRPr lang="en-US" sz="2000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7326"/>
            <a:ext cx="9144000" cy="74134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</a:rPr>
              <a:t>Воспитание и дополнительное образование.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Задачи.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Рисунок 4" descr="Герб-Лесосибирск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19" y="20759"/>
            <a:ext cx="734948" cy="1085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14"/>
            <a:ext cx="9144000" cy="74134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</a:rPr>
              <a:t>Кадры ОУ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07012"/>
              </p:ext>
            </p:extLst>
          </p:nvPr>
        </p:nvGraphicFramePr>
        <p:xfrm>
          <a:off x="41120" y="1105917"/>
          <a:ext cx="9102883" cy="57520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57155"/>
                <a:gridCol w="894422"/>
                <a:gridCol w="968957"/>
                <a:gridCol w="968957"/>
                <a:gridCol w="902232"/>
                <a:gridCol w="902232"/>
                <a:gridCol w="902232"/>
                <a:gridCol w="902232"/>
                <a:gridCol w="902232"/>
                <a:gridCol w="902232"/>
              </a:tblGrid>
              <a:tr h="1521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Годы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Пед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работников в ОУ (чел.)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Молод. спец. на начало года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Молод. спец. на конец года</a:t>
                      </a:r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bg1"/>
                          </a:solidFill>
                        </a:rPr>
                        <a:t>Высш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. категория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1-ая категория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2-ая категория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Без категории</a:t>
                      </a:r>
                      <a:endParaRPr lang="ru-RU" sz="1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35-55 лет</a:t>
                      </a:r>
                      <a:endParaRPr lang="ru-RU" sz="1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Пенсионный возраст</a:t>
                      </a:r>
                      <a:endParaRPr lang="ru-RU" sz="1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410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2011-2012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10%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40 %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20%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19%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63%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13%</a:t>
                      </a:r>
                    </a:p>
                  </a:txBody>
                  <a:tcPr marL="68580" marR="68580" marT="0" marB="0" anchor="ctr"/>
                </a:tc>
              </a:tr>
              <a:tr h="1410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2012-2013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12%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10%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32%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17%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21%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62%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16%</a:t>
                      </a:r>
                    </a:p>
                  </a:txBody>
                  <a:tcPr marL="68580" marR="68580" marT="0" marB="0" anchor="ctr"/>
                </a:tc>
              </a:tr>
              <a:tr h="1410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2013-2014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14%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34%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11%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53%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15%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6" name="Рисунок 5" descr="Герб-Лесосибирск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19" y="20759"/>
            <a:ext cx="734948" cy="1085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14"/>
            <a:ext cx="9144000" cy="74134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</a:rPr>
              <a:t>Кадры ДОУ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934962"/>
              </p:ext>
            </p:extLst>
          </p:nvPr>
        </p:nvGraphicFramePr>
        <p:xfrm>
          <a:off x="1" y="1268760"/>
          <a:ext cx="9172329" cy="558924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79015"/>
                <a:gridCol w="1031887"/>
                <a:gridCol w="1031887"/>
                <a:gridCol w="1031887"/>
                <a:gridCol w="1031887"/>
                <a:gridCol w="1031887"/>
                <a:gridCol w="1031887"/>
                <a:gridCol w="1031887"/>
                <a:gridCol w="1070105"/>
              </a:tblGrid>
              <a:tr h="147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/>
                        <a:t>Годы</a:t>
                      </a:r>
                      <a:endParaRPr lang="ru-RU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err="1" smtClean="0"/>
                        <a:t>Пед</a:t>
                      </a:r>
                      <a:r>
                        <a:rPr lang="ru-RU" sz="1400" kern="1200" dirty="0" smtClean="0"/>
                        <a:t>. работников в ДОУ (чел.)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/>
                        <a:t>Молод. спец. на начало года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Молод. спец. на конец года</a:t>
                      </a:r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Высш</a:t>
                      </a:r>
                      <a:r>
                        <a:rPr lang="ru-RU" sz="1400" dirty="0" smtClean="0"/>
                        <a:t>. категория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1-ая категория</a:t>
                      </a:r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2-ая категория</a:t>
                      </a:r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err="1" smtClean="0"/>
                        <a:t>Моло</a:t>
                      </a:r>
                      <a:endParaRPr lang="ru-RU" sz="1400" kern="1200" dirty="0" smtClean="0"/>
                    </a:p>
                    <a:p>
                      <a:pPr marL="0" algn="ctr" defTabSz="914400" rtl="0" eaLnBrk="1" latinLnBrk="0" hangingPunct="1"/>
                      <a:r>
                        <a:rPr lang="ru-RU" sz="1400" kern="1200" dirty="0" smtClean="0"/>
                        <a:t>же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400" kern="1200" dirty="0" smtClean="0"/>
                        <a:t>25 лет</a:t>
                      </a:r>
                      <a:endParaRPr lang="ru-RU" sz="1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/>
                        <a:t>Пенсионный возраст</a:t>
                      </a:r>
                      <a:endParaRPr lang="ru-RU" sz="1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3701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/>
                        <a:t>2011-2012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/>
                        <a:t>291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/>
                        <a:t>     </a:t>
                      </a:r>
                      <a:r>
                        <a:rPr lang="en-US" sz="1800" kern="1200" dirty="0" smtClean="0"/>
                        <a:t>15%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/>
                        <a:t>    </a:t>
                      </a:r>
                      <a:r>
                        <a:rPr lang="en-US" sz="1800" kern="1200" dirty="0" smtClean="0"/>
                        <a:t> 12%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/>
                        <a:t>291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kern="1200" dirty="0" smtClean="0"/>
                        <a:t>6%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/>
                        <a:t>    </a:t>
                      </a:r>
                      <a:r>
                        <a:rPr lang="en-US" sz="1800" kern="1200" dirty="0" smtClean="0"/>
                        <a:t>12%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/>
                        <a:t>    10%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/>
                        <a:t>     7%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3701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/>
                        <a:t>2012-2013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/>
                        <a:t>289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/>
                        <a:t>    </a:t>
                      </a:r>
                      <a:r>
                        <a:rPr lang="en-US" sz="1800" kern="1200" dirty="0" smtClean="0"/>
                        <a:t> 1</a:t>
                      </a:r>
                      <a:r>
                        <a:rPr lang="ru-RU" sz="1800" kern="1200" dirty="0" smtClean="0"/>
                        <a:t>7</a:t>
                      </a:r>
                      <a:r>
                        <a:rPr lang="en-US" sz="1800" kern="1200" dirty="0" smtClean="0"/>
                        <a:t>%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/>
                        <a:t>    </a:t>
                      </a:r>
                      <a:r>
                        <a:rPr lang="en-US" sz="1800" kern="1200" dirty="0" smtClean="0"/>
                        <a:t> 1</a:t>
                      </a:r>
                      <a:r>
                        <a:rPr lang="ru-RU" sz="1800" kern="1200" dirty="0" smtClean="0"/>
                        <a:t>6</a:t>
                      </a:r>
                      <a:r>
                        <a:rPr lang="en-US" sz="1800" kern="1200" dirty="0" smtClean="0"/>
                        <a:t>%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/>
                        <a:t>289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kern="1200" dirty="0" smtClean="0"/>
                        <a:t>7%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/>
                        <a:t>    </a:t>
                      </a:r>
                      <a:r>
                        <a:rPr lang="en-US" sz="1800" kern="1200" dirty="0" smtClean="0"/>
                        <a:t>14%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/>
                        <a:t>    10%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/>
                        <a:t>     8%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3701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/>
                        <a:t>2013-2014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/>
                        <a:t>333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/>
                        <a:t>     </a:t>
                      </a:r>
                      <a:r>
                        <a:rPr lang="en-US" sz="1800" kern="1200" dirty="0" smtClean="0"/>
                        <a:t>1</a:t>
                      </a:r>
                      <a:r>
                        <a:rPr lang="ru-RU" sz="1800" kern="1200" dirty="0" smtClean="0"/>
                        <a:t>8</a:t>
                      </a:r>
                      <a:r>
                        <a:rPr lang="en-US" sz="1800" kern="1200" dirty="0" smtClean="0"/>
                        <a:t>%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/>
                        <a:t>     19</a:t>
                      </a:r>
                      <a:r>
                        <a:rPr lang="en-US" sz="1800" kern="1200" dirty="0" smtClean="0"/>
                        <a:t>%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/>
                        <a:t>333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kern="1200" dirty="0" smtClean="0"/>
                        <a:t>7%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/>
                        <a:t>    </a:t>
                      </a:r>
                      <a:r>
                        <a:rPr lang="en-US" sz="1800" kern="1200" dirty="0" smtClean="0"/>
                        <a:t>14%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/>
                        <a:t>    10%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/>
                        <a:t>     8%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6" name="Рисунок 5" descr="Герб-Лесосибирск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19" y="20759"/>
            <a:ext cx="734948" cy="1085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7326"/>
            <a:ext cx="9144000" cy="74134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</a:rPr>
              <a:t>Условия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757629411"/>
              </p:ext>
            </p:extLst>
          </p:nvPr>
        </p:nvGraphicFramePr>
        <p:xfrm>
          <a:off x="0" y="1196752"/>
          <a:ext cx="9144000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220882327"/>
              </p:ext>
            </p:extLst>
          </p:nvPr>
        </p:nvGraphicFramePr>
        <p:xfrm>
          <a:off x="-12338" y="4149080"/>
          <a:ext cx="9156338" cy="270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1142976" y="1857364"/>
            <a:ext cx="600079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6072992" y="2357430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142976" y="4714884"/>
            <a:ext cx="600079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TextBox 1"/>
          <p:cNvSpPr txBox="1"/>
          <p:nvPr/>
        </p:nvSpPr>
        <p:spPr>
          <a:xfrm>
            <a:off x="7072330" y="4429132"/>
            <a:ext cx="1571636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21595,80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 flipH="1" flipV="1">
            <a:off x="6072992" y="521415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Рисунок 10" descr="Герб-Лесосибирска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119" y="20759"/>
            <a:ext cx="734948" cy="1085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571612"/>
            <a:ext cx="8143932" cy="4429155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 eaLnBrk="1" hangingPunct="1">
              <a:buFont typeface="Wingdings" pitchFamily="2" charset="2"/>
              <a:buChar char="§"/>
            </a:pPr>
            <a:endParaRPr lang="ru-RU" sz="2000" dirty="0" smtClean="0">
              <a:solidFill>
                <a:schemeClr val="dk1"/>
              </a:solidFill>
            </a:endParaRPr>
          </a:p>
          <a:p>
            <a:pPr lvl="0" algn="just" eaLnBrk="1" hangingPunct="1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dk1"/>
                </a:solidFill>
              </a:rPr>
              <a:t>Для привлечения в профессию рассмотреть вариант открытия педагогических классов с использованием ресурса педагогического института;</a:t>
            </a:r>
          </a:p>
          <a:p>
            <a:pPr lvl="0" algn="just" eaLnBrk="1" hangingPunct="1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dk1"/>
                </a:solidFill>
              </a:rPr>
              <a:t>Разработать меры поддержки молодых специалистов на уровне ОУ;</a:t>
            </a:r>
          </a:p>
          <a:p>
            <a:pPr lvl="0" algn="just" eaLnBrk="1" hangingPunct="1">
              <a:buFont typeface="Wingdings" pitchFamily="2" charset="2"/>
              <a:buChar char="§"/>
            </a:pPr>
            <a:r>
              <a:rPr lang="ru-RU" sz="2000" dirty="0" smtClean="0"/>
              <a:t>Систематизировать </a:t>
            </a:r>
            <a:r>
              <a:rPr lang="ru-RU" sz="2000" dirty="0"/>
              <a:t>методическую </a:t>
            </a:r>
            <a:r>
              <a:rPr lang="ru-RU" sz="2000" dirty="0" smtClean="0"/>
              <a:t>работу. Пересмотреть </a:t>
            </a:r>
            <a:r>
              <a:rPr lang="ru-RU" sz="2000" dirty="0" smtClean="0">
                <a:solidFill>
                  <a:schemeClr val="dk1"/>
                </a:solidFill>
              </a:rPr>
              <a:t>подходы как на уровне города,  так и на уровне ОУ в вопросах повышения квалификации педагогов и специалистов. </a:t>
            </a:r>
          </a:p>
          <a:p>
            <a:pPr lvl="0" algn="just" eaLnBrk="1" hangingPunct="1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dk1"/>
                </a:solidFill>
              </a:rPr>
              <a:t>Доведение заработной платы до средней по региону по ОУ – 30072.41, по ДОУ – 21595.80</a:t>
            </a:r>
          </a:p>
          <a:p>
            <a:pPr eaLnBrk="1" hangingPunct="1"/>
            <a:endParaRPr lang="ru-RU" sz="1800" dirty="0" smtClean="0"/>
          </a:p>
          <a:p>
            <a:pPr lvl="0" eaLnBrk="1" hangingPunct="1"/>
            <a:endParaRPr lang="en-US" sz="1800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7326"/>
            <a:ext cx="9144000" cy="74134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</a:rPr>
              <a:t>Задачи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Рисунок 4" descr="Герб-Лесосибирск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19" y="20759"/>
            <a:ext cx="734948" cy="1085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7326"/>
            <a:ext cx="9144000" cy="74134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</a:rPr>
              <a:t>Условия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1504924822"/>
              </p:ext>
            </p:extLst>
          </p:nvPr>
        </p:nvGraphicFramePr>
        <p:xfrm>
          <a:off x="0" y="1105917"/>
          <a:ext cx="9144000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xmlns="" val="423789223"/>
              </p:ext>
            </p:extLst>
          </p:nvPr>
        </p:nvGraphicFramePr>
        <p:xfrm>
          <a:off x="0" y="4214794"/>
          <a:ext cx="9144000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Рисунок 5" descr="Герб-Лесосибирска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119" y="20759"/>
            <a:ext cx="734948" cy="1085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с новым учебным годо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90" y="500042"/>
            <a:ext cx="9138310" cy="55721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Рисунок 7" descr="Без имени-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643446"/>
            <a:ext cx="2160129" cy="20717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33480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/>
              <a:t>г. Лесосибирск</a:t>
            </a:r>
          </a:p>
          <a:p>
            <a:pPr algn="ctr"/>
            <a:r>
              <a:rPr lang="ru-RU" sz="1500" dirty="0" smtClean="0"/>
              <a:t>2014 г.</a:t>
            </a:r>
            <a:endParaRPr lang="ru-RU" sz="1500" dirty="0"/>
          </a:p>
        </p:txBody>
      </p:sp>
      <p:pic>
        <p:nvPicPr>
          <p:cNvPr id="5" name="Рисунок 4" descr="с новым учебным годо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48680"/>
            <a:ext cx="9138310" cy="55721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2551271564"/>
              </p:ext>
            </p:extLst>
          </p:nvPr>
        </p:nvGraphicFramePr>
        <p:xfrm>
          <a:off x="2699792" y="1340768"/>
          <a:ext cx="3833818" cy="2555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228010053"/>
              </p:ext>
            </p:extLst>
          </p:nvPr>
        </p:nvGraphicFramePr>
        <p:xfrm>
          <a:off x="5310182" y="4290560"/>
          <a:ext cx="3833818" cy="2555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3032996870"/>
              </p:ext>
            </p:extLst>
          </p:nvPr>
        </p:nvGraphicFramePr>
        <p:xfrm>
          <a:off x="41119" y="4301243"/>
          <a:ext cx="3833818" cy="2555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74134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Качество и доступность образования.</a:t>
            </a:r>
            <a:br>
              <a:rPr lang="ru-RU" sz="24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Дошкольное образование.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7" name="Рисунок 6" descr="Герб-Лесосибирска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119" y="20759"/>
            <a:ext cx="734948" cy="1085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1584348466"/>
              </p:ext>
            </p:extLst>
          </p:nvPr>
        </p:nvGraphicFramePr>
        <p:xfrm>
          <a:off x="2771800" y="1484784"/>
          <a:ext cx="3833818" cy="2555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4145540301"/>
              </p:ext>
            </p:extLst>
          </p:nvPr>
        </p:nvGraphicFramePr>
        <p:xfrm>
          <a:off x="5310182" y="4302122"/>
          <a:ext cx="3833818" cy="2555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995685496"/>
              </p:ext>
            </p:extLst>
          </p:nvPr>
        </p:nvGraphicFramePr>
        <p:xfrm>
          <a:off x="0" y="4302122"/>
          <a:ext cx="3833818" cy="2555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74134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Качество и доступность образования.</a:t>
            </a:r>
            <a:br>
              <a:rPr lang="ru-RU" sz="24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Дошкольное образование.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7" name="Рисунок 6" descr="Герб-Лесосибирска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119" y="20759"/>
            <a:ext cx="734948" cy="1085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74134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Качество и доступность образования.</a:t>
            </a:r>
            <a:br>
              <a:rPr lang="ru-RU" sz="24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Дошкольное образование.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8351761"/>
              </p:ext>
            </p:extLst>
          </p:nvPr>
        </p:nvGraphicFramePr>
        <p:xfrm>
          <a:off x="41119" y="1196752"/>
          <a:ext cx="9102881" cy="56166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2489"/>
                <a:gridCol w="1599566"/>
                <a:gridCol w="1785950"/>
                <a:gridCol w="1428760"/>
                <a:gridCol w="1594436"/>
                <a:gridCol w="1691680"/>
              </a:tblGrid>
              <a:tr h="120328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/>
                        <a:t>Год</a:t>
                      </a:r>
                      <a:endParaRPr lang="ru-RU" sz="1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 smtClean="0"/>
                        <a:t>Восстановле</a:t>
                      </a:r>
                      <a:endParaRPr lang="ru-RU" sz="1400" kern="1200" dirty="0" smtClean="0"/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 smtClean="0"/>
                        <a:t>ние</a:t>
                      </a:r>
                      <a:r>
                        <a:rPr lang="ru-RU" sz="1400" kern="1200" dirty="0" smtClean="0"/>
                        <a:t>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/>
                        <a:t>(ремонт) ДОУ</a:t>
                      </a:r>
                      <a:endParaRPr lang="ru-RU" sz="1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/>
                        <a:t>Капитальный ремонт возвращенных зданий</a:t>
                      </a:r>
                      <a:endParaRPr lang="ru-RU" sz="1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/>
                        <a:t>Доукомплектование </a:t>
                      </a:r>
                      <a:endParaRPr lang="ru-RU" sz="1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/>
                        <a:t>Финансы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/>
                        <a:t>(тыс.руб.)</a:t>
                      </a:r>
                      <a:endParaRPr lang="ru-RU" sz="1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/>
                        <a:t>Количество дополнительных мест</a:t>
                      </a:r>
                      <a:endParaRPr lang="ru-RU" sz="1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17244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2011 г.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3 группы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60 мест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95 мест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107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/>
                        <a:t>2 004,9 т.руб.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/>
                        <a:t>Из них м.б.-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/>
                        <a:t>200.4 т.р.</a:t>
                      </a:r>
                      <a:endParaRPr lang="ru-RU" sz="17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+ 262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14954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2012 г.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1 группа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25 мест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60 мест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-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/>
                        <a:t>27 650,0 т.руб.  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/>
                        <a:t>Из них м.б.- 150,0 т.р.</a:t>
                      </a:r>
                      <a:endParaRPr lang="ru-RU" sz="17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+85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29222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2013-14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2 группы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41 место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 95 мест 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280 мест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49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/>
                        <a:t>19 459,4 т.руб.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/>
                        <a:t> </a:t>
                      </a:r>
                      <a:r>
                        <a:rPr lang="ru-RU" sz="1700" kern="1200" dirty="0" err="1" smtClean="0"/>
                        <a:t>м.б</a:t>
                      </a:r>
                      <a:r>
                        <a:rPr lang="ru-RU" sz="1700" kern="1200" dirty="0" smtClean="0"/>
                        <a:t>. - 2 617,4 т.руб.</a:t>
                      </a:r>
                      <a:endParaRPr lang="ru-RU" sz="17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/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+465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9911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ИТОГО 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126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530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156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/>
                        <a:t>51 731,774 т.руб.</a:t>
                      </a:r>
                      <a:endParaRPr lang="ru-RU" sz="1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+812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Рисунок 4" descr="Герб-Лесосибирск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19" y="20759"/>
            <a:ext cx="734948" cy="1085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74134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Качество и доступность образования.</a:t>
            </a:r>
            <a:br>
              <a:rPr lang="ru-RU" sz="24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Дошкольное образование.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5312897"/>
              </p:ext>
            </p:extLst>
          </p:nvPr>
        </p:nvGraphicFramePr>
        <p:xfrm>
          <a:off x="0" y="1268760"/>
          <a:ext cx="9123040" cy="5589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5334"/>
                <a:gridCol w="1446198"/>
                <a:gridCol w="1837063"/>
                <a:gridCol w="1473691"/>
                <a:gridCol w="1837063"/>
                <a:gridCol w="1473691"/>
              </a:tblGrid>
              <a:tr h="119742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Год</a:t>
                      </a:r>
                      <a:endParaRPr lang="ru-RU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Восстановление (ремонт) ДОУ</a:t>
                      </a:r>
                      <a:endParaRPr lang="ru-RU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Капитальный ремонт возвращенных зданий</a:t>
                      </a:r>
                      <a:endParaRPr lang="ru-RU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Доукомплектование по САПИНам</a:t>
                      </a:r>
                      <a:endParaRPr lang="ru-RU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Финансы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(тыс.руб.)</a:t>
                      </a:r>
                      <a:endParaRPr lang="ru-RU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Количество </a:t>
                      </a:r>
                      <a:r>
                        <a:rPr lang="ru-RU" sz="1600" kern="1200" dirty="0" err="1" smtClean="0"/>
                        <a:t>доп-х</a:t>
                      </a:r>
                      <a:r>
                        <a:rPr lang="ru-RU" sz="1600" kern="1200" dirty="0" smtClean="0"/>
                        <a:t> мест</a:t>
                      </a:r>
                      <a:endParaRPr lang="ru-RU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16673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2011 г.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3 группы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60 мест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95 мест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107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2 004,9 т.руб.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Из них м.б.-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200.4 т.р.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+ 262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14394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2012 г.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1 группа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25 мест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60 мест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-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27 650,0 т.руб.  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Из них м.б.- 150,0 т.р.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+85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28592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2013-14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2 группы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41 место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 95 мест 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280 мест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49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19 459,4 т.руб.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  2 617,4 т.руб.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/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+465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9521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ИТОГО 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126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530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156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51 731,774 т.руб.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+812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Рисунок 4" descr="Герб-Лесосибирск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19" y="20759"/>
            <a:ext cx="734948" cy="1085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91018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74134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</a:rPr>
              <a:t>Дошкольное образование.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Задачи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28596" y="1571613"/>
            <a:ext cx="8229600" cy="421484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§"/>
            </a:pPr>
            <a:endParaRPr lang="ru-RU" sz="2000" dirty="0" smtClean="0">
              <a:latin typeface="+mn-lt"/>
              <a:cs typeface="+mn-cs"/>
            </a:endParaRPr>
          </a:p>
          <a:p>
            <a:pPr marL="363538" indent="-363538">
              <a:buFont typeface="Wingdings" pitchFamily="2" charset="2"/>
              <a:buChar char="§"/>
            </a:pPr>
            <a:r>
              <a:rPr lang="ru-RU" sz="2000" dirty="0" smtClean="0">
                <a:latin typeface="+mn-lt"/>
                <a:cs typeface="+mn-cs"/>
              </a:rPr>
              <a:t>Продолжить работу по выполнению Указа Президента по обеспечению к 2016 году полной доступности дошкольного образования для детей в возрасте от 3 до 7 лет  и провести до конца финансового 2014 года доукомплектование списочного состава воспитанников ДОУ до 120 детей;</a:t>
            </a:r>
          </a:p>
          <a:p>
            <a:pPr marL="363538" indent="-363538">
              <a:buFont typeface="Wingdings" pitchFamily="2" charset="2"/>
              <a:buChar char="§"/>
            </a:pPr>
            <a:endParaRPr lang="ru-RU" sz="2000" dirty="0" smtClean="0">
              <a:latin typeface="+mn-lt"/>
              <a:cs typeface="+mn-cs"/>
            </a:endParaRPr>
          </a:p>
          <a:p>
            <a:pPr marL="363538" indent="-363538">
              <a:buFont typeface="Wingdings" pitchFamily="2" charset="2"/>
              <a:buChar char="§"/>
            </a:pPr>
            <a:r>
              <a:rPr lang="ru-RU" sz="2000" dirty="0" smtClean="0">
                <a:latin typeface="+mn-lt"/>
                <a:cs typeface="+mn-cs"/>
              </a:rPr>
              <a:t>Доукомплектование дополнительными местами ДОУ и приобретение инвентаря;</a:t>
            </a:r>
          </a:p>
          <a:p>
            <a:pPr marL="363538" indent="-363538">
              <a:buFont typeface="Wingdings" pitchFamily="2" charset="2"/>
              <a:buChar char="§"/>
            </a:pPr>
            <a:endParaRPr lang="ru-RU" sz="2000" dirty="0" smtClean="0">
              <a:latin typeface="+mn-lt"/>
              <a:cs typeface="+mn-cs"/>
            </a:endParaRPr>
          </a:p>
          <a:p>
            <a:pPr marL="363538" indent="-363538">
              <a:buFont typeface="Wingdings" pitchFamily="2" charset="2"/>
              <a:buChar char="§"/>
            </a:pPr>
            <a:r>
              <a:rPr lang="ru-RU" sz="2000" dirty="0" smtClean="0">
                <a:latin typeface="+mn-lt"/>
                <a:cs typeface="+mn-cs"/>
              </a:rPr>
              <a:t>Возобновить работу по привлечению частного бизнеса к решению данного вопроса.</a:t>
            </a:r>
          </a:p>
        </p:txBody>
      </p:sp>
      <p:pic>
        <p:nvPicPr>
          <p:cNvPr id="5" name="Рисунок 4" descr="Герб-Лесосибирск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19" y="20759"/>
            <a:ext cx="734948" cy="1085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74134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Качество и доступность образования.</a:t>
            </a:r>
            <a:br>
              <a:rPr lang="ru-RU" sz="24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Общее образование.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355132438"/>
              </p:ext>
            </p:extLst>
          </p:nvPr>
        </p:nvGraphicFramePr>
        <p:xfrm>
          <a:off x="41119" y="1000108"/>
          <a:ext cx="9102881" cy="585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 descr="Герб-Лесосибирска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19" y="20759"/>
            <a:ext cx="734948" cy="1085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74134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Динамика среднего балла ЕГЭ</a:t>
            </a:r>
            <a:endParaRPr lang="en-US" sz="2400" b="1" dirty="0" smtClean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55875537"/>
              </p:ext>
            </p:extLst>
          </p:nvPr>
        </p:nvGraphicFramePr>
        <p:xfrm>
          <a:off x="41119" y="1285836"/>
          <a:ext cx="9102881" cy="557216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68481"/>
                <a:gridCol w="1658600"/>
                <a:gridCol w="1658600"/>
                <a:gridCol w="1658600"/>
                <a:gridCol w="1658600"/>
              </a:tblGrid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РФ</a:t>
                      </a:r>
                      <a:endParaRPr lang="ru-RU" dirty="0"/>
                    </a:p>
                  </a:txBody>
                  <a:tcPr anchor="ctr"/>
                </a:tc>
              </a:tr>
              <a:tr h="46434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Русский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63,3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63,3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62,1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62,5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6434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Математика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44,5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45,1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44,1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39,6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6434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Физика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46,7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56,0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43,8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45,7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6434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Химия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56,1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56,1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55,6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55,6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6434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Обществознание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52,9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58,8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51,6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53,1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6434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Биология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54,5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54,0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53,8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54,3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6434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ИКТ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59,3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62,5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56,7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57,2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6434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История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54,8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54,0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52,5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47,5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6434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География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55,3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57,8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58,8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53,1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Английский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47,6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68,6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57,9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61,2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Литература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49,8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52,9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51,5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54,0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Рисунок 4" descr="Герб-Лесосибирск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19" y="20759"/>
            <a:ext cx="734948" cy="1085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5429</TotalTime>
  <Words>1771</Words>
  <Application>Microsoft Office PowerPoint</Application>
  <PresentationFormat>Экран (4:3)</PresentationFormat>
  <Paragraphs>427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Diseño predeterminado</vt:lpstr>
      <vt:lpstr>августовский педагогический совет</vt:lpstr>
      <vt:lpstr>Достижения</vt:lpstr>
      <vt:lpstr>Качество и доступность образования. Дошкольное образование.</vt:lpstr>
      <vt:lpstr>Качество и доступность образования. Дошкольное образование.</vt:lpstr>
      <vt:lpstr>Качество и доступность образования. Дошкольное образование.</vt:lpstr>
      <vt:lpstr>Качество и доступность образования. Дошкольное образование.</vt:lpstr>
      <vt:lpstr>Дошкольное образование.  Задачи</vt:lpstr>
      <vt:lpstr>Качество и доступность образования. Общее образование.</vt:lpstr>
      <vt:lpstr>Динамика среднего балла ЕГЭ</vt:lpstr>
      <vt:lpstr>Динамика среднего балла ЕГЭ</vt:lpstr>
      <vt:lpstr>ЕГЭ. Предметы по выбору.</vt:lpstr>
      <vt:lpstr>ЕГЭ.  Профильный и углубленный уровень.</vt:lpstr>
      <vt:lpstr>Независимая экспертиза 9-х классов</vt:lpstr>
      <vt:lpstr>Независимая экспертиза 4-х классов</vt:lpstr>
      <vt:lpstr>Задачи</vt:lpstr>
      <vt:lpstr>Качественное и реальное введение ФГОС</vt:lpstr>
      <vt:lpstr>Задачи</vt:lpstr>
      <vt:lpstr>Качество и доступность образования.  Одаренные дети и дети с ограниченными возможностями здоровья.</vt:lpstr>
      <vt:lpstr>Качество и доступность образования.  Задачи</vt:lpstr>
      <vt:lpstr>Воспитание и дополнительное образование</vt:lpstr>
      <vt:lpstr>Воспитание и дополнительное образование.  Задачи.</vt:lpstr>
      <vt:lpstr>Кадры ОУ</vt:lpstr>
      <vt:lpstr>Кадры ДОУ</vt:lpstr>
      <vt:lpstr>Условия</vt:lpstr>
      <vt:lpstr>Задачи</vt:lpstr>
      <vt:lpstr>Условия</vt:lpstr>
      <vt:lpstr>Слайд 27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Rasen999</cp:lastModifiedBy>
  <cp:revision>885</cp:revision>
  <dcterms:created xsi:type="dcterms:W3CDTF">2010-05-23T14:28:12Z</dcterms:created>
  <dcterms:modified xsi:type="dcterms:W3CDTF">2014-09-01T01:00:28Z</dcterms:modified>
</cp:coreProperties>
</file>