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7" r:id="rId2"/>
    <p:sldId id="288" r:id="rId3"/>
    <p:sldId id="281" r:id="rId4"/>
    <p:sldId id="280" r:id="rId5"/>
    <p:sldId id="282" r:id="rId6"/>
    <p:sldId id="268" r:id="rId7"/>
    <p:sldId id="269" r:id="rId8"/>
    <p:sldId id="285" r:id="rId9"/>
    <p:sldId id="283" r:id="rId10"/>
    <p:sldId id="284" r:id="rId11"/>
    <p:sldId id="261" r:id="rId12"/>
    <p:sldId id="262" r:id="rId13"/>
    <p:sldId id="264" r:id="rId14"/>
    <p:sldId id="286" r:id="rId15"/>
    <p:sldId id="275" r:id="rId16"/>
    <p:sldId id="290" r:id="rId17"/>
    <p:sldId id="277" r:id="rId18"/>
    <p:sldId id="278" r:id="rId19"/>
    <p:sldId id="28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2F0429-850A-4582-8F2A-38ADE7C7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D31D9-4160-4A1B-A53D-83FDE32A000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99872A84-B4EF-4118-8304-6D265589F494}" type="slidenum">
              <a:rPr lang="ru-RU" altLang="ru-RU">
                <a:solidFill>
                  <a:schemeClr val="bg1"/>
                </a:solidFill>
              </a:rPr>
              <a:pPr eaLnBrk="0" hangingPunct="0"/>
              <a:t>8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253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2253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208463"/>
          </a:xfrm>
          <a:noFill/>
          <a:ln/>
        </p:spPr>
        <p:txBody>
          <a:bodyPr wrap="none" lIns="0" tIns="0" rIns="0" bIns="0" anchor="ctr"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C6A7F-CF22-4ADF-AB00-44C024263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275C-1F0D-4962-8E6C-7CDCEF764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0443-6B7A-451C-ADC6-65857F613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0B64-4B65-4360-B4F3-7AD30CE3A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372F3-2922-48A5-AC83-9987CD9D8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D4C7-62DE-4FA9-8B0B-E51C03B17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4441-242B-4448-9DB1-F84C56666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2AE0F-9348-4661-8EFE-B6C19A840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B717-D2F9-4E01-B01E-E4A9EBA2D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F3453-4A3B-4796-BD03-8D069F941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D930-3E32-427B-BDD8-AC62E5242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34F527-FDA1-4CE9-828F-2DFD5C39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56575" cy="351948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ПСИХИАТРИЧЕСКИЕ АСПЕКТЫ ПРОФИЛАКТИКИ ДЕВИАНТНОГО ПОВЕДЕНИЯ НЕСОВЕРШЕННОЛЕТНИХ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365625"/>
            <a:ext cx="8229600" cy="709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	Главный детский психиатр министерства здравоохранения Красноярского края, заведующая детским поликлиническим отделением КГБУЗ «Красноярский краевой психоневрологический диспансер № 1» Володенкова Елена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323850" y="-2582863"/>
            <a:ext cx="8351838" cy="69850"/>
          </a:xfrm>
        </p:spPr>
        <p:txBody>
          <a:bodyPr lIns="90000" tIns="46800" rIns="90000" bIns="46800"/>
          <a:lstStyle/>
          <a:p>
            <a:pPr eaLnBrk="1" hangingPunct="1"/>
            <a:endParaRPr lang="ru-RU" altLang="ru-RU" sz="4000" smtClean="0"/>
          </a:p>
        </p:txBody>
      </p:sp>
      <p:sp>
        <p:nvSpPr>
          <p:cNvPr id="11267" name="Объект 2"/>
          <p:cNvSpPr>
            <a:spLocks noGrp="1"/>
          </p:cNvSpPr>
          <p:nvPr>
            <p:ph idx="4294967295"/>
          </p:nvPr>
        </p:nvSpPr>
        <p:spPr>
          <a:xfrm>
            <a:off x="755650" y="620713"/>
            <a:ext cx="7856538" cy="8815387"/>
          </a:xfrm>
        </p:spPr>
        <p:txBody>
          <a:bodyPr lIns="90000" tIns="46800" rIns="90000" bIns="46800"/>
          <a:lstStyle/>
          <a:p>
            <a:pPr eaLnBrk="1" hangingPunct="1">
              <a:buFontTx/>
              <a:buNone/>
            </a:pPr>
            <a:r>
              <a:rPr lang="ru-RU" altLang="ru-RU" smtClean="0">
                <a:solidFill>
                  <a:schemeClr val="hlink"/>
                </a:solidFill>
              </a:rPr>
              <a:t>вторичная профилактика</a:t>
            </a:r>
            <a:r>
              <a:rPr lang="ru-RU" altLang="ru-RU" smtClean="0"/>
              <a:t> </a:t>
            </a:r>
            <a:r>
              <a:rPr lang="ru-RU" altLang="ru-RU" sz="2800" smtClean="0"/>
              <a:t>направлена на группы риска (несовершеннолетние из социально неблагополучных семей, не усваивающие программу обучения, пропускающие уроки без уважительной причины, имеющие конфликты со сверстниками и педагогами и т.д);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  <a:r>
              <a:rPr lang="ru-RU" altLang="ru-RU" smtClean="0">
                <a:solidFill>
                  <a:schemeClr val="hlink"/>
                </a:solidFill>
              </a:rPr>
              <a:t>третичная профилактика</a:t>
            </a:r>
            <a:r>
              <a:rPr lang="ru-RU" altLang="ru-RU" smtClean="0"/>
              <a:t> направлена на предупреждение повторных нарушений поведения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hlink"/>
                </a:solidFill>
              </a:rPr>
              <a:t>Принципы коррекции нарушений поведения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Игнорирование агрессивного поведения, систематическое подкрепление нормативного поведения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Наблюдение: в каких ситуациях часто проявляется отклоняющееся поведение, имеется ли неприятие ребенком требований и ограничений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Необходимо принятие со стороны ребенка – мотивация к изменениям (доверие и разъяснения)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20713"/>
            <a:ext cx="8229600" cy="5616575"/>
          </a:xfrm>
        </p:spPr>
        <p:txBody>
          <a:bodyPr/>
          <a:lstStyle/>
          <a:p>
            <a:pPr eaLnBrk="1" hangingPunct="1"/>
            <a:r>
              <a:rPr lang="ru-RU" smtClean="0"/>
              <a:t>Проведение коррекции в естественных условиях</a:t>
            </a:r>
          </a:p>
          <a:p>
            <a:pPr eaLnBrk="1" hangingPunct="1"/>
            <a:r>
              <a:rPr lang="ru-RU" smtClean="0"/>
              <a:t>Сотрудничество специалистов</a:t>
            </a:r>
          </a:p>
          <a:p>
            <a:pPr eaLnBrk="1" hangingPunct="1"/>
            <a:r>
              <a:rPr lang="ru-RU" smtClean="0"/>
              <a:t>Направленное изменение условий среды, которые вызывают и поддерживают проблемное поведение ребенка</a:t>
            </a:r>
          </a:p>
          <a:p>
            <a:pPr eaLnBrk="1" hangingPunct="1"/>
            <a:r>
              <a:rPr lang="ru-RU" smtClean="0"/>
              <a:t>Средовая терапия –побуждение к проявлению собственной инициативы и личной ответственности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33375"/>
            <a:ext cx="8218488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Ребенок (подросток) становится на путь изменений, если получает достаточную автономию при определении своих целей и поддержку при их реализации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Нарушения поведения  должны рассматриваться как зафиксированные (заученные) формы поведения, а не как последствия неадекватного разрешения конфликта.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Провокационное поведение прерывать молча, не прибегая к наказаниям и не комментировать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Положительные стимулы в повседневной жизни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0000" tIns="46800" rIns="90000" bIns="46800"/>
          <a:lstStyle/>
          <a:p>
            <a:pPr eaLnBrk="1" hangingPunct="1"/>
            <a:r>
              <a:rPr lang="ru-RU" smtClean="0">
                <a:solidFill>
                  <a:srgbClr val="009999"/>
                </a:solidFill>
              </a:rPr>
              <a:t>Факторы, тормозящие проявления агрессии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4294967295"/>
          </p:nvPr>
        </p:nvSpPr>
        <p:spPr/>
        <p:txBody>
          <a:bodyPr lIns="90000" tIns="46800" rIns="90000" bIns="46800"/>
          <a:lstStyle/>
          <a:p>
            <a:pPr marL="514350" indent="-514350" defTabSz="449263" eaLnBrk="1" hangingPunct="1">
              <a:buFont typeface="Times New Roman" pitchFamily="18" charset="0"/>
              <a:buAutoNum type="arabicPeriod"/>
            </a:pPr>
            <a:r>
              <a:rPr lang="ru-RU" smtClean="0"/>
              <a:t>Неотвратимость наказания</a:t>
            </a:r>
          </a:p>
          <a:p>
            <a:pPr marL="514350" indent="-514350" defTabSz="449263" eaLnBrk="1" hangingPunct="1">
              <a:buFont typeface="Times New Roman" pitchFamily="18" charset="0"/>
              <a:buAutoNum type="arabicPeriod"/>
            </a:pPr>
            <a:r>
              <a:rPr lang="ru-RU" smtClean="0"/>
              <a:t>Ритуалы, культурально обусловленные манеры, привычное поведение, способствующее успешному разрешению конфликта</a:t>
            </a:r>
          </a:p>
          <a:p>
            <a:pPr marL="514350" indent="-514350" defTabSz="449263" eaLnBrk="1" hangingPunct="1">
              <a:buFont typeface="Times New Roman" pitchFamily="18" charset="0"/>
              <a:buAutoNum type="arabicPeriod"/>
            </a:pPr>
            <a:r>
              <a:rPr lang="ru-RU" smtClean="0"/>
              <a:t>Ответственная мораль</a:t>
            </a:r>
          </a:p>
          <a:p>
            <a:pPr marL="514350" indent="-514350" defTabSz="449263" eaLnBrk="1" hangingPunct="1">
              <a:buFont typeface="Times New Roman" pitchFamily="18" charset="0"/>
              <a:buAutoNum type="arabicPeriod"/>
            </a:pPr>
            <a:r>
              <a:rPr lang="ru-RU" smtClean="0"/>
              <a:t>Творчество и спорт</a:t>
            </a:r>
          </a:p>
          <a:p>
            <a:pPr marL="514350" indent="-514350" defTabSz="449263" eaLnBrk="1" hangingPunct="1">
              <a:buFont typeface="Times New Roman" pitchFamily="18" charset="0"/>
              <a:buAutoNum type="arabicPeriod"/>
            </a:pPr>
            <a:r>
              <a:rPr lang="ru-RU" smtClean="0"/>
              <a:t>Личное знакомство</a:t>
            </a:r>
          </a:p>
          <a:p>
            <a:pPr marL="514350" indent="-514350" defTabSz="449263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60350"/>
            <a:ext cx="7777162" cy="1008063"/>
          </a:xfrm>
        </p:spPr>
        <p:txBody>
          <a:bodyPr lIns="90000" tIns="46800" rIns="90000" bIns="46800"/>
          <a:lstStyle/>
          <a:p>
            <a:pPr eaLnBrk="1" hangingPunct="1"/>
            <a:r>
              <a:rPr lang="ru-RU" altLang="ru-RU" sz="4000" smtClean="0">
                <a:solidFill>
                  <a:srgbClr val="009999"/>
                </a:solidFill>
              </a:rPr>
              <a:t>Нормативные правовые акты психиатрической службы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135937" cy="495617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Закон РФ «О психиатрической помощи и гарантиях прав граждан при ее оказании» №3185-1 от 2.07.1992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Федеральный Закон РФ «Об основах охраны здоровья граждан в Российской Федерации» № 323-ФЗ от 21.11.2011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Приказ Минздравсоцразвития России от 17.05.2012 N 566н</a:t>
            </a:r>
            <a:br>
              <a:rPr lang="ru-RU" altLang="ru-RU" sz="2800" smtClean="0"/>
            </a:br>
            <a:r>
              <a:rPr lang="ru-RU" altLang="ru-RU" sz="2800" smtClean="0"/>
              <a:t>"Об утверждении Порядка оказания медицинской помощи при психических расстройствах и расстройствах поведения"</a:t>
            </a:r>
            <a:br>
              <a:rPr lang="ru-RU" altLang="ru-RU" sz="2800" smtClean="0"/>
            </a:br>
            <a:endParaRPr lang="ru-RU" altLang="ru-RU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91512" cy="19304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Приказ Министерства здравоохранения РФ от 30 июня 2016 г. № 436н "Об утверждении перечня заболеваний, наличие которых дает право на обучение по основным общеобразовательным программам на дому"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18487" cy="4065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Особенности течения заболевания, требующие обучения на дому (форма, стадия, фаза, степень тяжести заболевания, течение заболевания, осложнения, терапия)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Тяжелой степени, со стойкими значительными неконтролируемыми нарушениями поведения, но не представляющими опасность для себя и (или) окружающих, на фоне фармакорезистентности или длительного подбора терапии (более 1 месяца)</a:t>
            </a:r>
            <a:br>
              <a:rPr lang="ru-RU" sz="2000" smtClean="0"/>
            </a:br>
            <a:endParaRPr lang="ru-RU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88913"/>
            <a:ext cx="7770812" cy="1827212"/>
          </a:xfrm>
        </p:spPr>
        <p:txBody>
          <a:bodyPr lIns="90000" tIns="46800" rIns="90000" bIns="46800"/>
          <a:lstStyle/>
          <a:p>
            <a:pPr eaLnBrk="1" hangingPunct="1"/>
            <a:r>
              <a:rPr lang="ru-RU" altLang="ru-RU" smtClean="0">
                <a:solidFill>
                  <a:srgbClr val="009999"/>
                </a:solidFill>
              </a:rPr>
              <a:t>КАК ПОПАСТЬ НА ПРИЕМ К ПСИХИАТРУ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148638" cy="39973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Прием психиатра несовершеннолетних, не достигших 15-летнего возраста только в присутствии родителей или опекунов, м.б. нотариально заверенная доверенность на другого родственника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Документы: свидетельство о рождении или паспорт ребенка, паспорт родителя или опекуна, медицинский полис, при нарушениях поведения обязательна характеристика из образовательной организации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539750" y="-171450"/>
            <a:ext cx="8145463" cy="300038"/>
          </a:xfrm>
        </p:spPr>
        <p:txBody>
          <a:bodyPr lIns="90000" tIns="46800" rIns="90000" bIns="46800"/>
          <a:lstStyle/>
          <a:p>
            <a:pPr eaLnBrk="1" hangingPunct="1"/>
            <a:endParaRPr lang="ru-RU" alt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4294967295"/>
          </p:nvPr>
        </p:nvSpPr>
        <p:spPr>
          <a:xfrm>
            <a:off x="323850" y="908050"/>
            <a:ext cx="8228013" cy="5360988"/>
          </a:xfrm>
        </p:spPr>
        <p:txBody>
          <a:bodyPr lIns="90000" tIns="46800" rIns="90000" bIns="46800"/>
          <a:lstStyle/>
          <a:p>
            <a:pPr eaLnBrk="1" hangingPunct="1">
              <a:buFontTx/>
              <a:buNone/>
            </a:pPr>
            <a:r>
              <a:rPr lang="ru-RU" altLang="ru-RU" smtClean="0"/>
              <a:t>	Если родители не выполняют рекомендации школьного психолога или врача психиатра и это ведет к ухудшению поведения несовершеннолетнего, необходимо обратиться в комиссию по делам несовершеннолетних и защите их прав в связи с нарушением права ребенка на охрану здоровья.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>
                <a:solidFill>
                  <a:schemeClr val="hlink"/>
                </a:solidFill>
              </a:rPr>
              <a:t>			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 lIns="90000" tIns="46800" rIns="90000" bIns="46800"/>
          <a:lstStyle/>
          <a:p>
            <a:pPr eaLnBrk="1" hangingPunct="1"/>
            <a:r>
              <a:rPr lang="ru-RU" altLang="ru-RU" smtClean="0">
                <a:solidFill>
                  <a:srgbClr val="009999"/>
                </a:solidFill>
              </a:rPr>
              <a:t>Девиантное поведение детей и подростков -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4294967295"/>
          </p:nvPr>
        </p:nvSpPr>
        <p:spPr>
          <a:xfrm>
            <a:off x="395288" y="2060575"/>
            <a:ext cx="8229600" cy="4525963"/>
          </a:xfrm>
        </p:spPr>
        <p:txBody>
          <a:bodyPr lIns="90000" tIns="46800" rIns="90000" bIns="46800"/>
          <a:lstStyle/>
          <a:p>
            <a:pPr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sz="3600" smtClean="0"/>
              <a:t>это поведение, характеризующееся отклонением от принятых в обществе нравственных, а в некоторых случаях правовых норм</a:t>
            </a:r>
            <a:r>
              <a:rPr lang="ru-RU" altLang="ru-RU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01038" cy="73818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hlink"/>
                </a:solidFill>
              </a:rPr>
              <a:t>ОПРЕДЕЛЕНИЕ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374063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Проявления расстройств поведения весьма многообразны – от непослушания, повышенной агрессивности и конфликтов до бродяжничества и тяжелых деликтов. 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Нарушения социального поведения часто встречаются в процессе развития детей и обусловленны педагогической запущенностью, ситуационными моментами или временно возникающими в связи с возрастными сдвигами преходящими  нарушениями адаптации. 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Обладая несомненным  дескриптивным сходством, сами по себе единичные девиации поведения не могут рассматриваться как симптомы в рамках клинически очерченных психопатологических нарушений.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706437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hlink"/>
                </a:solidFill>
              </a:rPr>
              <a:t>ЭПИДЕМИОЛОГИЯ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18487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Точных данных о распространенности расстройств поведения нет из-за сложностей с их определением и разграничением. 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Однако они встречается достаточно часто с тенденцией к увеличению частоты встречаемости в последние десятилетия (примерно 2-8% детей) и  составляют значительную часть детско-подросткового контингента, попадающего на прием к психиатру. 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Значительно чаще встречаются у мальчиков (примерное соотношение полов - 1:5)  и характеризуются более поздним возрастом начала у девочек. 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Не обнаружено надежной связи уровня распространенности расстройств поведения в детстве с этнической или расовой принадлежностью.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8509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hlink"/>
                </a:solidFill>
              </a:rPr>
              <a:t>ЭТИОЛОГИЯ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spcAft>
                <a:spcPts val="1413"/>
              </a:spcAft>
            </a:pPr>
            <a:r>
              <a:rPr lang="ru-RU" sz="2400" b="1" smtClean="0"/>
              <a:t>Причины расстройств поведения точно не установлены. Современный биопсихосоциальный подход предусматривает комплексную природу их формирования, обусловленную сложным континуальным взаимодействием конституционально-биологических факторов, резидуально-органической церебральной недостаточности, индивидуальных личностных особенностей, психосоциальных факторов и социо-экономических характеристик, а также психогенных и микросредовых предпосылок неправильного поведения ребёнка или подростка.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18487" cy="968375"/>
          </a:xfrm>
        </p:spPr>
        <p:txBody>
          <a:bodyPr lIns="90000" tIns="46800" rIns="90000" bIns="46800"/>
          <a:lstStyle/>
          <a:p>
            <a:pPr eaLnBrk="1" hangingPunct="1"/>
            <a:r>
              <a:rPr lang="ru-RU" altLang="ru-RU" sz="3600" smtClean="0">
                <a:solidFill>
                  <a:srgbClr val="009999"/>
                </a:solidFill>
              </a:rPr>
              <a:t>Причины отклоняющегося поведения</a:t>
            </a:r>
            <a:br>
              <a:rPr lang="ru-RU" altLang="ru-RU" sz="3600" smtClean="0">
                <a:solidFill>
                  <a:srgbClr val="009999"/>
                </a:solidFill>
              </a:rPr>
            </a:br>
            <a:r>
              <a:rPr lang="ru-RU" altLang="ru-RU" sz="3600" smtClean="0">
                <a:solidFill>
                  <a:srgbClr val="009999"/>
                </a:solidFill>
              </a:rPr>
              <a:t>у несовершеннолетних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4294967295"/>
          </p:nvPr>
        </p:nvSpPr>
        <p:spPr/>
        <p:txBody>
          <a:bodyPr lIns="90000" tIns="46800" rIns="90000" bIns="46800"/>
          <a:lstStyle/>
          <a:p>
            <a:pPr eaLnBrk="1" hangingPunct="1">
              <a:buFontTx/>
              <a:buNone/>
            </a:pPr>
            <a:r>
              <a:rPr lang="ru-RU" altLang="ru-RU" sz="2400" smtClean="0"/>
              <a:t>1. Социально – педагогическая запущенность, когда ребенок, ведет себя неправильно в силу своей невоспитанности, отсутствия у него необходимых позитивных знаний, умений.</a:t>
            </a: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z="2400" smtClean="0"/>
              <a:t>2. Глубокий психический дискомфорт, вызванный неблагополучием семейных взаимоотношений, отрицательным психологическим микроклиматом в семье и школе.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3.Безнадзорность, отрицательное влияние окружающей среды.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4. Психическое расстройство.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166688"/>
            <a:ext cx="8228013" cy="1433512"/>
          </a:xfrm>
        </p:spPr>
        <p:txBody>
          <a:bodyPr lIns="90000" tIns="46800" rIns="90000" bIns="46800"/>
          <a:lstStyle/>
          <a:p>
            <a:pPr eaLnBrk="1" hangingPunct="1"/>
            <a:r>
              <a:rPr lang="ru-RU" altLang="ru-RU" sz="3200" smtClean="0">
                <a:solidFill>
                  <a:srgbClr val="009999"/>
                </a:solidFill>
              </a:rPr>
              <a:t>Факторы, способствующие проявлениям девиантного поведения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4294967295"/>
          </p:nvPr>
        </p:nvSpPr>
        <p:spPr/>
        <p:txBody>
          <a:bodyPr lIns="90000" tIns="46800" rIns="90000" bIns="46800"/>
          <a:lstStyle/>
          <a:p>
            <a:pPr eaLnBrk="1" hangingPunct="1"/>
            <a:r>
              <a:rPr lang="ru-RU" altLang="ru-RU" smtClean="0"/>
              <a:t>неполная семья</a:t>
            </a:r>
          </a:p>
          <a:p>
            <a:pPr eaLnBrk="1" hangingPunct="1"/>
            <a:r>
              <a:rPr lang="ru-RU" altLang="ru-RU" smtClean="0"/>
              <a:t> материальное положение семьи</a:t>
            </a:r>
          </a:p>
          <a:p>
            <a:pPr eaLnBrk="1" hangingPunct="1"/>
            <a:r>
              <a:rPr lang="ru-RU" altLang="ru-RU" smtClean="0"/>
              <a:t>стиль воспитания в семье (отсутствие единых требований к ребенку, жестокость родителей, эмоциональное отвержение и т.д.)</a:t>
            </a:r>
          </a:p>
          <a:p>
            <a:pPr eaLnBrk="1" hangingPunct="1"/>
            <a:r>
              <a:rPr lang="ru-RU" altLang="ru-RU" smtClean="0"/>
              <a:t> злоупотребление родителями алкоголя и наркотиков.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1EB2026-FF1B-4B72-8B02-2F8FDA244BAA}" type="slidenum">
              <a:rPr lang="ru-RU" altLang="ru-RU" sz="1400">
                <a:solidFill>
                  <a:srgbClr val="000000"/>
                </a:solidFill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363"/>
            <a:ext cx="8229600" cy="1922462"/>
          </a:xfrm>
        </p:spPr>
        <p:txBody>
          <a:bodyPr lIns="90000" tIns="46800" rIns="90000" bIns="46800"/>
          <a:lstStyle/>
          <a:p>
            <a:pPr defTabSz="449263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4000" smtClean="0">
                <a:solidFill>
                  <a:schemeClr val="hlink"/>
                </a:solidFill>
              </a:rPr>
              <a:t>«Психопатия у взрослого никогда не возникает вдруг, как нечто готовое»</a:t>
            </a:r>
            <a:r>
              <a:rPr lang="ru-RU" altLang="ru-RU" sz="4000" smtClean="0"/>
              <a:t>   (</a:t>
            </a:r>
            <a:r>
              <a:rPr lang="ru-RU" altLang="ru-RU" sz="3200" smtClean="0"/>
              <a:t>Г.Е.Сухарева)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31187" cy="4116387"/>
          </a:xfrm>
        </p:spPr>
        <p:txBody>
          <a:bodyPr lIns="90000" tIns="46800" rIns="90000" bIns="46800"/>
          <a:lstStyle/>
          <a:p>
            <a:pPr marL="341313" indent="-341313" defTabSz="449263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altLang="ru-RU" smtClean="0"/>
          </a:p>
          <a:p>
            <a:pPr marL="341313" indent="-341313" defTabSz="449263" eaLnBrk="1" hangingPunct="1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mtClean="0"/>
              <a:t>Психопатоподобное поведение детей отличается от психопатии взрослых:</a:t>
            </a:r>
          </a:p>
          <a:p>
            <a:pPr marL="341313" indent="-341313" defTabSz="449263" eaLnBrk="1" hangingPunct="1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mtClean="0"/>
              <a:t>	-нарушение социальной адаптации даже при минимальных проявлениях</a:t>
            </a:r>
          </a:p>
          <a:p>
            <a:pPr marL="341313" indent="-341313" defTabSz="449263" eaLnBrk="1" hangingPunct="1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mtClean="0"/>
              <a:t>	-парциальность проявлений</a:t>
            </a:r>
          </a:p>
          <a:p>
            <a:pPr marL="341313" indent="-341313" defTabSz="449263" eaLnBrk="1" hangingPunct="1">
              <a:spcBef>
                <a:spcPts val="6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mtClean="0"/>
              <a:t>	-неустойчивость, изменчивость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0000" tIns="46800" rIns="90000" bIns="46800"/>
          <a:lstStyle/>
          <a:p>
            <a:pPr eaLnBrk="1" hangingPunct="1"/>
            <a:r>
              <a:rPr lang="ru-RU" altLang="ru-RU" sz="3600" smtClean="0">
                <a:solidFill>
                  <a:srgbClr val="009999"/>
                </a:solidFill>
              </a:rPr>
              <a:t>Профилактика девиантного поведения несовершеннолетних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4294967295"/>
          </p:nvPr>
        </p:nvSpPr>
        <p:spPr>
          <a:xfrm>
            <a:off x="468313" y="2205038"/>
            <a:ext cx="8435975" cy="3921125"/>
          </a:xfrm>
        </p:spPr>
        <p:txBody>
          <a:bodyPr lIns="90000" tIns="46800" rIns="90000" bIns="46800"/>
          <a:lstStyle/>
          <a:p>
            <a:pPr eaLnBrk="1" hangingPunct="1">
              <a:buFontTx/>
              <a:buNone/>
            </a:pPr>
            <a:r>
              <a:rPr lang="ru-RU" altLang="ru-RU" sz="2800" smtClean="0">
                <a:solidFill>
                  <a:schemeClr val="hlink"/>
                </a:solidFill>
              </a:rPr>
              <a:t>первичная профилактика</a:t>
            </a:r>
            <a:r>
              <a:rPr lang="ru-RU" altLang="ru-RU" sz="2800" smtClean="0"/>
              <a:t> направлена на все группы детей и подростков и заключается в формировании социально приемлемых моделей поведения, прививание моральных принципов, организация досуга детей, создание благожелательной среды в образовательной организации и т.д ;</a:t>
            </a:r>
          </a:p>
          <a:p>
            <a:pPr eaLnBrk="1" hangingPunct="1"/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694</Words>
  <Application>Microsoft Office PowerPoint</Application>
  <PresentationFormat>Экран (4:3)</PresentationFormat>
  <Paragraphs>70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ПСИХИАТРИЧЕСКИЕ АСПЕКТЫ ПРОФИЛАКТИКИ ДЕВИАНТНОГО ПОВЕДЕНИЯ НЕСОВЕРШЕННОЛЕТНИХ</vt:lpstr>
      <vt:lpstr>Девиантное поведение детей и подростков -</vt:lpstr>
      <vt:lpstr>ОПРЕДЕЛЕНИЕ</vt:lpstr>
      <vt:lpstr>ЭПИДЕМИОЛОГИЯ</vt:lpstr>
      <vt:lpstr>ЭТИОЛОГИЯ</vt:lpstr>
      <vt:lpstr>Причины отклоняющегося поведения у несовершеннолетних</vt:lpstr>
      <vt:lpstr>Факторы, способствующие проявлениям девиантного поведения</vt:lpstr>
      <vt:lpstr>«Психопатия у взрослого никогда не возникает вдруг, как нечто готовое»   (Г.Е.Сухарева)</vt:lpstr>
      <vt:lpstr>Профилактика девиантного поведения несовершеннолетних</vt:lpstr>
      <vt:lpstr>Слайд 10</vt:lpstr>
      <vt:lpstr>Принципы коррекции нарушений поведения</vt:lpstr>
      <vt:lpstr>Слайд 12</vt:lpstr>
      <vt:lpstr>Слайд 13</vt:lpstr>
      <vt:lpstr>Факторы, тормозящие проявления агрессии</vt:lpstr>
      <vt:lpstr>Нормативные правовые акты психиатрической службы</vt:lpstr>
      <vt:lpstr>Приказ Министерства здравоохранения РФ от 30 июня 2016 г. № 436н "Об утверждении перечня заболеваний, наличие которых дает право на обучение по основным общеобразовательным программам на дому"</vt:lpstr>
      <vt:lpstr>КАК ПОПАСТЬ НА ПРИЕМ К ПСИХИАТРУ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rasen999</cp:lastModifiedBy>
  <cp:revision>10</cp:revision>
  <dcterms:created xsi:type="dcterms:W3CDTF">2018-01-26T08:17:15Z</dcterms:created>
  <dcterms:modified xsi:type="dcterms:W3CDTF">2018-02-01T09:41:29Z</dcterms:modified>
</cp:coreProperties>
</file>