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6" r:id="rId3"/>
    <p:sldId id="259" r:id="rId4"/>
    <p:sldId id="261" r:id="rId5"/>
    <p:sldId id="258" r:id="rId6"/>
    <p:sldId id="270" r:id="rId7"/>
    <p:sldId id="271" r:id="rId8"/>
    <p:sldId id="269" r:id="rId9"/>
    <p:sldId id="277" r:id="rId10"/>
    <p:sldId id="278" r:id="rId11"/>
    <p:sldId id="262" r:id="rId12"/>
    <p:sldId id="263" r:id="rId13"/>
    <p:sldId id="264" r:id="rId14"/>
    <p:sldId id="265" r:id="rId15"/>
    <p:sldId id="266" r:id="rId16"/>
    <p:sldId id="273" r:id="rId17"/>
    <p:sldId id="279" r:id="rId18"/>
    <p:sldId id="281" r:id="rId19"/>
    <p:sldId id="282" r:id="rId20"/>
    <p:sldId id="280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8857" autoAdjust="0"/>
  </p:normalViewPr>
  <p:slideViewPr>
    <p:cSldViewPr>
      <p:cViewPr>
        <p:scale>
          <a:sx n="106" d="100"/>
          <a:sy n="106" d="100"/>
        </p:scale>
        <p:origin x="-894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A7212-8C2A-4889-A2D1-6DFC01B1565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E1256-9589-4C50-A779-8E87E4A75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E1256-9589-4C50-A779-8E87E4A754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E1256-9589-4C50-A779-8E87E4A754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572560" cy="4357694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  муниципальной программы: </a:t>
            </a:r>
          </a:p>
          <a:p>
            <a:r>
              <a:rPr lang="ru-RU" sz="3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образования администрации </a:t>
            </a: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 </a:t>
            </a:r>
            <a:r>
              <a:rPr lang="ru-RU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Лесосибирска</a:t>
            </a:r>
            <a:endParaRPr lang="ru-RU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Соисполнители муниципальной программы:</a:t>
            </a:r>
          </a:p>
          <a:p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управлению муниципальной собственностью</a:t>
            </a:r>
          </a:p>
          <a:p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28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Лесосибирска</a:t>
            </a:r>
            <a:endParaRPr lang="ru-RU" sz="2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</a:t>
            </a:r>
            <a:r>
              <a:rPr lang="ru-RU" sz="28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Лесосибирска</a:t>
            </a:r>
            <a:endParaRPr lang="ru-RU" sz="2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chemeClr val="tx1"/>
                </a:solidFill>
              </a:rPr>
              <a:t>Отдел спорта и молодежной политики</a:t>
            </a:r>
            <a:endParaRPr lang="ru-RU" sz="28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образования города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Лесосибирска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</a:rPr>
              <a:t>на 2021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плановый </a:t>
            </a:r>
            <a:r>
              <a:rPr lang="ru-RU" sz="3600" b="1" dirty="0" smtClean="0">
                <a:solidFill>
                  <a:schemeClr val="tx1"/>
                </a:solidFill>
              </a:rPr>
              <a:t>2022-2023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740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4320480"/>
                <a:gridCol w="2339752"/>
              </a:tblGrid>
              <a:tr h="1274794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Питание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66403,9 тыс. руб.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20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Федеральный бюджет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Краевой </a:t>
                      </a:r>
                    </a:p>
                    <a:p>
                      <a:pPr algn="ctr"/>
                      <a:r>
                        <a:rPr lang="ru-RU" sz="2800" dirty="0" smtClean="0"/>
                        <a:t>бюджет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Местный бюджет</a:t>
                      </a:r>
                      <a:endParaRPr lang="ru-RU" sz="2800" dirty="0"/>
                    </a:p>
                  </a:txBody>
                  <a:tcPr/>
                </a:tc>
              </a:tr>
              <a:tr h="663388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ДОУ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40485,4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016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Питание учащихся начальных классов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(3457 учащихся)</a:t>
                      </a: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46546,7 тыс. руб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856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Питание уч-ся из малообеспеченных семей (5-11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.) и детей с ОВЗ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(1443 учащихся)</a:t>
                      </a: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19857,2 тыс. руб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782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Подпрограмма 2</a:t>
            </a:r>
            <a:b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Обеспечение жилыми помещениями детей-сирот и детей, оставшихся без попечения родителей, лиц из числа детей-сирот и детей, оставшихся без попечения родителей, в г. </a:t>
            </a:r>
            <a:r>
              <a:rPr lang="ru-RU" sz="28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Лесосибирске</a:t>
            </a: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Красноярского края.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2021 год –44 089,1 тыс. руб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Федеральный бюджет – 0,0 тыс. руб.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Краевой бюджет -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44 089,1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тыс. руб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Приобретение 29 квартир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( стоимость </a:t>
            </a:r>
            <a:r>
              <a:rPr lang="ru-RU" sz="4000" b="1" smtClean="0"/>
              <a:t>1520,3 </a:t>
            </a:r>
            <a:r>
              <a:rPr lang="ru-RU" sz="4000" b="1" dirty="0" smtClean="0"/>
              <a:t>тыс.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руб.)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4342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Подпрограмма №3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реализации муниципальной программы и прочие мероприятия в области образования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2021 год –</a:t>
            </a:r>
            <a:r>
              <a:rPr lang="ru-RU" sz="3600" dirty="0" smtClean="0"/>
              <a:t>–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61 081,7 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., в том числе: </a:t>
            </a:r>
          </a:p>
          <a:p>
            <a:pPr algn="ctr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за счет средств местного бюджета –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52 059,4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тыс. руб.,</a:t>
            </a:r>
          </a:p>
          <a:p>
            <a:pPr algn="ctr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за счет средств краевого бюджета –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9 022,3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59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588224"/>
              </a:tblGrid>
              <a:tr h="249566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10,0 тыс. руб.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Премия выпускнику года  отдела образования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508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90,0 тыс. руб.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профессиональных конкурсов «Учитель года», «Воспитатель года»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508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20,0 тыс. руб.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Организация и проведение ежегодного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августовского педагогического совета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1462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Подпрограмма №4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Одаренные дети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Лесосибирска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2021год –1 518,1 тыс. руб.,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том числе за счет средств муниципалитета –1 518,1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66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4168"/>
                <a:gridCol w="3059832"/>
              </a:tblGrid>
              <a:tr h="117815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площадки «Молодые профессионалы»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715,2  тыс. руб.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0218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квалификации педагогов в области работы с одаренными детьми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16,0 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. руб.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595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открытых площадок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 тыс. руб.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477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Поездки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спортивные краевые соревнования в рамках «ШСЛ»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148,0 тыс. руб.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26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Президентские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состязания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140,0 тыс. руб.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52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345"/>
                <a:gridCol w="3047655"/>
              </a:tblGrid>
              <a:tr h="160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Стимулирование и поддержка одаренных школьников и педагогических работников: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488,9 тыс. руб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</a:tr>
              <a:tr h="7391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Премия Главы города лучшему выпускнику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15,0 тыс. руб.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Премии лучшим учащимся города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26,0 тыс.руб.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31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Премии учителям городской интенсивной школы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30,0 тыс. руб.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31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 школьников в краевой интенсивной школе «Олимп»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60,0 тыс. руб.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31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Призовой фонд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143,0 тыс. руб.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31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Поездки учащихся на краевые интенсивные школы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214,9 тыс. руб.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Подпрограмма №5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дополнительного образования детей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2021 год – 40 401,6 тыс. руб</a:t>
            </a:r>
            <a:r>
              <a:rPr lang="ru-RU" sz="3600" dirty="0" smtClean="0"/>
              <a:t>.,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т.ч. краевой – 15 473,8 тыс. руб.,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местный – 24 927,8 тыс. руб.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964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8184"/>
                <a:gridCol w="2915816"/>
              </a:tblGrid>
              <a:tr h="179880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краевого бюджета на дополнительное образование в школах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( 3459 учащихся)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15 473,8 тыс.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479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ЦДО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24 927,8 тыс. руб.</a:t>
                      </a:r>
                      <a:endParaRPr lang="ru-RU" sz="2800" dirty="0"/>
                    </a:p>
                  </a:txBody>
                  <a:tcPr/>
                </a:tc>
              </a:tr>
              <a:tr h="126479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МОЦ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6479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ПФДО ( 1000 сертификатов *6970)</a:t>
                      </a:r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750 сертификатов- ЦДО</a:t>
                      </a:r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сертификатов – спортивные школы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6479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Гранты в рамках ПФДО</a:t>
                      </a:r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( 178,3 тыс.руб.)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964488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1.Дошкольное и общее образование детей.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2.Обеспечение жилыми помещениями детей-сирот и детей, оставшихся без попечения родителей, лиц из числа детей-сирот и детей, оставшихся без попечения родителей, в городе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Лесосибирске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Красноярского края.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3.Обеспечение реализации муниципальной программы и прочие мероприятия в области образования.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Одаренные дети города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Лесосибирска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Развитие дополнительного образования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/>
                <a:gridCol w="7308304"/>
              </a:tblGrid>
              <a:tr h="67413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203,0 тыс. руб.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городских мероприятий, закрепленных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системой образования: День защиты детей, «Безопасное колесо», Линейка выпускников, фестиваль для опекаемых семей, Фестиваль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профессиональных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проб, Фестиваль дополнительного образования, конкурс ДО «Шанс», Бомонд и т.д.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/>
              <a:tblGrid>
                <a:gridCol w="1071538"/>
                <a:gridCol w="2428892"/>
                <a:gridCol w="1214446"/>
                <a:gridCol w="2143125"/>
                <a:gridCol w="2286000"/>
              </a:tblGrid>
              <a:tr h="18923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Ресурсное обеспечение муниципальной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473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Общий объем расходных обязательств на период 2014-2023 годы составит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10 791 169,7 </a:t>
                      </a:r>
                      <a:r>
                        <a:rPr kumimoji="0" lang="ru-RU" sz="2800" b="1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</a:t>
                      </a:r>
                      <a:r>
                        <a:rPr kumimoji="0" lang="ru-RU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., в том числе: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8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краевой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местный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22304"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1 225 425,7 </a:t>
                      </a: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829 436,5 </a:t>
                      </a: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395 989,2 </a:t>
                      </a: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</a:t>
                      </a:r>
                      <a:r>
                        <a:rPr kumimoji="0" lang="ru-RU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784976" cy="61926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Индексация по прочим расходам и расходам на оплату  коммунальных услуг на 5,2 %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ФОТ работников рассчитан с учетом индексации окладов на 10 % (20%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мун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служ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.) с 1.06.2020 и 3 % с 1.10.2020 в перерасчете на целый финансовый год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Учтены расходы по обеспечению региональной выплаты в размере 21834 руб.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Подпрограмма №1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и  общее образование детей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395536" y="1484784"/>
            <a:ext cx="8208912" cy="4824536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/>
              <a:t> 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2021 -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1 078 335,2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тыс.руб., в том числе за счет средств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федерального бюджета – 0 тыс. руб.,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 счет средств краевого бюджета –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760 851,3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тыс. руб.,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 счет муниципального бюджета –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317 483,9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44625"/>
          <a:ext cx="9144000" cy="7228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968"/>
                <a:gridCol w="2592288"/>
                <a:gridCol w="2267744"/>
              </a:tblGrid>
              <a:tr h="15156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Краевые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субвенции и субсидии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</a:txBody>
                  <a:tcPr/>
                </a:tc>
              </a:tr>
              <a:tr h="1364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Школы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- 92,7 %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/сады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    98 %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Школы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-65,5%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/сады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-55,2%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1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ФМО/обеспечение</a:t>
                      </a:r>
                      <a:r>
                        <a:rPr lang="ru-RU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жизнедеятельности ОО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Школы   -7,3%</a:t>
                      </a:r>
                    </a:p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/сады    -2 %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Школы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-39,5%</a:t>
                      </a:r>
                    </a:p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/сады-44,8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06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предписаний надзорных органов,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проведение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текущих ремонтов 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3252,2 тыс.руб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2574,2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т.руб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/>
                        <a:t>крыша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ОУ№1</a:t>
                      </a: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500,0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т.руб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спил тополей</a:t>
                      </a:r>
                      <a:r>
                        <a:rPr lang="ru-RU" sz="24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0"/>
          <a:ext cx="9143999" cy="6741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19"/>
                <a:gridCol w="3168352"/>
                <a:gridCol w="2123728"/>
              </a:tblGrid>
              <a:tr h="2610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Компенсация родительской платы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7893,2 т. руб.</a:t>
                      </a:r>
                    </a:p>
                    <a:p>
                      <a:endParaRPr lang="ru-RU" sz="28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06462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Национальный проект образование «ЦОС»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4680,8 тыс.руб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ОУ №9,4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24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питания 10 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во время проведения учебных сборов</a:t>
                      </a:r>
                      <a:endParaRPr lang="ru-RU" sz="2800" b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316,6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т.руб.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-1"/>
          <a:ext cx="9144000" cy="670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55"/>
                <a:gridCol w="3960440"/>
                <a:gridCol w="1907705"/>
              </a:tblGrid>
              <a:tr h="121473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Направления летней кампании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Краевой бюджет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Местный бюджет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2091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путевок в загородный лагерь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2512, 2 </a:t>
                      </a:r>
                      <a:r>
                        <a:rPr lang="ru-RU" sz="2800" dirty="0" smtClean="0"/>
                        <a:t>тыс.руб.</a:t>
                      </a:r>
                    </a:p>
                    <a:p>
                      <a:r>
                        <a:rPr lang="ru-RU" sz="2800" dirty="0" smtClean="0"/>
                        <a:t>(152*23610,8 руб.)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243356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путевок ( опека)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2192,3 </a:t>
                      </a:r>
                    </a:p>
                    <a:p>
                      <a:r>
                        <a:rPr lang="ru-RU" sz="2800" dirty="0" smtClean="0"/>
                        <a:t>тыс. руб.</a:t>
                      </a:r>
                    </a:p>
                    <a:p>
                      <a:r>
                        <a:rPr lang="ru-RU" sz="2800" dirty="0" smtClean="0"/>
                        <a:t>(76*23610,8</a:t>
                      </a:r>
                      <a:r>
                        <a:rPr lang="ru-RU" sz="2800" baseline="0" dirty="0" smtClean="0"/>
                        <a:t> +</a:t>
                      </a:r>
                      <a:endParaRPr lang="ru-RU" sz="2800" dirty="0" smtClean="0"/>
                    </a:p>
                    <a:p>
                      <a:r>
                        <a:rPr lang="ru-RU" sz="2800" dirty="0" smtClean="0"/>
                        <a:t>компенсация, сопровождение)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150014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Пришкольный лагерь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6680, 7 </a:t>
                      </a:r>
                      <a:r>
                        <a:rPr lang="ru-RU" sz="2800" dirty="0" smtClean="0"/>
                        <a:t>тыс. руб.</a:t>
                      </a:r>
                    </a:p>
                    <a:p>
                      <a:r>
                        <a:rPr lang="ru-RU" sz="2800" dirty="0" smtClean="0"/>
                        <a:t>(2170*189,6 руб.*21) из них 530 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66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17022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Подвоз детей в загородные лагеря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958,1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28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 летней кампании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1970,0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</a:t>
                      </a:r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02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1109</TotalTime>
  <Words>719</Words>
  <Application>Microsoft Office PowerPoint</Application>
  <PresentationFormat>Экран (4:3)</PresentationFormat>
  <Paragraphs>181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   Развитие образования города Лесосибирска  на 2021 плановый 2022-2023  </vt:lpstr>
      <vt:lpstr>Подпрограммы:</vt:lpstr>
      <vt:lpstr>Слайд 3</vt:lpstr>
      <vt:lpstr>Слайд 4</vt:lpstr>
      <vt:lpstr>    Подпрограмма №1 Дошкольное и  общее образование детей.</vt:lpstr>
      <vt:lpstr>Слайд 6</vt:lpstr>
      <vt:lpstr>Слайд 7</vt:lpstr>
      <vt:lpstr>Слайд 8</vt:lpstr>
      <vt:lpstr>Слайд 9</vt:lpstr>
      <vt:lpstr>Слайд 10</vt:lpstr>
      <vt:lpstr>Подпрограмма 2 Обеспечение жилыми помещениями детей-сирот и детей, оставшихся без попечения родителей, лиц из числа детей-сирот и детей, оставшихся без попечения родителей, в г. Лесосибирске  Красноярского края.</vt:lpstr>
      <vt:lpstr>Слайд 12</vt:lpstr>
      <vt:lpstr>Подпрограмма №3  Обеспечение реализации муниципальной программы и прочие мероприятия в области образования</vt:lpstr>
      <vt:lpstr>Слайд 14</vt:lpstr>
      <vt:lpstr>Подпрограмма №4 Одаренные дети Лесосибирска    </vt:lpstr>
      <vt:lpstr>Слайд 16</vt:lpstr>
      <vt:lpstr>Слайд 17</vt:lpstr>
      <vt:lpstr>Подпрограмма №5 Развитие дополнительного образования детей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образования города Лесосибирска» на 2019 плановый 2020-2021  </dc:title>
  <dc:creator>rasen999</dc:creator>
  <cp:lastModifiedBy>Zverdvd.org</cp:lastModifiedBy>
  <cp:revision>125</cp:revision>
  <dcterms:created xsi:type="dcterms:W3CDTF">2018-11-16T08:39:09Z</dcterms:created>
  <dcterms:modified xsi:type="dcterms:W3CDTF">2021-01-25T07:25:27Z</dcterms:modified>
</cp:coreProperties>
</file>