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05" r:id="rId3"/>
    <p:sldId id="303" r:id="rId4"/>
    <p:sldId id="307" r:id="rId5"/>
    <p:sldId id="308" r:id="rId6"/>
    <p:sldId id="309" r:id="rId7"/>
    <p:sldId id="304" r:id="rId8"/>
    <p:sldId id="310" r:id="rId9"/>
    <p:sldId id="306" r:id="rId10"/>
    <p:sldId id="312" r:id="rId11"/>
    <p:sldId id="323" r:id="rId12"/>
    <p:sldId id="313" r:id="rId13"/>
    <p:sldId id="314" r:id="rId14"/>
    <p:sldId id="315" r:id="rId15"/>
    <p:sldId id="326" r:id="rId16"/>
    <p:sldId id="317" r:id="rId17"/>
    <p:sldId id="327" r:id="rId18"/>
    <p:sldId id="318" r:id="rId19"/>
    <p:sldId id="319" r:id="rId20"/>
    <p:sldId id="320" r:id="rId21"/>
    <p:sldId id="322" r:id="rId22"/>
    <p:sldId id="325" r:id="rId23"/>
    <p:sldId id="321" r:id="rId24"/>
    <p:sldId id="324" r:id="rId25"/>
    <p:sldId id="328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36600"/>
    <a:srgbClr val="CEFDFE"/>
    <a:srgbClr val="CCECFF"/>
    <a:srgbClr val="0066FF"/>
    <a:srgbClr val="CCFFCC"/>
    <a:srgbClr val="FFCC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70" autoAdjust="0"/>
  </p:normalViewPr>
  <p:slideViewPr>
    <p:cSldViewPr>
      <p:cViewPr varScale="1">
        <p:scale>
          <a:sx n="96" d="100"/>
          <a:sy n="9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Численность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ДОУ</c:v>
                </c:pt>
                <c:pt idx="1">
                  <c:v>ОУ</c:v>
                </c:pt>
                <c:pt idx="2">
                  <c:v>НОУ</c:v>
                </c:pt>
                <c:pt idx="3">
                  <c:v>Краевые ОУ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2415</c:v>
                </c:pt>
                <c:pt idx="1">
                  <c:v>7042</c:v>
                </c:pt>
                <c:pt idx="2">
                  <c:v>340</c:v>
                </c:pt>
                <c:pt idx="3">
                  <c:v>290</c:v>
                </c:pt>
              </c:numCache>
            </c:numRef>
          </c:val>
        </c:ser>
        <c:dLbls>
          <c:showVal val="1"/>
        </c:dLbls>
        <c:axId val="99065856"/>
        <c:axId val="99067392"/>
      </c:barChart>
      <c:catAx>
        <c:axId val="99065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99067392"/>
        <c:crosses val="autoZero"/>
        <c:auto val="1"/>
        <c:lblAlgn val="ctr"/>
        <c:lblOffset val="100"/>
      </c:catAx>
      <c:valAx>
        <c:axId val="99067392"/>
        <c:scaling>
          <c:orientation val="minMax"/>
        </c:scaling>
        <c:axPos val="l"/>
        <c:majorGridlines/>
        <c:numFmt formatCode="General" sourceLinked="1"/>
        <c:tickLblPos val="nextTo"/>
        <c:crossAx val="99065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200"/>
      </a:pPr>
      <a:endParaRPr lang="ru-RU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62.5</c:v>
                </c:pt>
                <c:pt idx="1">
                  <c:v>63.3</c:v>
                </c:pt>
                <c:pt idx="2">
                  <c:v>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46.9</c:v>
                </c:pt>
                <c:pt idx="1">
                  <c:v>44.5</c:v>
                </c:pt>
                <c:pt idx="2">
                  <c:v>45.1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51.8</c:v>
                </c:pt>
                <c:pt idx="1">
                  <c:v>46.7</c:v>
                </c:pt>
                <c:pt idx="2">
                  <c:v>56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49.3</c:v>
                </c:pt>
                <c:pt idx="1">
                  <c:v>56.1</c:v>
                </c:pt>
                <c:pt idx="2">
                  <c:v>56.1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58.7</c:v>
                </c:pt>
                <c:pt idx="1">
                  <c:v>52.9</c:v>
                </c:pt>
                <c:pt idx="2">
                  <c:v>58.8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52.1</c:v>
                </c:pt>
                <c:pt idx="1">
                  <c:v>54.5</c:v>
                </c:pt>
                <c:pt idx="2">
                  <c:v>54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60</c:v>
                </c:pt>
                <c:pt idx="1">
                  <c:v>59.3</c:v>
                </c:pt>
                <c:pt idx="2">
                  <c:v>62.5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32</c:v>
                </c:pt>
                <c:pt idx="1">
                  <c:v>54.8</c:v>
                </c:pt>
                <c:pt idx="2">
                  <c:v>54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44</c:v>
                </c:pt>
                <c:pt idx="1">
                  <c:v>55.3</c:v>
                </c:pt>
                <c:pt idx="2">
                  <c:v>57.8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51.6</c:v>
                </c:pt>
                <c:pt idx="1">
                  <c:v>47.6</c:v>
                </c:pt>
                <c:pt idx="2">
                  <c:v>68.599999999999994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11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Лист1!$L$2:$L$4</c:f>
              <c:numCache>
                <c:formatCode>General</c:formatCode>
                <c:ptCount val="3"/>
                <c:pt idx="0">
                  <c:v>53.4</c:v>
                </c:pt>
                <c:pt idx="1">
                  <c:v>49.8</c:v>
                </c:pt>
                <c:pt idx="2">
                  <c:v>52.9</c:v>
                </c:pt>
              </c:numCache>
            </c:numRef>
          </c:val>
        </c:ser>
        <c:marker val="1"/>
        <c:axId val="132658304"/>
        <c:axId val="132659840"/>
      </c:lineChart>
      <c:catAx>
        <c:axId val="132658304"/>
        <c:scaling>
          <c:orientation val="minMax"/>
        </c:scaling>
        <c:axPos val="b"/>
        <c:majorGridlines/>
        <c:numFmt formatCode="General" sourceLinked="1"/>
        <c:tickLblPos val="nextTo"/>
        <c:crossAx val="132659840"/>
        <c:crosses val="autoZero"/>
        <c:auto val="1"/>
        <c:lblAlgn val="ctr"/>
        <c:lblOffset val="100"/>
      </c:catAx>
      <c:valAx>
        <c:axId val="132659840"/>
        <c:scaling>
          <c:orientation val="minMax"/>
          <c:max val="70"/>
          <c:min val="30"/>
        </c:scaling>
        <c:axPos val="l"/>
        <c:majorGridlines/>
        <c:numFmt formatCode="General" sourceLinked="1"/>
        <c:tickLblPos val="nextTo"/>
        <c:crossAx val="1326583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/>
            </a:pPr>
            <a:r>
              <a:rPr lang="ru-RU" dirty="0"/>
              <a:t>Средняя заработная плата учителей по </a:t>
            </a:r>
            <a:endParaRPr lang="ru-RU" dirty="0" smtClean="0"/>
          </a:p>
          <a:p>
            <a:pPr algn="ctr">
              <a:defRPr/>
            </a:pPr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err="1"/>
              <a:t>Лесосибирску</a:t>
            </a:r>
            <a:endParaRPr lang="ru-RU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руб.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14126</c:v>
                </c:pt>
                <c:pt idx="1">
                  <c:v>20728</c:v>
                </c:pt>
                <c:pt idx="2">
                  <c:v>20860</c:v>
                </c:pt>
                <c:pt idx="3">
                  <c:v>26373</c:v>
                </c:pt>
              </c:numCache>
            </c:numRef>
          </c:val>
        </c:ser>
        <c:dLbls>
          <c:showVal val="1"/>
        </c:dLbls>
        <c:axId val="166589184"/>
        <c:axId val="166590720"/>
      </c:barChart>
      <c:catAx>
        <c:axId val="166589184"/>
        <c:scaling>
          <c:orientation val="minMax"/>
        </c:scaling>
        <c:axPos val="b"/>
        <c:numFmt formatCode="General" sourceLinked="1"/>
        <c:tickLblPos val="nextTo"/>
        <c:crossAx val="166590720"/>
        <c:crosses val="autoZero"/>
        <c:auto val="1"/>
        <c:lblAlgn val="ctr"/>
        <c:lblOffset val="100"/>
      </c:catAx>
      <c:valAx>
        <c:axId val="166590720"/>
        <c:scaling>
          <c:orientation val="minMax"/>
        </c:scaling>
        <c:axPos val="l"/>
        <c:majorGridlines/>
        <c:numFmt formatCode="General" sourceLinked="1"/>
        <c:tickLblPos val="nextTo"/>
        <c:crossAx val="16658918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/>
    <c:plotArea>
      <c:layout/>
      <c:pieChart>
        <c:varyColors val="1"/>
        <c:ser>
          <c:idx val="1"/>
          <c:order val="1"/>
          <c:tx>
            <c:strRef>
              <c:f>Лист1!$B$1</c:f>
              <c:strCache>
                <c:ptCount val="1"/>
                <c:pt idx="0">
                  <c:v>УДО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Спорт ОУ</c:v>
                </c:pt>
                <c:pt idx="1">
                  <c:v>ЦДОД</c:v>
                </c:pt>
                <c:pt idx="2">
                  <c:v>Учреждения культуры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1666</c:v>
                </c:pt>
                <c:pt idx="1">
                  <c:v>1746</c:v>
                </c:pt>
                <c:pt idx="2">
                  <c:v>920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УДО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Спорт ОУ</c:v>
                </c:pt>
                <c:pt idx="1">
                  <c:v>ЦДОД</c:v>
                </c:pt>
                <c:pt idx="2">
                  <c:v>Учреждения культуры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1666</c:v>
                </c:pt>
                <c:pt idx="1">
                  <c:v>1746</c:v>
                </c:pt>
                <c:pt idx="2">
                  <c:v>920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b"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/>
    <c:plotArea>
      <c:layout/>
      <c:pieChart>
        <c:varyColors val="1"/>
        <c:ser>
          <c:idx val="1"/>
          <c:order val="1"/>
          <c:tx>
            <c:strRef>
              <c:f>Лист1!$B$1</c:f>
              <c:strCache>
                <c:ptCount val="1"/>
                <c:pt idx="0">
                  <c:v>В ОУ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Объединения и кружки</c:v>
                </c:pt>
                <c:pt idx="1">
                  <c:v>Факультативы</c:v>
                </c:pt>
                <c:pt idx="2">
                  <c:v>Проектная деятельность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2996</c:v>
                </c:pt>
                <c:pt idx="1">
                  <c:v>3531</c:v>
                </c:pt>
                <c:pt idx="2">
                  <c:v>2294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В ОУ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Объединения и кружки</c:v>
                </c:pt>
                <c:pt idx="1">
                  <c:v>Факультативы</c:v>
                </c:pt>
                <c:pt idx="2">
                  <c:v>Проектная деятельность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2996</c:v>
                </c:pt>
                <c:pt idx="1">
                  <c:v>3531</c:v>
                </c:pt>
                <c:pt idx="2">
                  <c:v>2294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b"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Муниципальные ОУ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Бюджетные</c:v>
                </c:pt>
                <c:pt idx="1">
                  <c:v>Казенные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Муниципальные ДОУ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Pos val="ctr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Бюджетные</c:v>
                </c:pt>
                <c:pt idx="1">
                  <c:v>Казенные</c:v>
                </c:pt>
                <c:pt idx="2">
                  <c:v>Автономные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v>MAX значение</c:v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</c:spPr>
          </c:marker>
          <c:cat>
            <c:strRef>
              <c:f>Лист1!$B$2:$Z$2</c:f>
              <c:strCache>
                <c:ptCount val="25"/>
                <c:pt idx="0">
                  <c:v>1. «Рисунок человека»</c:v>
                </c:pt>
                <c:pt idx="1">
                  <c:v>2.  «Графический диктант»</c:v>
                </c:pt>
                <c:pt idx="2">
                  <c:v>3.  «Образец и правило»</c:v>
                </c:pt>
                <c:pt idx="3">
                  <c:v>4. «Первая буква»</c:v>
                </c:pt>
                <c:pt idx="4">
                  <c:v>5. Общая успешность в 4-х тестах. </c:v>
                </c:pt>
                <c:pt idx="5">
                  <c:v>6.Навыки чтения, письма, счета</c:v>
                </c:pt>
                <c:pt idx="6">
                  <c:v>7. Мотивация</c:v>
                </c:pt>
                <c:pt idx="7">
                  <c:v>8.Усвоение норм поведения в школе</c:v>
                </c:pt>
                <c:pt idx="8">
                  <c:v>9.Успешность функционирования в роли ученика</c:v>
                </c:pt>
                <c:pt idx="9">
                  <c:v>10.Взаимодействие со сверстниками</c:v>
                </c:pt>
                <c:pt idx="10">
                  <c:v>11. Эмоциональная стабильность (тревожность)</c:v>
                </c:pt>
                <c:pt idx="11">
                  <c:v>12. Эмоциональное благополучие</c:v>
                </c:pt>
                <c:pt idx="12">
                  <c:v>13. Подготовка к школе в семье</c:v>
                </c:pt>
                <c:pt idx="13">
                  <c:v>14. Установки родителей по отношению к школьному обучению</c:v>
                </c:pt>
                <c:pt idx="14">
                  <c:v>15.Условия ребенка в семье для обучения</c:v>
                </c:pt>
                <c:pt idx="15">
                  <c:v>16. Помощь ребенку в обучении</c:v>
                </c:pt>
                <c:pt idx="16">
                  <c:v>17.цена адаптации ребёнка в школе</c:v>
                </c:pt>
                <c:pt idx="17">
                  <c:v>18.индивидуальные особенности здоровья</c:v>
                </c:pt>
                <c:pt idx="18">
                  <c:v>19. интегральная оценка потенциала ребёнка</c:v>
                </c:pt>
                <c:pt idx="19">
                  <c:v>Высокий ( регион-19)</c:v>
                </c:pt>
                <c:pt idx="20">
                  <c:v>Средний (регион-61)</c:v>
                </c:pt>
                <c:pt idx="21">
                  <c:v>Низкий (регион-20)</c:v>
                </c:pt>
                <c:pt idx="22">
                  <c:v>Высокий ( регион-18)</c:v>
                </c:pt>
                <c:pt idx="23">
                  <c:v>Средний( регион-72) </c:v>
                </c:pt>
                <c:pt idx="24">
                  <c:v>Низкий ( регион-10)</c:v>
                </c:pt>
              </c:strCache>
            </c:strRef>
          </c:cat>
          <c:val>
            <c:numRef>
              <c:f>Лист1!$B$3:$Z$3</c:f>
              <c:numCache>
                <c:formatCode>General</c:formatCode>
                <c:ptCount val="25"/>
                <c:pt idx="0">
                  <c:v>50.3</c:v>
                </c:pt>
                <c:pt idx="1">
                  <c:v>51.9</c:v>
                </c:pt>
                <c:pt idx="2">
                  <c:v>47.8</c:v>
                </c:pt>
                <c:pt idx="3">
                  <c:v>47.5</c:v>
                </c:pt>
                <c:pt idx="4">
                  <c:v>49.5</c:v>
                </c:pt>
                <c:pt idx="5">
                  <c:v>49.4</c:v>
                </c:pt>
                <c:pt idx="6">
                  <c:v>49.2</c:v>
                </c:pt>
                <c:pt idx="7">
                  <c:v>50.2</c:v>
                </c:pt>
                <c:pt idx="8">
                  <c:v>51.1</c:v>
                </c:pt>
                <c:pt idx="9">
                  <c:v>50.1</c:v>
                </c:pt>
                <c:pt idx="10">
                  <c:v>49.5</c:v>
                </c:pt>
                <c:pt idx="11">
                  <c:v>50.7</c:v>
                </c:pt>
                <c:pt idx="12">
                  <c:v>49.6</c:v>
                </c:pt>
                <c:pt idx="13">
                  <c:v>51</c:v>
                </c:pt>
                <c:pt idx="14">
                  <c:v>50.1</c:v>
                </c:pt>
                <c:pt idx="15">
                  <c:v>49.5</c:v>
                </c:pt>
                <c:pt idx="16">
                  <c:v>50.2</c:v>
                </c:pt>
                <c:pt idx="17">
                  <c:v>48.6</c:v>
                </c:pt>
                <c:pt idx="18">
                  <c:v>50.1</c:v>
                </c:pt>
                <c:pt idx="19">
                  <c:v>14.3</c:v>
                </c:pt>
                <c:pt idx="20">
                  <c:v>54.5</c:v>
                </c:pt>
                <c:pt idx="21">
                  <c:v>29.6</c:v>
                </c:pt>
                <c:pt idx="22">
                  <c:v>16.3</c:v>
                </c:pt>
                <c:pt idx="23">
                  <c:v>74.5</c:v>
                </c:pt>
                <c:pt idx="24">
                  <c:v>9</c:v>
                </c:pt>
              </c:numCache>
            </c:numRef>
          </c:val>
        </c:ser>
        <c:ser>
          <c:idx val="1"/>
          <c:order val="1"/>
          <c:tx>
            <c:v>среднегородское значение</c:v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circle"/>
            <c:size val="5"/>
            <c:spPr>
              <a:solidFill>
                <a:srgbClr val="4F81BD"/>
              </a:solidFill>
            </c:spPr>
          </c:marker>
          <c:cat>
            <c:strRef>
              <c:f>Лист1!$B$2:$Z$2</c:f>
              <c:strCache>
                <c:ptCount val="25"/>
                <c:pt idx="0">
                  <c:v>1. «Рисунок человека»</c:v>
                </c:pt>
                <c:pt idx="1">
                  <c:v>2.  «Графический диктант»</c:v>
                </c:pt>
                <c:pt idx="2">
                  <c:v>3.  «Образец и правило»</c:v>
                </c:pt>
                <c:pt idx="3">
                  <c:v>4. «Первая буква»</c:v>
                </c:pt>
                <c:pt idx="4">
                  <c:v>5. Общая успешность в 4-х тестах. </c:v>
                </c:pt>
                <c:pt idx="5">
                  <c:v>6.Навыки чтения, письма, счета</c:v>
                </c:pt>
                <c:pt idx="6">
                  <c:v>7. Мотивация</c:v>
                </c:pt>
                <c:pt idx="7">
                  <c:v>8.Усвоение норм поведения в школе</c:v>
                </c:pt>
                <c:pt idx="8">
                  <c:v>9.Успешность функционирования в роли ученика</c:v>
                </c:pt>
                <c:pt idx="9">
                  <c:v>10.Взаимодействие со сверстниками</c:v>
                </c:pt>
                <c:pt idx="10">
                  <c:v>11. Эмоциональная стабильность (тревожность)</c:v>
                </c:pt>
                <c:pt idx="11">
                  <c:v>12. Эмоциональное благополучие</c:v>
                </c:pt>
                <c:pt idx="12">
                  <c:v>13. Подготовка к школе в семье</c:v>
                </c:pt>
                <c:pt idx="13">
                  <c:v>14. Установки родителей по отношению к школьному обучению</c:v>
                </c:pt>
                <c:pt idx="14">
                  <c:v>15.Условия ребенка в семье для обучения</c:v>
                </c:pt>
                <c:pt idx="15">
                  <c:v>16. Помощь ребенку в обучении</c:v>
                </c:pt>
                <c:pt idx="16">
                  <c:v>17.цена адаптации ребёнка в школе</c:v>
                </c:pt>
                <c:pt idx="17">
                  <c:v>18.индивидуальные особенности здоровья</c:v>
                </c:pt>
                <c:pt idx="18">
                  <c:v>19. интегральная оценка потенциала ребёнка</c:v>
                </c:pt>
                <c:pt idx="19">
                  <c:v>Высокий ( регион-19)</c:v>
                </c:pt>
                <c:pt idx="20">
                  <c:v>Средний (регион-61)</c:v>
                </c:pt>
                <c:pt idx="21">
                  <c:v>Низкий (регион-20)</c:v>
                </c:pt>
                <c:pt idx="22">
                  <c:v>Высокий ( регион-18)</c:v>
                </c:pt>
                <c:pt idx="23">
                  <c:v>Средний( регион-72) </c:v>
                </c:pt>
                <c:pt idx="24">
                  <c:v>Низкий ( регион-10)</c:v>
                </c:pt>
              </c:strCache>
            </c:strRef>
          </c:cat>
          <c:val>
            <c:numRef>
              <c:f>Лист1!$B$4:$Z$4</c:f>
              <c:numCache>
                <c:formatCode>General</c:formatCode>
                <c:ptCount val="25"/>
                <c:pt idx="0">
                  <c:v>42</c:v>
                </c:pt>
                <c:pt idx="1">
                  <c:v>40</c:v>
                </c:pt>
                <c:pt idx="2">
                  <c:v>40</c:v>
                </c:pt>
                <c:pt idx="3">
                  <c:v>36</c:v>
                </c:pt>
                <c:pt idx="4">
                  <c:v>43</c:v>
                </c:pt>
                <c:pt idx="5">
                  <c:v>44</c:v>
                </c:pt>
                <c:pt idx="6">
                  <c:v>45</c:v>
                </c:pt>
                <c:pt idx="7">
                  <c:v>38</c:v>
                </c:pt>
                <c:pt idx="8">
                  <c:v>40</c:v>
                </c:pt>
                <c:pt idx="9">
                  <c:v>36</c:v>
                </c:pt>
                <c:pt idx="10">
                  <c:v>41</c:v>
                </c:pt>
                <c:pt idx="11">
                  <c:v>45</c:v>
                </c:pt>
                <c:pt idx="12">
                  <c:v>39</c:v>
                </c:pt>
                <c:pt idx="13">
                  <c:v>45</c:v>
                </c:pt>
                <c:pt idx="14">
                  <c:v>45</c:v>
                </c:pt>
                <c:pt idx="15">
                  <c:v>38</c:v>
                </c:pt>
                <c:pt idx="16">
                  <c:v>46</c:v>
                </c:pt>
                <c:pt idx="17">
                  <c:v>40</c:v>
                </c:pt>
                <c:pt idx="18">
                  <c:v>46</c:v>
                </c:pt>
                <c:pt idx="19">
                  <c:v>1</c:v>
                </c:pt>
                <c:pt idx="20">
                  <c:v>28</c:v>
                </c:pt>
                <c:pt idx="21">
                  <c:v>3</c:v>
                </c:pt>
                <c:pt idx="22">
                  <c:v>0</c:v>
                </c:pt>
                <c:pt idx="23">
                  <c:v>52</c:v>
                </c:pt>
                <c:pt idx="24">
                  <c:v>0</c:v>
                </c:pt>
              </c:numCache>
            </c:numRef>
          </c:val>
        </c:ser>
        <c:ser>
          <c:idx val="2"/>
          <c:order val="2"/>
          <c:tx>
            <c:v>MIN значение</c:v>
          </c:tx>
          <c:spPr>
            <a:ln>
              <a:solidFill>
                <a:srgbClr val="00B050"/>
              </a:solidFill>
            </a:ln>
          </c:spPr>
          <c:marker>
            <c:symbol val="circle"/>
            <c:size val="5"/>
            <c:spPr>
              <a:solidFill>
                <a:srgbClr val="00B050"/>
              </a:solidFill>
            </c:spPr>
          </c:marker>
          <c:cat>
            <c:strRef>
              <c:f>Лист1!$B$2:$Z$2</c:f>
              <c:strCache>
                <c:ptCount val="25"/>
                <c:pt idx="0">
                  <c:v>1. «Рисунок человека»</c:v>
                </c:pt>
                <c:pt idx="1">
                  <c:v>2.  «Графический диктант»</c:v>
                </c:pt>
                <c:pt idx="2">
                  <c:v>3.  «Образец и правило»</c:v>
                </c:pt>
                <c:pt idx="3">
                  <c:v>4. «Первая буква»</c:v>
                </c:pt>
                <c:pt idx="4">
                  <c:v>5. Общая успешность в 4-х тестах. </c:v>
                </c:pt>
                <c:pt idx="5">
                  <c:v>6.Навыки чтения, письма, счета</c:v>
                </c:pt>
                <c:pt idx="6">
                  <c:v>7. Мотивация</c:v>
                </c:pt>
                <c:pt idx="7">
                  <c:v>8.Усвоение норм поведения в школе</c:v>
                </c:pt>
                <c:pt idx="8">
                  <c:v>9.Успешность функционирования в роли ученика</c:v>
                </c:pt>
                <c:pt idx="9">
                  <c:v>10.Взаимодействие со сверстниками</c:v>
                </c:pt>
                <c:pt idx="10">
                  <c:v>11. Эмоциональная стабильность (тревожность)</c:v>
                </c:pt>
                <c:pt idx="11">
                  <c:v>12. Эмоциональное благополучие</c:v>
                </c:pt>
                <c:pt idx="12">
                  <c:v>13. Подготовка к школе в семье</c:v>
                </c:pt>
                <c:pt idx="13">
                  <c:v>14. Установки родителей по отношению к школьному обучению</c:v>
                </c:pt>
                <c:pt idx="14">
                  <c:v>15.Условия ребенка в семье для обучения</c:v>
                </c:pt>
                <c:pt idx="15">
                  <c:v>16. Помощь ребенку в обучении</c:v>
                </c:pt>
                <c:pt idx="16">
                  <c:v>17.цена адаптации ребёнка в школе</c:v>
                </c:pt>
                <c:pt idx="17">
                  <c:v>18.индивидуальные особенности здоровья</c:v>
                </c:pt>
                <c:pt idx="18">
                  <c:v>19. интегральная оценка потенциала ребёнка</c:v>
                </c:pt>
                <c:pt idx="19">
                  <c:v>Высокий ( регион-19)</c:v>
                </c:pt>
                <c:pt idx="20">
                  <c:v>Средний (регион-61)</c:v>
                </c:pt>
                <c:pt idx="21">
                  <c:v>Низкий (регион-20)</c:v>
                </c:pt>
                <c:pt idx="22">
                  <c:v>Высокий ( регион-18)</c:v>
                </c:pt>
                <c:pt idx="23">
                  <c:v>Средний( регион-72) </c:v>
                </c:pt>
                <c:pt idx="24">
                  <c:v>Низкий ( регион-10)</c:v>
                </c:pt>
              </c:strCache>
            </c:strRef>
          </c:cat>
          <c:val>
            <c:numRef>
              <c:f>Лист1!$B$5:$Z$5</c:f>
              <c:numCache>
                <c:formatCode>General</c:formatCode>
                <c:ptCount val="25"/>
                <c:pt idx="0">
                  <c:v>62</c:v>
                </c:pt>
                <c:pt idx="1">
                  <c:v>56</c:v>
                </c:pt>
                <c:pt idx="2">
                  <c:v>55</c:v>
                </c:pt>
                <c:pt idx="3">
                  <c:v>58</c:v>
                </c:pt>
                <c:pt idx="4">
                  <c:v>57</c:v>
                </c:pt>
                <c:pt idx="5">
                  <c:v>52</c:v>
                </c:pt>
                <c:pt idx="6">
                  <c:v>58</c:v>
                </c:pt>
                <c:pt idx="7">
                  <c:v>60</c:v>
                </c:pt>
                <c:pt idx="8">
                  <c:v>55</c:v>
                </c:pt>
                <c:pt idx="9">
                  <c:v>56</c:v>
                </c:pt>
                <c:pt idx="10">
                  <c:v>55</c:v>
                </c:pt>
                <c:pt idx="11">
                  <c:v>55</c:v>
                </c:pt>
                <c:pt idx="12">
                  <c:v>55</c:v>
                </c:pt>
                <c:pt idx="13">
                  <c:v>57</c:v>
                </c:pt>
                <c:pt idx="14">
                  <c:v>55</c:v>
                </c:pt>
                <c:pt idx="15">
                  <c:v>51</c:v>
                </c:pt>
                <c:pt idx="16">
                  <c:v>56</c:v>
                </c:pt>
                <c:pt idx="17">
                  <c:v>56</c:v>
                </c:pt>
                <c:pt idx="18">
                  <c:v>53</c:v>
                </c:pt>
                <c:pt idx="19">
                  <c:v>39</c:v>
                </c:pt>
                <c:pt idx="20">
                  <c:v>82</c:v>
                </c:pt>
                <c:pt idx="21">
                  <c:v>72</c:v>
                </c:pt>
                <c:pt idx="22">
                  <c:v>35</c:v>
                </c:pt>
                <c:pt idx="23">
                  <c:v>92</c:v>
                </c:pt>
                <c:pt idx="24">
                  <c:v>23</c:v>
                </c:pt>
              </c:numCache>
            </c:numRef>
          </c:val>
        </c:ser>
        <c:marker val="1"/>
        <c:axId val="96402432"/>
        <c:axId val="96892032"/>
      </c:lineChart>
      <c:catAx>
        <c:axId val="9640243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6892032"/>
        <c:crosses val="autoZero"/>
        <c:auto val="1"/>
        <c:lblAlgn val="ctr"/>
        <c:lblOffset val="100"/>
      </c:catAx>
      <c:valAx>
        <c:axId val="96892032"/>
        <c:scaling>
          <c:orientation val="minMax"/>
        </c:scaling>
        <c:axPos val="l"/>
        <c:majorGridlines/>
        <c:numFmt formatCode="General" sourceLinked="1"/>
        <c:tickLblPos val="nextTo"/>
        <c:crossAx val="9640243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Виды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Общеразвивающие</c:v>
                </c:pt>
                <c:pt idx="1">
                  <c:v>Детский сад</c:v>
                </c:pt>
                <c:pt idx="2">
                  <c:v>Центр развития ребенка</c:v>
                </c:pt>
                <c:pt idx="3">
                  <c:v>Присмотра и оздоровления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Разновидности</a:t>
            </a:r>
            <a:r>
              <a:rPr lang="ru-RU" baseline="0" dirty="0" smtClean="0"/>
              <a:t> приоритетных направлений развития воспитанников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Виды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Социально-личные</c:v>
                </c:pt>
                <c:pt idx="1">
                  <c:v>3 и более направлений</c:v>
                </c:pt>
                <c:pt idx="2">
                  <c:v>Художественно-эстетическое</c:v>
                </c:pt>
                <c:pt idx="3">
                  <c:v>Экологическое</c:v>
                </c:pt>
                <c:pt idx="4">
                  <c:v>Физическое</c:v>
                </c:pt>
                <c:pt idx="5">
                  <c:v>Познавательно-речевое развитие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b"/>
      <c:layout>
        <c:manualLayout>
          <c:xMode val="edge"/>
          <c:yMode val="edge"/>
          <c:x val="3.4227854804521736E-2"/>
          <c:y val="0.63879963950739482"/>
          <c:w val="0.94167937105029453"/>
          <c:h val="0.3481841407901508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ККР – 2012 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</c:v>
                </c:pt>
                <c:pt idx="2">
                  <c:v>ОУУ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75.16</c:v>
                </c:pt>
                <c:pt idx="1">
                  <c:v>70.569999999999993</c:v>
                </c:pt>
                <c:pt idx="2">
                  <c:v>71.66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</c:v>
                </c:pt>
                <c:pt idx="2">
                  <c:v>ОУУ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75.38</c:v>
                </c:pt>
                <c:pt idx="1">
                  <c:v>70.52</c:v>
                </c:pt>
                <c:pt idx="2">
                  <c:v>71.02</c:v>
                </c:pt>
              </c:numCache>
            </c:numRef>
          </c:val>
        </c:ser>
        <c:axId val="133913984"/>
        <c:axId val="133981312"/>
      </c:barChart>
      <c:catAx>
        <c:axId val="133913984"/>
        <c:scaling>
          <c:orientation val="minMax"/>
        </c:scaling>
        <c:axPos val="b"/>
        <c:tickLblPos val="nextTo"/>
        <c:crossAx val="133981312"/>
        <c:crosses val="autoZero"/>
        <c:auto val="1"/>
        <c:lblAlgn val="ctr"/>
        <c:lblOffset val="100"/>
      </c:catAx>
      <c:valAx>
        <c:axId val="133981312"/>
        <c:scaling>
          <c:orientation val="minMax"/>
        </c:scaling>
        <c:axPos val="l"/>
        <c:majorGridlines/>
        <c:numFmt formatCode="General" sourceLinked="1"/>
        <c:tickLblPos val="nextTo"/>
        <c:crossAx val="1339139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ККР – 2013 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</c:v>
                </c:pt>
                <c:pt idx="2">
                  <c:v>ОУУ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74.900000000000006</c:v>
                </c:pt>
                <c:pt idx="1">
                  <c:v>68.09</c:v>
                </c:pt>
                <c:pt idx="2">
                  <c:v>72.8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математика</c:v>
                </c:pt>
                <c:pt idx="1">
                  <c:v>русский</c:v>
                </c:pt>
                <c:pt idx="2">
                  <c:v>ОУУ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71.8</c:v>
                </c:pt>
                <c:pt idx="1">
                  <c:v>70.040000000000006</c:v>
                </c:pt>
                <c:pt idx="2">
                  <c:v>71.989999999999995</c:v>
                </c:pt>
              </c:numCache>
            </c:numRef>
          </c:val>
        </c:ser>
        <c:axId val="134003712"/>
        <c:axId val="134009600"/>
      </c:barChart>
      <c:catAx>
        <c:axId val="134003712"/>
        <c:scaling>
          <c:orientation val="minMax"/>
        </c:scaling>
        <c:axPos val="b"/>
        <c:tickLblPos val="nextTo"/>
        <c:crossAx val="134009600"/>
        <c:crosses val="autoZero"/>
        <c:auto val="1"/>
        <c:lblAlgn val="ctr"/>
        <c:lblOffset val="100"/>
      </c:catAx>
      <c:valAx>
        <c:axId val="134009600"/>
        <c:scaling>
          <c:orientation val="minMax"/>
        </c:scaling>
        <c:axPos val="l"/>
        <c:majorGridlines/>
        <c:numFmt formatCode="General" sourceLinked="1"/>
        <c:tickLblPos val="nextTo"/>
        <c:crossAx val="1340037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89,4</a:t>
                    </a:r>
                    <a:r>
                      <a:rPr lang="ru-RU" sz="1600" b="1" dirty="0" smtClean="0"/>
                      <a:t>%</a:t>
                    </a:r>
                  </a:p>
                  <a:p>
                    <a:endParaRPr lang="ru-RU" sz="1600" b="1" dirty="0" smtClean="0"/>
                  </a:p>
                  <a:p>
                    <a:r>
                      <a:rPr lang="ru-RU" sz="1600" b="1" dirty="0" smtClean="0"/>
                      <a:t>544</a:t>
                    </a:r>
                  </a:p>
                </c:rich>
              </c:tx>
              <c:dLblPos val="in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91,8</a:t>
                    </a:r>
                    <a:r>
                      <a:rPr lang="ru-RU" sz="1600" b="1" dirty="0" smtClean="0"/>
                      <a:t>%</a:t>
                    </a:r>
                  </a:p>
                  <a:p>
                    <a:endParaRPr lang="ru-RU" sz="1600" b="1" dirty="0" smtClean="0"/>
                  </a:p>
                  <a:p>
                    <a:r>
                      <a:rPr lang="ru-RU" sz="1600" b="1" dirty="0" smtClean="0"/>
                      <a:t>552</a:t>
                    </a:r>
                    <a:endParaRPr lang="en-US" sz="1600" b="1" dirty="0"/>
                  </a:p>
                </c:rich>
              </c:tx>
              <c:dLblPos val="inEnd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89.4</c:v>
                </c:pt>
                <c:pt idx="1">
                  <c:v>91.8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91,3</a:t>
                    </a:r>
                    <a:r>
                      <a:rPr lang="ru-RU" sz="1600" b="1" dirty="0" smtClean="0"/>
                      <a:t>%</a:t>
                    </a:r>
                  </a:p>
                  <a:p>
                    <a:endParaRPr lang="ru-RU" sz="1600" b="1" dirty="0" smtClean="0"/>
                  </a:p>
                  <a:p>
                    <a:r>
                      <a:rPr lang="ru-RU" sz="1600" b="1" dirty="0" smtClean="0"/>
                      <a:t>490</a:t>
                    </a:r>
                    <a:endParaRPr lang="en-US" sz="1600" b="1" dirty="0"/>
                  </a:p>
                </c:rich>
              </c:tx>
              <c:dLblPos val="in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91,9</a:t>
                    </a:r>
                    <a:r>
                      <a:rPr lang="ru-RU" sz="1600" b="1" dirty="0" smtClean="0"/>
                      <a:t>%</a:t>
                    </a:r>
                  </a:p>
                  <a:p>
                    <a:endParaRPr lang="ru-RU" sz="1600" b="1" dirty="0" smtClean="0"/>
                  </a:p>
                  <a:p>
                    <a:r>
                      <a:rPr lang="ru-RU" sz="1600" b="1" dirty="0" smtClean="0"/>
                      <a:t>497</a:t>
                    </a:r>
                    <a:endParaRPr lang="en-US" sz="1600" b="1" dirty="0"/>
                  </a:p>
                </c:rich>
              </c:tx>
              <c:dLblPos val="inEnd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91.3</c:v>
                </c:pt>
                <c:pt idx="1">
                  <c:v>91.9</c:v>
                </c:pt>
              </c:numCache>
            </c:numRef>
          </c:val>
        </c:ser>
        <c:dLbls>
          <c:showVal val="1"/>
        </c:dLbls>
        <c:axId val="132460544"/>
        <c:axId val="132462080"/>
      </c:barChart>
      <c:catAx>
        <c:axId val="132460544"/>
        <c:scaling>
          <c:orientation val="minMax"/>
        </c:scaling>
        <c:axPos val="b"/>
        <c:tickLblPos val="nextTo"/>
        <c:crossAx val="132462080"/>
        <c:crosses val="autoZero"/>
        <c:auto val="1"/>
        <c:lblAlgn val="ctr"/>
        <c:lblOffset val="100"/>
      </c:catAx>
      <c:valAx>
        <c:axId val="1324620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24605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3EB2F3-B56B-424A-BA1C-AF551BDC0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F501E-B3AD-491A-9710-907D3DD9D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63EBB-0AC3-4566-B866-FEDFEF168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EA6E5-2729-45F3-8203-978DD6D0D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E03EF-C90E-434C-B4EF-DAF9E6100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8B517-B5FE-4376-9C07-ABFAF3321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C3DBA-A8DC-498D-9DD4-78AE35D5D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03397-3B9A-43FA-9C42-41F2FCC21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CAB31-E216-4D31-9AB4-420474E54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C83F4-2CFE-4A29-B1BC-D7C59F26A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5A353-88F2-4AEA-97A3-6DAADAB2F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FFDF5-850C-4B33-B953-924FCD4DC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C7CFE-3BFD-401B-B3BB-F57F3F3B3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3F23D-795B-44C2-9D76-A0C92247F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D8CCF6-90F3-42F4-8B06-384799910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1357298"/>
            <a:ext cx="8572560" cy="46434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7" descr="p342_nashashko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675" y="142852"/>
            <a:ext cx="15843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23850" y="1844675"/>
            <a:ext cx="842486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4787900" y="5857875"/>
            <a:ext cx="43561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b="1"/>
          </a:p>
        </p:txBody>
      </p:sp>
      <p:sp>
        <p:nvSpPr>
          <p:cNvPr id="5" name="Прямоугольник 4"/>
          <p:cNvSpPr/>
          <p:nvPr/>
        </p:nvSpPr>
        <p:spPr>
          <a:xfrm>
            <a:off x="267472" y="2857496"/>
            <a:ext cx="862492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Современное образование.</a:t>
            </a:r>
          </a:p>
          <a:p>
            <a:pPr algn="ctr"/>
            <a:r>
              <a:rPr lang="ru-RU" sz="32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Новые контексты. Новые решения.</a:t>
            </a:r>
            <a:endParaRPr lang="ru-RU" sz="32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6000768"/>
            <a:ext cx="378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Начальник управления образования</a:t>
            </a:r>
          </a:p>
          <a:p>
            <a:pPr algn="r"/>
            <a:r>
              <a:rPr lang="ru-RU" sz="1600" dirty="0" smtClean="0"/>
              <a:t>Егорова О.Ю.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000496" y="542926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30 августа 2013</a:t>
            </a:r>
          </a:p>
          <a:p>
            <a:pPr algn="ctr"/>
            <a:r>
              <a:rPr lang="ru-RU" sz="1200" dirty="0" smtClean="0"/>
              <a:t>г. </a:t>
            </a:r>
            <a:r>
              <a:rPr lang="ru-RU" sz="1200" dirty="0" err="1" smtClean="0"/>
              <a:t>Лесосибирск</a:t>
            </a:r>
            <a:endParaRPr lang="ru-RU" sz="12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42844" y="142852"/>
            <a:ext cx="885831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2844" y="6715148"/>
            <a:ext cx="885831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-3143304" y="3429000"/>
            <a:ext cx="65722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715008" y="3429000"/>
            <a:ext cx="65722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714480" y="642918"/>
            <a:ext cx="485778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428860" y="1000108"/>
            <a:ext cx="507209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Рейтинг ОУ по результатам ЕГЭ 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(по обязательным предметам)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7020" y="1625934"/>
          <a:ext cx="4245824" cy="4101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456"/>
                <a:gridCol w="1061456"/>
                <a:gridCol w="1061456"/>
                <a:gridCol w="1061456"/>
              </a:tblGrid>
              <a:tr h="8088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ОУ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Ср.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 ср. и </a:t>
                      </a:r>
                      <a:r>
                        <a:rPr lang="ru-RU" sz="1600" dirty="0" err="1" smtClean="0"/>
                        <a:t>выс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рез-ов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Рейтинг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</a:tr>
              <a:tr h="36447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СОШ №4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73,1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96,1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СОШ №9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67,5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82,7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СОШ №2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66,3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75,1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Лицей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64,6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72,7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Гимназия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62,2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59,5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СОШ №6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61,3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63,0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СОШ №8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59,0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СОШ №1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62,7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СОШ №18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51,7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45,4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81156" y="1625934"/>
          <a:ext cx="4245824" cy="41016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1456"/>
                <a:gridCol w="1061456"/>
                <a:gridCol w="1061456"/>
                <a:gridCol w="1061456"/>
              </a:tblGrid>
              <a:tr h="8088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ОУ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Ср.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 ср. и </a:t>
                      </a:r>
                      <a:r>
                        <a:rPr lang="ru-RU" sz="1600" dirty="0" err="1" smtClean="0"/>
                        <a:t>выс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рез-ов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Рейтинг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СОШ №4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60,0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СОШ №9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51,5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48,1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СОШ №2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50,0</a:t>
                      </a:r>
                      <a:endParaRPr lang="ru-RU" sz="1800" dirty="0"/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/>
                        <a:t>Лицей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43,8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Гимназия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45,0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СОШ №8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31,8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СОШ №1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СОШ №6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37,1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22,6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  <a:tr h="3644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СОШ №18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30,5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0166" y="6000768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Русский язык				Математика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бъект 2"/>
          <p:cNvSpPr>
            <a:spLocks noGrp="1"/>
          </p:cNvSpPr>
          <p:nvPr>
            <p:ph idx="1"/>
          </p:nvPr>
        </p:nvSpPr>
        <p:spPr>
          <a:xfrm>
            <a:off x="539750" y="1268413"/>
            <a:ext cx="8280400" cy="5040312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Критерии соответствия требованиям ФГОС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dirty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dirty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/>
              <a:t>Формы аудита / консалтинга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Самоанализ ОУ – до 01.10.2013 г.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Выездные экспертные сессии (</a:t>
            </a:r>
            <a:r>
              <a:rPr lang="ru-RU" sz="2000" dirty="0" err="1" smtClean="0"/>
              <a:t>супервизия</a:t>
            </a:r>
            <a:r>
              <a:rPr lang="ru-RU" sz="2000" dirty="0" smtClean="0"/>
              <a:t>) – в течение ноября 2013 г.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/>
              <a:t>Рассылка муниципальных сводных показателей в ОУ КПМО пол ФГОС.</a:t>
            </a:r>
            <a:endParaRPr lang="ru-RU" sz="200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 bwMode="auto">
          <a:xfrm>
            <a:off x="357188" y="500063"/>
            <a:ext cx="85725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Trebuchet MS" pitchFamily="34" charset="0"/>
              </a:rPr>
              <a:t>Муниципальный аудит / консалтинг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7950" y="2205038"/>
            <a:ext cx="1368425" cy="7381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Нормативно-правовое обеспечение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19250" y="2205038"/>
            <a:ext cx="1368425" cy="769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Кадровое обеспечение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132138" y="2205038"/>
            <a:ext cx="1439862" cy="7381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Научно-методическое обеспечение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16463" y="2214563"/>
            <a:ext cx="1368425" cy="7381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Материально-техническое обеспечение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27763" y="2205038"/>
            <a:ext cx="1368425" cy="7381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/>
              <a:t>Информа</a:t>
            </a:r>
            <a:r>
              <a:rPr lang="ru-RU" sz="1400" dirty="0"/>
              <a:t> </a:t>
            </a:r>
            <a:r>
              <a:rPr lang="ru-RU" sz="1400" dirty="0" err="1"/>
              <a:t>ционное</a:t>
            </a:r>
            <a:r>
              <a:rPr lang="ru-RU" sz="1400" dirty="0"/>
              <a:t> обеспечение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731125" y="2214563"/>
            <a:ext cx="1368425" cy="768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Финансовое обеспечение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68313" y="1341438"/>
            <a:ext cx="0" cy="5032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675688" y="1341438"/>
            <a:ext cx="0" cy="5032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68313" y="1844675"/>
            <a:ext cx="82073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6" idx="0"/>
          </p:cNvCxnSpPr>
          <p:nvPr/>
        </p:nvCxnSpPr>
        <p:spPr>
          <a:xfrm rot="5400000" flipH="1" flipV="1">
            <a:off x="611981" y="2024857"/>
            <a:ext cx="3587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7" idx="0"/>
          </p:cNvCxnSpPr>
          <p:nvPr/>
        </p:nvCxnSpPr>
        <p:spPr>
          <a:xfrm rot="5400000" flipH="1" flipV="1">
            <a:off x="2124869" y="2024857"/>
            <a:ext cx="35877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8" idx="0"/>
          </p:cNvCxnSpPr>
          <p:nvPr/>
        </p:nvCxnSpPr>
        <p:spPr>
          <a:xfrm rot="5400000" flipH="1" flipV="1">
            <a:off x="3672681" y="2024857"/>
            <a:ext cx="3587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9" idx="0"/>
          </p:cNvCxnSpPr>
          <p:nvPr/>
        </p:nvCxnSpPr>
        <p:spPr>
          <a:xfrm rot="5400000" flipH="1" flipV="1">
            <a:off x="5215732" y="2029619"/>
            <a:ext cx="3683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6911975" y="1844675"/>
            <a:ext cx="0" cy="360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31" idx="0"/>
          </p:cNvCxnSpPr>
          <p:nvPr/>
        </p:nvCxnSpPr>
        <p:spPr>
          <a:xfrm rot="5400000" flipH="1" flipV="1">
            <a:off x="8231982" y="2029619"/>
            <a:ext cx="3683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Группа 34"/>
          <p:cNvGrpSpPr>
            <a:grpSpLocks/>
          </p:cNvGrpSpPr>
          <p:nvPr/>
        </p:nvGrpSpPr>
        <p:grpSpPr bwMode="auto">
          <a:xfrm>
            <a:off x="468313" y="3213100"/>
            <a:ext cx="8207375" cy="1089025"/>
            <a:chOff x="467544" y="3564632"/>
            <a:chExt cx="8208912" cy="1088504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>
              <a:off x="467544" y="4148553"/>
              <a:ext cx="820891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67544" y="4148553"/>
              <a:ext cx="0" cy="5045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8676456" y="4148553"/>
              <a:ext cx="0" cy="5045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Стрелка вниз 44"/>
            <p:cNvSpPr/>
            <p:nvPr/>
          </p:nvSpPr>
          <p:spPr>
            <a:xfrm rot="10800000">
              <a:off x="1115365" y="3564632"/>
              <a:ext cx="504920" cy="575987"/>
            </a:xfrm>
            <a:prstGeom prst="downArrow">
              <a:avLst>
                <a:gd name="adj1" fmla="val 46221"/>
                <a:gd name="adj2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Стрелка вниз 45"/>
            <p:cNvSpPr/>
            <p:nvPr/>
          </p:nvSpPr>
          <p:spPr>
            <a:xfrm rot="10800000">
              <a:off x="4211570" y="3572566"/>
              <a:ext cx="503331" cy="575986"/>
            </a:xfrm>
            <a:prstGeom prst="downArrow">
              <a:avLst>
                <a:gd name="adj1" fmla="val 46221"/>
                <a:gd name="adj2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Стрелка вниз 46"/>
            <p:cNvSpPr/>
            <p:nvPr/>
          </p:nvSpPr>
          <p:spPr>
            <a:xfrm rot="10800000">
              <a:off x="7344294" y="3572566"/>
              <a:ext cx="503332" cy="575986"/>
            </a:xfrm>
            <a:prstGeom prst="downArrow">
              <a:avLst>
                <a:gd name="adj1" fmla="val 46221"/>
                <a:gd name="adj2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Работа с одаренными детьми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71472" y="1640818"/>
            <a:ext cx="7000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Научно практическая конференция: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24" y="2357430"/>
          <a:ext cx="7072362" cy="1097280"/>
        </p:xfrm>
        <a:graphic>
          <a:graphicData uri="http://schemas.openxmlformats.org/drawingml/2006/table">
            <a:tbl>
              <a:tblPr/>
              <a:tblGrid>
                <a:gridCol w="1450702"/>
                <a:gridCol w="2810830"/>
                <a:gridCol w="2810830"/>
              </a:tblGrid>
              <a:tr h="26789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призеры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край (участники \ призеры)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42 \ 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 \ 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42910" y="3641082"/>
            <a:ext cx="7786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Всероссийская олимпиада школьников: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85786" y="4357694"/>
          <a:ext cx="7143800" cy="1097280"/>
        </p:xfrm>
        <a:graphic>
          <a:graphicData uri="http://schemas.openxmlformats.org/drawingml/2006/table">
            <a:tbl>
              <a:tblPr/>
              <a:tblGrid>
                <a:gridCol w="1465356"/>
                <a:gridCol w="2839222"/>
                <a:gridCol w="2839222"/>
              </a:tblGrid>
              <a:tr h="26789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призеры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край (участники \ призеры)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 \ 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47 \ 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7635" marR="47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Муниципальные услуги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00034" y="1357298"/>
            <a:ext cx="8001056" cy="488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по зачислению в муниципальные общеобразовательные учреждения, расположенные на территории муниципального образования город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Лесосибирск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по предоставлению информации об организации общедоступного и бесплатного дошкольного, начального общего, основного общего, среднего (полного) общего образования, а также дополнительного образования в образовательных учреждениях;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по приему заявлений, постановке на учет и зачислению детей в муниципальные образовательные учреждения, реализующие основную образовательную программу дошкольного образования (детские сады);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- по предоставлению информации об образовательных программах и учебных планах, рабочих программах учебных курсов, предметов, дисциплин (модулей), годовых календарных учебных графиках;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 по предоставлению информации о текущей успеваемости обучающегося, ведению электронного дневника и электронного журнала успеваемости.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grpSp>
        <p:nvGrpSpPr>
          <p:cNvPr id="4" name="Группа 13"/>
          <p:cNvGrpSpPr>
            <a:grpSpLocks/>
          </p:cNvGrpSpPr>
          <p:nvPr/>
        </p:nvGrpSpPr>
        <p:grpSpPr bwMode="auto">
          <a:xfrm>
            <a:off x="1357290" y="928670"/>
            <a:ext cx="6534166" cy="5632260"/>
            <a:chOff x="1022920" y="280541"/>
            <a:chExt cx="7797800" cy="672147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BBD8EA"/>
                </a:clrFrom>
                <a:clrTo>
                  <a:srgbClr val="BBD8E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22920" y="280541"/>
              <a:ext cx="7797800" cy="672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07704" y="980728"/>
              <a:ext cx="5972175" cy="394335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1835150" y="6237288"/>
              <a:ext cx="5473700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>
                  <a:solidFill>
                    <a:srgbClr val="005B9A"/>
                  </a:solidFill>
                  <a:latin typeface="Calibri" pitchFamily="34" charset="0"/>
                </a:rPr>
                <a:t>Разработано Информационным центром «МЦФЭР Ресурсы образования»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 bwMode="auto">
            <a:xfrm>
              <a:off x="1907158" y="980628"/>
              <a:ext cx="5976937" cy="3970338"/>
            </a:xfrm>
            <a:prstGeom prst="roundRect">
              <a:avLst>
                <a:gd name="adj" fmla="val 5152"/>
              </a:avLst>
            </a:prstGeom>
            <a:solidFill>
              <a:srgbClr val="005B9A">
                <a:alpha val="6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/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1960706" y="1474087"/>
              <a:ext cx="5905305" cy="3048565"/>
            </a:xfrm>
            <a:prstGeom prst="rect">
              <a:avLst/>
            </a:prstGeom>
            <a:noFill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Экспертно-правовая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ЭЛЕКТРОННАЯ СИСТЕМА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«ОБРАЗОВАНИЕ»</a:t>
              </a:r>
              <a:endParaRPr lang="ru-RU" sz="3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00429" y="433968"/>
            <a:ext cx="59435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dirty="0"/>
              <a:t>Правильно принимать управленческие и организационные решения вам поможет инструмент, разработанный МЦФЭР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Подготовка к новому учебному году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42910" y="1785926"/>
          <a:ext cx="7786742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7977"/>
                <a:gridCol w="3928765"/>
              </a:tblGrid>
              <a:tr h="2676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Общее финансирование</a:t>
                      </a: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Оснащение</a:t>
                      </a:r>
                      <a:r>
                        <a:rPr lang="ru-RU" baseline="0" dirty="0" smtClean="0"/>
                        <a:t> образовательного процесса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ru-RU" sz="1600" u="sng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u="sng" dirty="0" smtClean="0"/>
                        <a:t>Общеобразовательные учреждения</a:t>
                      </a:r>
                      <a:r>
                        <a:rPr lang="ru-RU" sz="1600" dirty="0" smtClean="0"/>
                        <a:t>  22111,0 тыс.</a:t>
                      </a:r>
                      <a:r>
                        <a:rPr lang="ru-RU" sz="1600" baseline="0" dirty="0" smtClean="0"/>
                        <a:t> руб. из них: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/>
                        <a:t>краевой бюджет – 11533,0 тыс. руб.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/>
                        <a:t>местный</a:t>
                      </a:r>
                      <a:r>
                        <a:rPr lang="ru-RU" sz="1600" baseline="0" dirty="0" smtClean="0"/>
                        <a:t> бюджет – 10558,0 </a:t>
                      </a:r>
                      <a:r>
                        <a:rPr lang="ru-RU" sz="1600" dirty="0" smtClean="0"/>
                        <a:t>тыс. руб.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6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u="sng" dirty="0" smtClean="0"/>
                        <a:t>Дошкольные</a:t>
                      </a:r>
                      <a:r>
                        <a:rPr lang="ru-RU" sz="1600" u="sng" baseline="0" dirty="0" smtClean="0"/>
                        <a:t> образовательные учреждения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/>
                        <a:t>20288,1 тыс. руб. из них: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/>
                        <a:t>краевой бюджет – 2480,1 тыс. руб.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/>
                        <a:t>местный</a:t>
                      </a:r>
                      <a:r>
                        <a:rPr lang="ru-RU" sz="1600" baseline="0" dirty="0" smtClean="0"/>
                        <a:t> бюджет – </a:t>
                      </a:r>
                      <a:r>
                        <a:rPr lang="ru-RU" sz="1600" dirty="0" smtClean="0"/>
                        <a:t>17808</a:t>
                      </a:r>
                      <a:r>
                        <a:rPr lang="ru-RU" sz="1600" baseline="0" dirty="0" smtClean="0"/>
                        <a:t>,0 </a:t>
                      </a:r>
                      <a:r>
                        <a:rPr lang="ru-RU" sz="1600" dirty="0" smtClean="0"/>
                        <a:t>тыс. руб.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 Приобретение учебников: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 2012 год – 1531,0 </a:t>
                      </a:r>
                      <a:r>
                        <a:rPr lang="ru-RU" sz="1600" dirty="0" smtClean="0"/>
                        <a:t>тыс. руб.</a:t>
                      </a:r>
                    </a:p>
                    <a:p>
                      <a:r>
                        <a:rPr lang="ru-RU" sz="1600" dirty="0" smtClean="0"/>
                        <a:t> 2013 год – 1285,803 тыс. руб.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 Приобретение учебников за счет    </a:t>
                      </a:r>
                    </a:p>
                    <a:p>
                      <a:r>
                        <a:rPr lang="ru-RU" sz="1600" dirty="0" smtClean="0"/>
                        <a:t> субвенций ОУ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1733,606 тыс. руб.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 Поставка оборудования для  </a:t>
                      </a:r>
                    </a:p>
                    <a:p>
                      <a:r>
                        <a:rPr lang="ru-RU" sz="1600" dirty="0" smtClean="0"/>
                        <a:t> реализации ФГОС НОО и ООО </a:t>
                      </a:r>
                    </a:p>
                    <a:p>
                      <a:r>
                        <a:rPr lang="ru-RU" sz="1600" dirty="0" smtClean="0"/>
                        <a:t> на 4,5 млн. руб.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Спортивные достижения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142984"/>
          <a:ext cx="8715447" cy="550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626458"/>
                <a:gridCol w="670419"/>
                <a:gridCol w="670419"/>
                <a:gridCol w="670419"/>
                <a:gridCol w="670419"/>
                <a:gridCol w="670419"/>
                <a:gridCol w="670419"/>
                <a:gridCol w="670419"/>
                <a:gridCol w="670419"/>
                <a:gridCol w="670419"/>
                <a:gridCol w="670419"/>
                <a:gridCol w="670419"/>
              </a:tblGrid>
              <a:tr h="11135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ОУ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Лыжные гонки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89870" marR="89870" marT="44935" marB="44935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Волейбол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</a:rPr>
                        <a:t>д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89870" marR="89870" marT="44935" marB="44935"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Волейбол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</a:rPr>
                        <a:t>ю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89870" marR="89870" marT="44935" marB="44935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Н. теннис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89870" marR="89870" marT="44935" marB="44935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Шахматы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89870" marR="89870" marT="44935" marB="44935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</a:rPr>
                        <a:t>Коькобежный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</a:rPr>
                        <a:t> спорт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89870" marR="89870" marT="44935" marB="44935"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Баскетбол (</a:t>
                      </a:r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</a:rPr>
                        <a:t>ю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89870" marR="89870" marT="44935" marB="44935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Мини-футбол (</a:t>
                      </a:r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</a:rPr>
                        <a:t>ю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89870" marR="89870" marT="44935" marB="44935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Хоккей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89870" marR="89870" marT="44935" marB="44935" vert="vert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Мини-футбол (</a:t>
                      </a:r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</a:rPr>
                        <a:t>д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89870" marR="89870" marT="44935" marB="44935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Баскетбол (</a:t>
                      </a:r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</a:rPr>
                        <a:t>д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89870" marR="89870" marT="44935" marB="44935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МЕСТО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89870" marR="89870" marT="44935" marB="44935" vert="vert270" anchor="ctr"/>
                </a:tc>
              </a:tr>
              <a:tr h="4302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СОШ №1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</a:tr>
              <a:tr h="4302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СОШ №2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</a:tr>
              <a:tr h="4302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СОШ №4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</a:tr>
              <a:tr h="4302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ООШ №5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</a:tr>
              <a:tr h="4302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СОШ №6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</a:tr>
              <a:tr h="4302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СОШ №8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</a:tr>
              <a:tr h="4302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СОШ №9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</a:tr>
              <a:tr h="51479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Лицей</a:t>
                      </a: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</a:tr>
              <a:tr h="4302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Гимназия</a:t>
                      </a: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</a:tr>
              <a:tr h="4302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СОШ №18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9870" marR="89870" marT="44935" marB="4493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Кадры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488" y="1285860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Всего работников в ОУ – 822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Педагогических работников – 503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Молодых специалистов – 58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28728" y="2285992"/>
          <a:ext cx="642942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5984" y="5907305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01.01.2011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500430" y="5907305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01.01.2012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643438" y="5907305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01.01.2013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786446" y="5907305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01.07.2013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Межведомственное взаимодействие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285852" y="1142984"/>
            <a:ext cx="7000924" cy="5296351"/>
            <a:chOff x="500034" y="357166"/>
            <a:chExt cx="8215370" cy="621510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286116" y="357166"/>
              <a:ext cx="2571768" cy="642942"/>
            </a:xfrm>
            <a:prstGeom prst="rect">
              <a:avLst/>
            </a:prstGeom>
            <a:solidFill>
              <a:srgbClr val="C4E59F"/>
            </a:solidFill>
            <a:ln>
              <a:solidFill>
                <a:srgbClr val="273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Службы, ведомства, учреждения …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286116" y="1142984"/>
              <a:ext cx="2571768" cy="642942"/>
            </a:xfrm>
            <a:prstGeom prst="rect">
              <a:avLst/>
            </a:prstGeom>
            <a:solidFill>
              <a:srgbClr val="C4E59F"/>
            </a:solidFill>
            <a:ln>
              <a:solidFill>
                <a:srgbClr val="273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Координационные советы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86116" y="2000240"/>
              <a:ext cx="2571768" cy="2857520"/>
            </a:xfrm>
            <a:prstGeom prst="rect">
              <a:avLst/>
            </a:prstGeom>
            <a:solidFill>
              <a:srgbClr val="C4E59F"/>
            </a:solidFill>
            <a:ln>
              <a:solidFill>
                <a:srgbClr val="273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Поле совместных проектов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400" dirty="0" smtClean="0">
                  <a:solidFill>
                    <a:schemeClr val="tx1"/>
                  </a:solidFill>
                </a:rPr>
                <a:t> ГРС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400" dirty="0">
                  <a:solidFill>
                    <a:schemeClr val="tx1"/>
                  </a:solidFill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</a:rPr>
                <a:t>семейный форум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400" dirty="0">
                  <a:solidFill>
                    <a:schemeClr val="tx1"/>
                  </a:solidFill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</a:rPr>
                <a:t>круглогодичный марафон для несовершеннолетних СОП</a:t>
              </a:r>
            </a:p>
            <a:p>
              <a:r>
                <a:rPr lang="ru-RU" sz="1400" dirty="0">
                  <a:solidFill>
                    <a:schemeClr val="tx1"/>
                  </a:solidFill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</a:rPr>
                <a:t>ювенальная служба; </a:t>
              </a:r>
            </a:p>
            <a:p>
              <a:r>
                <a:rPr lang="ru-RU" sz="1400" dirty="0" smtClean="0">
                  <a:solidFill>
                    <a:schemeClr val="tx1"/>
                  </a:solidFill>
                </a:rPr>
                <a:t>….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286116" y="5072074"/>
              <a:ext cx="2571768" cy="642942"/>
            </a:xfrm>
            <a:prstGeom prst="rect">
              <a:avLst/>
            </a:prstGeom>
            <a:solidFill>
              <a:srgbClr val="C4E59F"/>
            </a:solidFill>
            <a:ln>
              <a:solidFill>
                <a:srgbClr val="273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Аналитика </a:t>
              </a:r>
            </a:p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(отчеты, анкетирование)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86116" y="5929330"/>
              <a:ext cx="2571768" cy="642942"/>
            </a:xfrm>
            <a:prstGeom prst="rect">
              <a:avLst/>
            </a:prstGeom>
            <a:solidFill>
              <a:srgbClr val="C4E59F"/>
            </a:solidFill>
            <a:ln>
              <a:solidFill>
                <a:srgbClr val="273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Проблематика 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85786" y="5500702"/>
              <a:ext cx="2073600" cy="642942"/>
            </a:xfrm>
            <a:prstGeom prst="rect">
              <a:avLst/>
            </a:prstGeom>
            <a:solidFill>
              <a:srgbClr val="C4E59F"/>
            </a:solidFill>
            <a:ln>
              <a:solidFill>
                <a:srgbClr val="273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Социальные эффекты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286512" y="5500702"/>
              <a:ext cx="2071702" cy="642942"/>
            </a:xfrm>
            <a:prstGeom prst="rect">
              <a:avLst/>
            </a:prstGeom>
            <a:solidFill>
              <a:srgbClr val="C4E59F"/>
            </a:solidFill>
            <a:ln>
              <a:solidFill>
                <a:srgbClr val="273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Индивидуальные результаты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643702" y="2000240"/>
              <a:ext cx="1143008" cy="2857520"/>
            </a:xfrm>
            <a:prstGeom prst="rect">
              <a:avLst/>
            </a:prstGeom>
            <a:solidFill>
              <a:srgbClr val="C4E59F"/>
            </a:solidFill>
            <a:ln>
              <a:solidFill>
                <a:srgbClr val="273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Традиционные формы индивидуальной работы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357290" y="2000240"/>
              <a:ext cx="1143008" cy="2857520"/>
            </a:xfrm>
            <a:prstGeom prst="rect">
              <a:avLst/>
            </a:prstGeom>
            <a:solidFill>
              <a:srgbClr val="C4E59F"/>
            </a:solidFill>
            <a:ln>
              <a:solidFill>
                <a:srgbClr val="273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Традиционные формы массовой  работы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Прямая соединительная линия 13"/>
            <p:cNvCxnSpPr>
              <a:stCxn id="5" idx="2"/>
              <a:endCxn id="6" idx="0"/>
            </p:cNvCxnSpPr>
            <p:nvPr/>
          </p:nvCxnSpPr>
          <p:spPr>
            <a:xfrm rot="5400000">
              <a:off x="4500562" y="1071546"/>
              <a:ext cx="142876" cy="1588"/>
            </a:xfrm>
            <a:prstGeom prst="line">
              <a:avLst/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6" idx="2"/>
              <a:endCxn id="7" idx="0"/>
            </p:cNvCxnSpPr>
            <p:nvPr/>
          </p:nvCxnSpPr>
          <p:spPr>
            <a:xfrm rot="5400000">
              <a:off x="4464843" y="1893083"/>
              <a:ext cx="214314" cy="1588"/>
            </a:xfrm>
            <a:prstGeom prst="line">
              <a:avLst/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4465637" y="4964123"/>
              <a:ext cx="214314" cy="1588"/>
            </a:xfrm>
            <a:prstGeom prst="line">
              <a:avLst/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4465637" y="5821379"/>
              <a:ext cx="214314" cy="1588"/>
            </a:xfrm>
            <a:prstGeom prst="line">
              <a:avLst/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hape 17"/>
            <p:cNvCxnSpPr>
              <a:stCxn id="5" idx="1"/>
              <a:endCxn id="13" idx="0"/>
            </p:cNvCxnSpPr>
            <p:nvPr/>
          </p:nvCxnSpPr>
          <p:spPr>
            <a:xfrm rot="10800000" flipV="1">
              <a:off x="1928794" y="678636"/>
              <a:ext cx="1357322" cy="1321603"/>
            </a:xfrm>
            <a:prstGeom prst="bentConnector2">
              <a:avLst/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hape 18"/>
            <p:cNvCxnSpPr>
              <a:stCxn id="5" idx="3"/>
              <a:endCxn id="12" idx="0"/>
            </p:cNvCxnSpPr>
            <p:nvPr/>
          </p:nvCxnSpPr>
          <p:spPr>
            <a:xfrm>
              <a:off x="5857884" y="678637"/>
              <a:ext cx="1357322" cy="1321603"/>
            </a:xfrm>
            <a:prstGeom prst="bentConnector2">
              <a:avLst/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1"/>
              <a:endCxn id="13" idx="3"/>
            </p:cNvCxnSpPr>
            <p:nvPr/>
          </p:nvCxnSpPr>
          <p:spPr>
            <a:xfrm rot="10800000">
              <a:off x="2500298" y="3429000"/>
              <a:ext cx="785818" cy="1588"/>
            </a:xfrm>
            <a:prstGeom prst="line">
              <a:avLst/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7" idx="3"/>
              <a:endCxn id="12" idx="1"/>
            </p:cNvCxnSpPr>
            <p:nvPr/>
          </p:nvCxnSpPr>
          <p:spPr>
            <a:xfrm>
              <a:off x="5857884" y="3429000"/>
              <a:ext cx="785818" cy="1588"/>
            </a:xfrm>
            <a:prstGeom prst="line">
              <a:avLst/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6" idx="1"/>
            </p:cNvCxnSpPr>
            <p:nvPr/>
          </p:nvCxnSpPr>
          <p:spPr>
            <a:xfrm rot="10800000" flipV="1">
              <a:off x="1928794" y="1500172"/>
              <a:ext cx="1357322" cy="0"/>
            </a:xfrm>
            <a:prstGeom prst="line">
              <a:avLst/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 flipV="1">
              <a:off x="5857884" y="1500174"/>
              <a:ext cx="1357322" cy="0"/>
            </a:xfrm>
            <a:prstGeom prst="line">
              <a:avLst/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Соединительная линия уступом 23"/>
            <p:cNvCxnSpPr/>
            <p:nvPr/>
          </p:nvCxnSpPr>
          <p:spPr>
            <a:xfrm rot="5400000">
              <a:off x="2607455" y="4822041"/>
              <a:ext cx="785818" cy="571504"/>
            </a:xfrm>
            <a:prstGeom prst="bentConnector3">
              <a:avLst>
                <a:gd name="adj1" fmla="val 1515"/>
              </a:avLst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3" idx="2"/>
              <a:endCxn id="10" idx="0"/>
            </p:cNvCxnSpPr>
            <p:nvPr/>
          </p:nvCxnSpPr>
          <p:spPr>
            <a:xfrm rot="5400000">
              <a:off x="1607323" y="5179231"/>
              <a:ext cx="642942" cy="0"/>
            </a:xfrm>
            <a:prstGeom prst="line">
              <a:avLst/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6893735" y="5179231"/>
              <a:ext cx="642942" cy="0"/>
            </a:xfrm>
            <a:prstGeom prst="line">
              <a:avLst/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Соединительная линия уступом 26"/>
            <p:cNvCxnSpPr/>
            <p:nvPr/>
          </p:nvCxnSpPr>
          <p:spPr>
            <a:xfrm rot="16200000" flipH="1">
              <a:off x="5715008" y="4786322"/>
              <a:ext cx="857256" cy="571504"/>
            </a:xfrm>
            <a:prstGeom prst="bentConnector3">
              <a:avLst>
                <a:gd name="adj1" fmla="val 2223"/>
              </a:avLst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hape 48"/>
            <p:cNvCxnSpPr/>
            <p:nvPr/>
          </p:nvCxnSpPr>
          <p:spPr>
            <a:xfrm rot="16200000" flipV="1">
              <a:off x="-785850" y="2357431"/>
              <a:ext cx="5357851" cy="2786082"/>
            </a:xfrm>
            <a:prstGeom prst="bentConnector3">
              <a:avLst>
                <a:gd name="adj1" fmla="val -346"/>
              </a:avLst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hape 48"/>
            <p:cNvCxnSpPr/>
            <p:nvPr/>
          </p:nvCxnSpPr>
          <p:spPr>
            <a:xfrm rot="5400000" flipH="1" flipV="1">
              <a:off x="4643438" y="2357430"/>
              <a:ext cx="5286412" cy="2857520"/>
            </a:xfrm>
            <a:prstGeom prst="bentConnector3">
              <a:avLst>
                <a:gd name="adj1" fmla="val -335"/>
              </a:avLst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500034" y="1071546"/>
              <a:ext cx="1357322" cy="1588"/>
            </a:xfrm>
            <a:prstGeom prst="straightConnector1">
              <a:avLst/>
            </a:prstGeom>
            <a:ln w="25400">
              <a:solidFill>
                <a:srgbClr val="273C1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rot="10800000">
              <a:off x="7286644" y="1142984"/>
              <a:ext cx="1428760" cy="1588"/>
            </a:xfrm>
            <a:prstGeom prst="straightConnector1">
              <a:avLst/>
            </a:prstGeom>
            <a:ln w="25400">
              <a:solidFill>
                <a:srgbClr val="273C1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Соединительная линия уступом 31"/>
            <p:cNvCxnSpPr>
              <a:stCxn id="8" idx="1"/>
              <a:endCxn id="10" idx="3"/>
            </p:cNvCxnSpPr>
            <p:nvPr/>
          </p:nvCxnSpPr>
          <p:spPr>
            <a:xfrm rot="10800000" flipV="1">
              <a:off x="2859386" y="5393545"/>
              <a:ext cx="426730" cy="428628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Соединительная линия уступом 32"/>
            <p:cNvCxnSpPr>
              <a:stCxn id="8" idx="3"/>
              <a:endCxn id="11" idx="1"/>
            </p:cNvCxnSpPr>
            <p:nvPr/>
          </p:nvCxnSpPr>
          <p:spPr>
            <a:xfrm>
              <a:off x="5857884" y="5393545"/>
              <a:ext cx="428628" cy="428628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273C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rot="10800000">
              <a:off x="2571736" y="2857496"/>
              <a:ext cx="642942" cy="1588"/>
            </a:xfrm>
            <a:prstGeom prst="straightConnector1">
              <a:avLst/>
            </a:prstGeom>
            <a:ln w="25400">
              <a:solidFill>
                <a:srgbClr val="273C1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>
              <a:off x="5929322" y="4500570"/>
              <a:ext cx="642942" cy="1588"/>
            </a:xfrm>
            <a:prstGeom prst="straightConnector1">
              <a:avLst/>
            </a:prstGeom>
            <a:ln w="25400">
              <a:solidFill>
                <a:srgbClr val="273C1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Занятость в дополнительном образовании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57224" y="1643050"/>
          <a:ext cx="3905256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572000" y="1714488"/>
          <a:ext cx="3905256" cy="438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00" y="714356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Данные о системе образования  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Лесосибирска</a:t>
            </a:r>
            <a:endParaRPr lang="fr-FR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71472" y="1714488"/>
          <a:ext cx="3857652" cy="4246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572000" y="1500174"/>
          <a:ext cx="378621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591878" y="3940853"/>
          <a:ext cx="378621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Новые контексты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4348" y="1285860"/>
            <a:ext cx="778674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Дошкольное образование: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Дошкольное образование вводится как  самостоятельный уровень общего образования.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Введение ФГОС.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финансирования дошкольного образования будет осуществляться  с двух уровней (региона и  муниципалитета)  с 01.01.2014.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Дополнительное образование и воспитание: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Устанавливается новый порядок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организации и осуществления образовательной деятельности по дополнительным образовательным программам.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Совет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дополнительному образованию на федеральном уровне.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Форумы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вопросам дополнительного образования и воспитания детей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во всех федеральных округах.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Новые контексты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428596" y="1214422"/>
            <a:ext cx="8143932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Общее образование: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Уровни образования.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Организации разрабатывают образовательные программы в соответствии с ФГОС и с учетом примерных основных  образовательных программ.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Формы обучения: очная, </a:t>
            </a:r>
            <a:r>
              <a:rPr kumimoji="0" lang="ru-RU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очно-заочная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заочная.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Применение электронного обучения и ДТО.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Сетевая форма реализации  образовательных программ (ч. 3 ст. 15)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Нормативы, нормативные затраты на оказание государственной или муниципальной услуги определяются в расчете на одного обучающегося: по каждому уровню образования в соответствии с ФГОС, по каждому виду и направленности (профилю) образовательных программ, с учетом форм обучения, ФГТ (при их наличии).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Уравниваются в правах государственные и негосударственные учреждения.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Расширены требования к размещению информации на  сайте образовательной организации.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Приведение уставов в соответствие с Федеральным законом № 273-ФЗ до 01.01.2016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целостной системы оценки качества образования в начальной школе.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Апробация профессионального стандарта учителя.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Новые контексты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428596" y="1118417"/>
            <a:ext cx="8143932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Документы: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/>
              <a:t> Федеральный закон от 29 декабря 2012 г. № 273-ФЗ «Об образовании в Российской Федерации»;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/>
              <a:t> Постановление Правительства Российской Федерации от 10 июля 2013 г. № 582 «ОБ УТВЕРЖДЕНИИ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/>
              <a:t> Проект ФГОС дошкольного образования; введение ФГОС дошкольного образования в дошкольных организациях (письмо </a:t>
            </a:r>
            <a:r>
              <a:rPr lang="ru-RU" sz="1400" dirty="0" err="1" smtClean="0"/>
              <a:t>Минобрнауки</a:t>
            </a:r>
            <a:r>
              <a:rPr lang="ru-RU" sz="1400" dirty="0" smtClean="0"/>
              <a:t> России от 17 июня 2013 г. № 08-736);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/>
              <a:t> Проект Концепции по развитию математического образования (письмо </a:t>
            </a:r>
            <a:r>
              <a:rPr lang="ru-RU" sz="1400" dirty="0" err="1" smtClean="0"/>
              <a:t>Минобрнауки</a:t>
            </a:r>
            <a:r>
              <a:rPr lang="ru-RU" sz="1400" dirty="0" smtClean="0"/>
              <a:t> России от 17 июня 2013 г. № 08-733);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/>
              <a:t> Проект Всероссийского физкультурного спортивного комплекса (письмо </a:t>
            </a:r>
            <a:r>
              <a:rPr lang="ru-RU" sz="1400" dirty="0" err="1" smtClean="0"/>
              <a:t>Минобрнауки</a:t>
            </a:r>
            <a:r>
              <a:rPr lang="ru-RU" sz="1400" dirty="0" smtClean="0"/>
              <a:t> России от 17 июня 2013 г. № 09-701);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/>
              <a:t> Письмо </a:t>
            </a:r>
            <a:r>
              <a:rPr lang="ru-RU" sz="1400" dirty="0" err="1" smtClean="0"/>
              <a:t>Минобрнауки</a:t>
            </a:r>
            <a:r>
              <a:rPr lang="ru-RU" sz="1400" dirty="0" smtClean="0"/>
              <a:t> России от 13.05.2013 N ИР-352/09"О направлении «Программы развития воспитательной компоненты в общеобразовательных учреждениях")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/>
              <a:t> Приказ Министерства образования и науки Российской Федерации от 14 июня 2013 г. № 462 Зарегистрировано Министерством юстиции Российской Федерации 27 июня 2013 г. Регистрационный № 28908 «ОБ УТВЕРЖДЕНИИ ПОРЯДКА ПРОВЕДЕНИЯ САМООБСЛЕДОВАНИЯ ОБРАЗОВАТЕЛЬНОЙ ОРГАНИЗАЦИЕЙ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/>
              <a:t> Письмо Министерства образования и науки Российской Федерации от 7 июня 2013 г. № ИР-535/07 «О КОРРЕКЦИОННОМ И ИНКЛЮЗИВНОМ ОБРАЗОВАНИИ ДЕТЕЙ»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/>
              <a:t> Постановление Правительства Российской Федерации от 05 августа 2013 г. № 662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/>
              <a:t> ОБ ОСУЩЕСТВЛЕНИИ МОНИТОРИНГА СИСТЕМЫ ОБРАЗОВАНИЯ</a:t>
            </a:r>
          </a:p>
          <a:p>
            <a:pPr marL="342900" lvl="0" indent="-342900" algn="just" eaLnBrk="0" hangingPunct="0">
              <a:buFont typeface="+mj-lt"/>
              <a:buAutoNum type="arabicPeriod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на 2013-2014 год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1403932"/>
            <a:ext cx="8143932" cy="490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Привести нормативную базу в соответствие с Федеральным законом от 29.12.2012 г. №273-ФЗ «Об образовании в Российской Федерации», организовать целенаправленную разъяснительную работу среди родителей, учащихся, населения, используя потенциал общественно-профессиональных организаций;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разработать модель городской методической деятельности, системно обеспечивающей достижение эффективных результатов деятельности по приоритетным направлениям государственной образовательной политики (развитие математического образования, подготовка к внедрению Федеральных образовательных стандартов дошкольного, общего образования, Всероссийского физкультурно-спортивного комплекса и т.д.) на основе лучших практик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пилотных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школ и базовых городских площадок;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продолжить работу по обеспечению доступности дошкольного образования, в том числе и через развитие вариативных форм оказания данных услуг и участие в краевой долгосрочной целевой программе «Развитие сети дошкольных учреждений Красноярского края» на 2012 – 2015»;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на 2013-2014 год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28596" y="1075923"/>
            <a:ext cx="814393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отрегулировать деятельность всех структур для выполнения регламента межведомственного учета детей от 0 – 18 лет в соответствии с законодательством РФ;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совершенствовать деятельность подсистем электронного правительства на муниципальном уровне и в образовательных учреждениях;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придать нормативный статус муниципальному рейтингу результативности деятельности образовательных учреждений, совершенствуя показатели оценки;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стимулировать на муниципальном уровне через организацию конкурсов разнообразие воспитательных стратегий и технологий в образовательных учреждениях, направленных на преодоление негативных проявлений в детской и молодежной среде, способствовать укреплению и развитию воспитательного потенциала городской социальной среды за счет совершенствования межведомственного взаимодействия.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обеспечить необходимые условия по комплексной безопасности, осуществлять меры по энергосбережению в образовательных учреждениях.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23850" y="1844675"/>
            <a:ext cx="842486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4787900" y="5857875"/>
            <a:ext cx="43561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b="1"/>
          </a:p>
        </p:txBody>
      </p:sp>
      <p:sp>
        <p:nvSpPr>
          <p:cNvPr id="5" name="Прямоугольник 4"/>
          <p:cNvSpPr/>
          <p:nvPr/>
        </p:nvSpPr>
        <p:spPr>
          <a:xfrm>
            <a:off x="1226227" y="2857496"/>
            <a:ext cx="670741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Современное образование.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Новые контексты. Новые решения.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621508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30 августа 2013</a:t>
            </a:r>
          </a:p>
          <a:p>
            <a:pPr algn="ctr"/>
            <a:r>
              <a:rPr lang="ru-RU" sz="1200" dirty="0" smtClean="0"/>
              <a:t>г. </a:t>
            </a:r>
            <a:r>
              <a:rPr lang="ru-RU" sz="1200" dirty="0" err="1" smtClean="0"/>
              <a:t>Лесосибирск</a:t>
            </a:r>
            <a:endParaRPr lang="ru-RU" sz="1200" dirty="0"/>
          </a:p>
        </p:txBody>
      </p:sp>
      <p:pic>
        <p:nvPicPr>
          <p:cNvPr id="8" name="Picture 4" descr="&amp;Pcy;&amp;rcy;&amp;acy;&amp;zcy;&amp;dcy;&amp;ncy;&amp;icy;&amp;kcy;&amp;icy; - 1 &amp;Scy;&amp;iecy;&amp;ncy;&amp;tcy;&amp;yacy;&amp;bcy;&amp;rcy;&amp;yacy; - &amp;Scy;&amp;ncy;&amp;ocy;&amp;vcy;&amp;acy; &amp;vcy; &amp;shcy;&amp;kcy;&amp;ocy;&amp;lcy;&amp;u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786314" y="0"/>
            <a:ext cx="4244513" cy="4624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Уважаемые коллеги!</a:t>
            </a: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/>
            </a:r>
            <a:b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</a:b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 новом учебном году желаю всем успехов в работе, твердости и упорства в достижении поставленной цели, доброго здоровья, больших профессиональных достижений, 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реализации творческих замыслов.</a:t>
            </a:r>
          </a:p>
          <a:p>
            <a:pPr algn="ctr"/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Поздравляю Вас с началом нового учебного года!</a:t>
            </a: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42860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Логика доклада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51976" y="1071546"/>
            <a:ext cx="2191594" cy="357190"/>
          </a:xfrm>
          <a:prstGeom prst="rect">
            <a:avLst/>
          </a:prstGeom>
          <a:solidFill>
            <a:srgbClr val="C4E59F"/>
          </a:solidFill>
          <a:ln>
            <a:solidFill>
              <a:srgbClr val="273C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2012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1571612"/>
            <a:ext cx="4929222" cy="3357586"/>
          </a:xfrm>
          <a:prstGeom prst="rect">
            <a:avLst/>
          </a:prstGeom>
          <a:solidFill>
            <a:srgbClr val="C4E59F"/>
          </a:solidFill>
          <a:ln>
            <a:solidFill>
              <a:srgbClr val="273C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Р</a:t>
            </a:r>
            <a:r>
              <a:rPr lang="ru-RU" sz="1200" dirty="0" smtClean="0">
                <a:solidFill>
                  <a:schemeClr val="tx1"/>
                </a:solidFill>
              </a:rPr>
              <a:t>азработать </a:t>
            </a:r>
            <a:r>
              <a:rPr lang="ru-RU" sz="1200" dirty="0" smtClean="0">
                <a:solidFill>
                  <a:schemeClr val="tx1"/>
                </a:solidFill>
              </a:rPr>
              <a:t>систему мер, направленных на повышение результативности и качества общего </a:t>
            </a:r>
            <a:r>
              <a:rPr lang="ru-RU" sz="1200" dirty="0" smtClean="0">
                <a:solidFill>
                  <a:schemeClr val="tx1"/>
                </a:solidFill>
              </a:rPr>
              <a:t>образования;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Продолжить </a:t>
            </a:r>
            <a:r>
              <a:rPr lang="ru-RU" sz="1200" dirty="0" smtClean="0">
                <a:solidFill>
                  <a:schemeClr val="tx1"/>
                </a:solidFill>
              </a:rPr>
              <a:t>работу по обеспечению доступности дошкольного </a:t>
            </a:r>
            <a:r>
              <a:rPr lang="ru-RU" sz="1200" dirty="0" smtClean="0">
                <a:solidFill>
                  <a:schemeClr val="tx1"/>
                </a:solidFill>
              </a:rPr>
              <a:t>образования;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О</a:t>
            </a:r>
            <a:r>
              <a:rPr lang="ru-RU" sz="1200" dirty="0" smtClean="0">
                <a:solidFill>
                  <a:schemeClr val="tx1"/>
                </a:solidFill>
              </a:rPr>
              <a:t>беспечить  необходимую </a:t>
            </a:r>
            <a:r>
              <a:rPr lang="ru-RU" sz="1200" dirty="0" smtClean="0">
                <a:solidFill>
                  <a:schemeClr val="tx1"/>
                </a:solidFill>
              </a:rPr>
              <a:t>поддержку взаимодействия образовательных </a:t>
            </a:r>
            <a:r>
              <a:rPr lang="ru-RU" sz="1200" dirty="0" smtClean="0">
                <a:solidFill>
                  <a:schemeClr val="tx1"/>
                </a:solidFill>
              </a:rPr>
              <a:t>учреждений </a:t>
            </a:r>
            <a:r>
              <a:rPr lang="ru-RU" sz="1200" dirty="0" smtClean="0">
                <a:solidFill>
                  <a:schemeClr val="tx1"/>
                </a:solidFill>
              </a:rPr>
              <a:t>в выстраивании модели реализации программ внеурочной деятельности в рамках реализации ФГОС</a:t>
            </a:r>
            <a:r>
              <a:rPr lang="ru-RU" sz="12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Продолжить</a:t>
            </a:r>
            <a:r>
              <a:rPr lang="ru-RU" sz="1200" dirty="0" smtClean="0">
                <a:solidFill>
                  <a:schemeClr val="tx1"/>
                </a:solidFill>
              </a:rPr>
              <a:t>  исполнение мероприятий, направленных на внедрение подсистем электронного правительства: активизировать работу по предоставлению муниципальных услуг в электронном виде, упорядочивать работу с государственными и собственными сайтами</a:t>
            </a:r>
            <a:r>
              <a:rPr lang="ru-RU" sz="1200" dirty="0" smtClean="0">
                <a:solidFill>
                  <a:schemeClr val="tx1"/>
                </a:solidFill>
              </a:rPr>
              <a:t>);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Осуществлять </a:t>
            </a:r>
            <a:r>
              <a:rPr lang="ru-RU" sz="1200" dirty="0" smtClean="0">
                <a:solidFill>
                  <a:schemeClr val="tx1"/>
                </a:solidFill>
              </a:rPr>
              <a:t>реализацию целевых ведомственных программ по приоритетным направлениям развития </a:t>
            </a:r>
            <a:r>
              <a:rPr lang="ru-RU" sz="1200" dirty="0" smtClean="0">
                <a:solidFill>
                  <a:schemeClr val="tx1"/>
                </a:solidFill>
              </a:rPr>
              <a:t>отрасли;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Развивать </a:t>
            </a:r>
            <a:r>
              <a:rPr lang="ru-RU" sz="1200" dirty="0" smtClean="0">
                <a:solidFill>
                  <a:schemeClr val="tx1"/>
                </a:solidFill>
              </a:rPr>
              <a:t>межведомственное взаимодействие в целях совершенствования системы воспитательной </a:t>
            </a:r>
            <a:r>
              <a:rPr lang="ru-RU" sz="1200" dirty="0" smtClean="0">
                <a:solidFill>
                  <a:schemeClr val="tx1"/>
                </a:solidFill>
              </a:rPr>
              <a:t>работы.</a:t>
            </a:r>
          </a:p>
          <a:p>
            <a:pPr algn="just">
              <a:buFont typeface="Arial" pitchFamily="34" charset="0"/>
              <a:buChar char="•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5072074"/>
            <a:ext cx="2191594" cy="547898"/>
          </a:xfrm>
          <a:prstGeom prst="rect">
            <a:avLst/>
          </a:prstGeom>
          <a:solidFill>
            <a:srgbClr val="C4E59F"/>
          </a:solidFill>
          <a:ln>
            <a:solidFill>
              <a:srgbClr val="273C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Новые </a:t>
            </a:r>
            <a:r>
              <a:rPr lang="ru-RU" sz="1400" dirty="0" smtClean="0">
                <a:solidFill>
                  <a:schemeClr val="tx1"/>
                </a:solidFill>
              </a:rPr>
              <a:t>контексты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5819999"/>
            <a:ext cx="2191594" cy="547898"/>
          </a:xfrm>
          <a:prstGeom prst="rect">
            <a:avLst/>
          </a:prstGeom>
          <a:solidFill>
            <a:srgbClr val="C4E59F"/>
          </a:solidFill>
          <a:ln>
            <a:solidFill>
              <a:srgbClr val="273C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Новые решения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072074"/>
            <a:ext cx="1357322" cy="547898"/>
          </a:xfrm>
          <a:prstGeom prst="rect">
            <a:avLst/>
          </a:prstGeom>
          <a:solidFill>
            <a:srgbClr val="C4E59F"/>
          </a:solidFill>
          <a:ln>
            <a:solidFill>
              <a:srgbClr val="273C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Проблемы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15206" y="5072074"/>
            <a:ext cx="1357322" cy="547898"/>
          </a:xfrm>
          <a:prstGeom prst="rect">
            <a:avLst/>
          </a:prstGeom>
          <a:solidFill>
            <a:srgbClr val="C4E59F"/>
          </a:solidFill>
          <a:ln>
            <a:solidFill>
              <a:srgbClr val="273C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Проблемы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5" idx="2"/>
            <a:endCxn id="7" idx="0"/>
          </p:cNvCxnSpPr>
          <p:nvPr/>
        </p:nvCxnSpPr>
        <p:spPr>
          <a:xfrm rot="5400000">
            <a:off x="4470589" y="1494428"/>
            <a:ext cx="142876" cy="11492"/>
          </a:xfrm>
          <a:prstGeom prst="line">
            <a:avLst/>
          </a:prstGeom>
          <a:ln w="25400">
            <a:solidFill>
              <a:srgbClr val="273C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5" idx="1"/>
            <a:endCxn id="43" idx="0"/>
          </p:cNvCxnSpPr>
          <p:nvPr/>
        </p:nvCxnSpPr>
        <p:spPr>
          <a:xfrm rot="10800000" flipV="1">
            <a:off x="1178696" y="1250140"/>
            <a:ext cx="2273281" cy="964413"/>
          </a:xfrm>
          <a:prstGeom prst="bentConnector2">
            <a:avLst/>
          </a:prstGeom>
          <a:ln w="25400">
            <a:solidFill>
              <a:srgbClr val="273C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5" idx="3"/>
            <a:endCxn id="44" idx="0"/>
          </p:cNvCxnSpPr>
          <p:nvPr/>
        </p:nvCxnSpPr>
        <p:spPr>
          <a:xfrm>
            <a:off x="5643570" y="1250141"/>
            <a:ext cx="2250297" cy="964413"/>
          </a:xfrm>
          <a:prstGeom prst="bentConnector2">
            <a:avLst/>
          </a:prstGeom>
          <a:ln w="25400">
            <a:solidFill>
              <a:srgbClr val="273C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500034" y="2214554"/>
            <a:ext cx="1357322" cy="2071702"/>
          </a:xfrm>
          <a:prstGeom prst="rect">
            <a:avLst/>
          </a:prstGeom>
          <a:solidFill>
            <a:srgbClr val="C4E59F"/>
          </a:solidFill>
          <a:ln>
            <a:solidFill>
              <a:srgbClr val="273C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Значимые успехи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 достижения ДОУ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15206" y="2214554"/>
            <a:ext cx="1357322" cy="2071702"/>
          </a:xfrm>
          <a:prstGeom prst="rect">
            <a:avLst/>
          </a:prstGeom>
          <a:solidFill>
            <a:srgbClr val="C4E59F"/>
          </a:solidFill>
          <a:ln>
            <a:solidFill>
              <a:srgbClr val="273C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Значимые успехи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 достижения общего и </a:t>
            </a:r>
            <a:r>
              <a:rPr lang="ru-RU" sz="1400" dirty="0" err="1" smtClean="0">
                <a:solidFill>
                  <a:schemeClr val="tx1"/>
                </a:solidFill>
              </a:rPr>
              <a:t>дополнитель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ного</a:t>
            </a:r>
            <a:r>
              <a:rPr lang="ru-RU" sz="1400" dirty="0" smtClean="0">
                <a:solidFill>
                  <a:schemeClr val="tx1"/>
                </a:solidFill>
              </a:rPr>
              <a:t> образования 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77" name="Прямая со стрелкой 76"/>
          <p:cNvCxnSpPr>
            <a:stCxn id="43" idx="2"/>
            <a:endCxn id="10" idx="0"/>
          </p:cNvCxnSpPr>
          <p:nvPr/>
        </p:nvCxnSpPr>
        <p:spPr>
          <a:xfrm rot="5400000">
            <a:off x="785786" y="4679165"/>
            <a:ext cx="785818" cy="1588"/>
          </a:xfrm>
          <a:prstGeom prst="straightConnector1">
            <a:avLst/>
          </a:prstGeom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44" idx="2"/>
            <a:endCxn id="11" idx="0"/>
          </p:cNvCxnSpPr>
          <p:nvPr/>
        </p:nvCxnSpPr>
        <p:spPr>
          <a:xfrm rot="5400000">
            <a:off x="7500958" y="4679165"/>
            <a:ext cx="785818" cy="1588"/>
          </a:xfrm>
          <a:prstGeom prst="straightConnector1">
            <a:avLst/>
          </a:prstGeom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7" idx="2"/>
            <a:endCxn id="8" idx="0"/>
          </p:cNvCxnSpPr>
          <p:nvPr/>
        </p:nvCxnSpPr>
        <p:spPr>
          <a:xfrm rot="5400000">
            <a:off x="4459097" y="4994890"/>
            <a:ext cx="142876" cy="11492"/>
          </a:xfrm>
          <a:prstGeom prst="line">
            <a:avLst/>
          </a:prstGeom>
          <a:ln w="28575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8" idx="2"/>
            <a:endCxn id="9" idx="0"/>
          </p:cNvCxnSpPr>
          <p:nvPr/>
        </p:nvCxnSpPr>
        <p:spPr>
          <a:xfrm rot="5400000">
            <a:off x="4424776" y="5719985"/>
            <a:ext cx="200027" cy="1588"/>
          </a:xfrm>
          <a:prstGeom prst="straightConnector1">
            <a:avLst/>
          </a:prstGeom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>
            <a:stCxn id="10" idx="3"/>
            <a:endCxn id="8" idx="1"/>
          </p:cNvCxnSpPr>
          <p:nvPr/>
        </p:nvCxnSpPr>
        <p:spPr>
          <a:xfrm>
            <a:off x="1857356" y="5346023"/>
            <a:ext cx="1571636" cy="1588"/>
          </a:xfrm>
          <a:prstGeom prst="straightConnector1">
            <a:avLst/>
          </a:prstGeom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 стрелкой 181"/>
          <p:cNvCxnSpPr>
            <a:stCxn id="11" idx="1"/>
            <a:endCxn id="8" idx="3"/>
          </p:cNvCxnSpPr>
          <p:nvPr/>
        </p:nvCxnSpPr>
        <p:spPr>
          <a:xfrm rot="10800000">
            <a:off x="5620586" y="5346023"/>
            <a:ext cx="1594620" cy="1588"/>
          </a:xfrm>
          <a:prstGeom prst="straightConnector1">
            <a:avLst/>
          </a:prstGeom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 стрелкой 211"/>
          <p:cNvCxnSpPr>
            <a:stCxn id="7" idx="3"/>
            <a:endCxn id="44" idx="1"/>
          </p:cNvCxnSpPr>
          <p:nvPr/>
        </p:nvCxnSpPr>
        <p:spPr>
          <a:xfrm>
            <a:off x="7000892" y="3250405"/>
            <a:ext cx="214314" cy="1588"/>
          </a:xfrm>
          <a:prstGeom prst="straightConnector1">
            <a:avLst/>
          </a:prstGeom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 стрелкой 215"/>
          <p:cNvCxnSpPr>
            <a:stCxn id="7" idx="1"/>
            <a:endCxn id="43" idx="3"/>
          </p:cNvCxnSpPr>
          <p:nvPr/>
        </p:nvCxnSpPr>
        <p:spPr>
          <a:xfrm rot="10800000">
            <a:off x="1857356" y="3250405"/>
            <a:ext cx="214314" cy="1588"/>
          </a:xfrm>
          <a:prstGeom prst="straightConnector1">
            <a:avLst/>
          </a:prstGeom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План ликвидации очередности в ДОУ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pic>
        <p:nvPicPr>
          <p:cNvPr id="5" name="Рисунок 4" descr="001_c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214422"/>
            <a:ext cx="7500990" cy="5174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Диагностика готовности к обучению в школе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214422"/>
          <a:ext cx="8072494" cy="5360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Видовое разнообразие муниципальных ДОУ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714348" y="2000240"/>
          <a:ext cx="3643338" cy="3860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357686" y="1500174"/>
          <a:ext cx="4214842" cy="4806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00" y="714356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ККР за 2 года в сравнении с краевым показателем</a:t>
            </a:r>
            <a:endParaRPr lang="fr-FR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14348" y="1785926"/>
          <a:ext cx="3857652" cy="3960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43438" y="1857364"/>
          <a:ext cx="3857652" cy="3960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 ГИА-9 за 2 года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71604" y="17859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14480" y="14287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00125" y="642938"/>
            <a:ext cx="7686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57237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Динамика среднего балла по ЕГЭ за 3 года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8596" y="1500174"/>
          <a:ext cx="407196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00562" y="1500174"/>
          <a:ext cx="4071965" cy="46434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4600"/>
                <a:gridCol w="1173251"/>
                <a:gridCol w="838038"/>
                <a:gridCol w="838038"/>
                <a:gridCol w="838038"/>
              </a:tblGrid>
              <a:tr h="386956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Предмет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2011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2012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2013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869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1.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Русский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62,5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63,3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63,0</a:t>
                      </a:r>
                      <a:endParaRPr lang="ru-RU" sz="16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869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2.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Математика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46,9</a:t>
                      </a:r>
                      <a:endParaRPr lang="ru-RU" sz="16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44,5</a:t>
                      </a:r>
                      <a:endParaRPr lang="ru-RU" sz="16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45,1</a:t>
                      </a:r>
                      <a:endParaRPr lang="ru-RU" sz="16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869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3.</a:t>
                      </a:r>
                      <a:endParaRPr lang="ru-RU" sz="16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Физика</a:t>
                      </a:r>
                      <a:endParaRPr lang="ru-RU" sz="16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51,8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46,7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56,0</a:t>
                      </a:r>
                      <a:endParaRPr lang="ru-RU" sz="16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869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4.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Химия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49,3</a:t>
                      </a:r>
                      <a:endParaRPr lang="ru-RU" sz="16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56,1</a:t>
                      </a:r>
                      <a:endParaRPr lang="ru-RU" sz="16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56,1</a:t>
                      </a:r>
                      <a:endParaRPr lang="ru-RU" sz="16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869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5.</a:t>
                      </a:r>
                      <a:endParaRPr lang="ru-RU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Обществ.</a:t>
                      </a:r>
                      <a:endParaRPr lang="ru-RU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58,7</a:t>
                      </a:r>
                      <a:endParaRPr lang="ru-RU" sz="1600" b="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52,9</a:t>
                      </a:r>
                      <a:endParaRPr lang="ru-RU" sz="1600" b="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58,8</a:t>
                      </a:r>
                      <a:endParaRPr lang="ru-RU" sz="1600" b="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869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6.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Биология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52,1</a:t>
                      </a:r>
                      <a:endParaRPr lang="ru-RU" sz="16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54,5</a:t>
                      </a:r>
                      <a:endParaRPr lang="ru-RU" sz="16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54,0</a:t>
                      </a:r>
                      <a:endParaRPr lang="ru-RU" sz="16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869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solidFill>
                            <a:schemeClr val="accent1"/>
                          </a:solidFill>
                        </a:rPr>
                        <a:t>7.</a:t>
                      </a:r>
                      <a:endParaRPr lang="ru-RU" sz="1600" b="0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 smtClean="0">
                          <a:solidFill>
                            <a:schemeClr val="accent1"/>
                          </a:solidFill>
                        </a:rPr>
                        <a:t>ИКТ</a:t>
                      </a:r>
                      <a:endParaRPr lang="ru-RU" sz="1600" b="0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/>
                          </a:solidFill>
                        </a:rPr>
                        <a:t>60,0</a:t>
                      </a:r>
                      <a:endParaRPr lang="ru-RU" sz="1600" b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/>
                          </a:solidFill>
                        </a:rPr>
                        <a:t>59,3</a:t>
                      </a:r>
                      <a:endParaRPr lang="ru-RU" sz="1600" b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/>
                          </a:solidFill>
                        </a:rPr>
                        <a:t>62,5</a:t>
                      </a:r>
                      <a:endParaRPr lang="ru-RU" sz="1600" b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3869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solidFill>
                            <a:schemeClr val="accent2"/>
                          </a:solidFill>
                        </a:rPr>
                        <a:t>8.</a:t>
                      </a:r>
                      <a:endParaRPr lang="ru-RU" sz="1600" b="0" i="0" u="none" strike="noStrike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 smtClean="0">
                          <a:solidFill>
                            <a:schemeClr val="accent2"/>
                          </a:solidFill>
                        </a:rPr>
                        <a:t>История</a:t>
                      </a:r>
                      <a:endParaRPr lang="ru-RU" sz="1600" b="0" i="0" u="none" strike="noStrike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2"/>
                          </a:solidFill>
                        </a:rPr>
                        <a:t>32,0</a:t>
                      </a:r>
                      <a:endParaRPr lang="ru-RU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2"/>
                          </a:solidFill>
                        </a:rPr>
                        <a:t>54,8</a:t>
                      </a:r>
                      <a:endParaRPr lang="ru-RU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2"/>
                          </a:solidFill>
                        </a:rPr>
                        <a:t>54,0</a:t>
                      </a:r>
                      <a:endParaRPr lang="ru-RU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</a:tr>
              <a:tr h="3869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solidFill>
                            <a:schemeClr val="accent3"/>
                          </a:solidFill>
                        </a:rPr>
                        <a:t>9.</a:t>
                      </a:r>
                      <a:endParaRPr lang="ru-RU" sz="1600" b="0" i="0" u="none" strike="noStrike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 smtClean="0">
                          <a:solidFill>
                            <a:schemeClr val="accent3"/>
                          </a:solidFill>
                        </a:rPr>
                        <a:t>География</a:t>
                      </a:r>
                      <a:endParaRPr lang="ru-RU" sz="1600" b="0" i="0" u="none" strike="noStrike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3"/>
                          </a:solidFill>
                        </a:rPr>
                        <a:t>44,0</a:t>
                      </a:r>
                      <a:endParaRPr lang="ru-RU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3"/>
                          </a:solidFill>
                        </a:rPr>
                        <a:t>55,3</a:t>
                      </a:r>
                      <a:endParaRPr lang="ru-RU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3"/>
                          </a:solidFill>
                        </a:rPr>
                        <a:t>57,8</a:t>
                      </a:r>
                      <a:endParaRPr lang="ru-RU" sz="1600" b="0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</a:tr>
              <a:tr h="3869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solidFill>
                            <a:schemeClr val="accent4"/>
                          </a:solidFill>
                        </a:rPr>
                        <a:t>10.</a:t>
                      </a:r>
                      <a:endParaRPr lang="ru-RU" sz="1600" b="0" i="0" u="none" strike="noStrike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 smtClean="0">
                          <a:solidFill>
                            <a:schemeClr val="accent4"/>
                          </a:solidFill>
                        </a:rPr>
                        <a:t>Английский</a:t>
                      </a:r>
                      <a:endParaRPr lang="ru-RU" sz="1600" b="0" i="0" u="none" strike="noStrike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4"/>
                          </a:solidFill>
                        </a:rPr>
                        <a:t>51,6</a:t>
                      </a:r>
                      <a:endParaRPr lang="ru-RU" sz="1600" b="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4"/>
                          </a:solidFill>
                        </a:rPr>
                        <a:t>47,6</a:t>
                      </a:r>
                      <a:endParaRPr lang="ru-RU" sz="1600" b="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4"/>
                          </a:solidFill>
                        </a:rPr>
                        <a:t>68,6</a:t>
                      </a:r>
                      <a:endParaRPr lang="ru-RU" sz="1600" b="0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</a:tr>
              <a:tr h="3869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solidFill>
                            <a:schemeClr val="accent5"/>
                          </a:solidFill>
                        </a:rPr>
                        <a:t>11.</a:t>
                      </a:r>
                      <a:endParaRPr lang="ru-RU" sz="1600" b="0" i="0" u="none" strike="noStrike" dirty="0">
                        <a:solidFill>
                          <a:schemeClr val="accent5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 smtClean="0">
                          <a:solidFill>
                            <a:schemeClr val="accent5"/>
                          </a:solidFill>
                        </a:rPr>
                        <a:t>Литература</a:t>
                      </a:r>
                      <a:endParaRPr lang="ru-RU" sz="1600" b="0" i="0" u="none" strike="noStrike" dirty="0">
                        <a:solidFill>
                          <a:schemeClr val="accent5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5"/>
                          </a:solidFill>
                        </a:rPr>
                        <a:t>53,4</a:t>
                      </a:r>
                      <a:endParaRPr lang="ru-RU" sz="1600" b="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5"/>
                          </a:solidFill>
                        </a:rPr>
                        <a:t>49,8</a:t>
                      </a:r>
                      <a:endParaRPr lang="ru-RU" sz="1600" b="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5"/>
                          </a:solidFill>
                        </a:rPr>
                        <a:t>52,9</a:t>
                      </a:r>
                      <a:endParaRPr lang="ru-RU" sz="1600" b="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1301</Words>
  <Application>Microsoft Office PowerPoint</Application>
  <PresentationFormat>Экран (4:3)</PresentationFormat>
  <Paragraphs>468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Оформление по умолчанию</vt:lpstr>
      <vt:lpstr>Слайд 1</vt:lpstr>
      <vt:lpstr>Данные о системе образования   г. Лесосибирска</vt:lpstr>
      <vt:lpstr>Логика доклада</vt:lpstr>
      <vt:lpstr>План ликвидации очередности в ДОУ</vt:lpstr>
      <vt:lpstr>Диагностика готовности к обучению в школе</vt:lpstr>
      <vt:lpstr>Видовое разнообразие муниципальных ДОУ</vt:lpstr>
      <vt:lpstr>Результаты ККР за 2 года в сравнении с краевым показателем</vt:lpstr>
      <vt:lpstr>Результаты ГИА-9 за 2 года</vt:lpstr>
      <vt:lpstr>Динамика среднего балла по ЕГЭ за 3 года</vt:lpstr>
      <vt:lpstr>Рейтинг ОУ по результатам ЕГЭ  (по обязательным предметам)</vt:lpstr>
      <vt:lpstr>Слайд 11</vt:lpstr>
      <vt:lpstr>Работа с одаренными детьми</vt:lpstr>
      <vt:lpstr>Муниципальные услуги</vt:lpstr>
      <vt:lpstr>Слайд 14</vt:lpstr>
      <vt:lpstr>Подготовка к новому учебному году</vt:lpstr>
      <vt:lpstr>Спортивные достижения</vt:lpstr>
      <vt:lpstr>Кадры</vt:lpstr>
      <vt:lpstr>Межведомственное взаимодействие</vt:lpstr>
      <vt:lpstr>Занятость в дополнительном образовании</vt:lpstr>
      <vt:lpstr>Новые контексты</vt:lpstr>
      <vt:lpstr>Новые контексты</vt:lpstr>
      <vt:lpstr>Новые контексты</vt:lpstr>
      <vt:lpstr>Задачи на 2013-2014 год</vt:lpstr>
      <vt:lpstr>Задачи на 2013-2014 год</vt:lpstr>
      <vt:lpstr>Слайд 25</vt:lpstr>
    </vt:vector>
  </TitlesOfParts>
  <Company>mimc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Ольга</cp:lastModifiedBy>
  <cp:revision>159</cp:revision>
  <dcterms:created xsi:type="dcterms:W3CDTF">2010-08-17T02:36:44Z</dcterms:created>
  <dcterms:modified xsi:type="dcterms:W3CDTF">2013-08-29T08:03:07Z</dcterms:modified>
</cp:coreProperties>
</file>