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0" r:id="rId3"/>
    <p:sldId id="272" r:id="rId4"/>
    <p:sldId id="273" r:id="rId5"/>
    <p:sldId id="271" r:id="rId6"/>
    <p:sldId id="274" r:id="rId7"/>
    <p:sldId id="276" r:id="rId8"/>
    <p:sldId id="277" r:id="rId9"/>
    <p:sldId id="278" r:id="rId10"/>
    <p:sldId id="279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6600"/>
    <a:srgbClr val="0080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108" d="100"/>
          <a:sy n="108" d="100"/>
        </p:scale>
        <p:origin x="-1704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24.03.2023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24.03.2023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24.03.2023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24.03.2023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24.03.2023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24.03.2023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24.03.2023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548680"/>
            <a:ext cx="8892480" cy="648072"/>
          </a:xfrm>
        </p:spPr>
        <p:txBody>
          <a:bodyPr>
            <a:noAutofit/>
          </a:bodyPr>
          <a:lstStyle/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Совет по общему образованию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/>
              <a:t/>
            </a:r>
            <a:br>
              <a:rPr lang="ru-RU" sz="2400" dirty="0" smtClean="0"/>
            </a:br>
            <a:endParaRPr lang="ru-RU" sz="2400" b="1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47664" y="5996880"/>
            <a:ext cx="7344816" cy="600472"/>
          </a:xfrm>
        </p:spPr>
        <p:txBody>
          <a:bodyPr>
            <a:normAutofit fontScale="62500" lnSpcReduction="20000"/>
          </a:bodyPr>
          <a:lstStyle/>
          <a:p>
            <a:pPr algn="r"/>
            <a:r>
              <a:rPr lang="ru-RU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Отдел  образования администрации города </a:t>
            </a:r>
            <a:r>
              <a:rPr lang="ru-RU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Лесосибирска</a:t>
            </a:r>
            <a:r>
              <a:rPr lang="ru-RU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endParaRPr lang="ru-RU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Заголовок 1"/>
          <p:cNvSpPr txBox="1">
            <a:spLocks/>
          </p:cNvSpPr>
          <p:nvPr/>
        </p:nvSpPr>
        <p:spPr>
          <a:xfrm>
            <a:off x="467544" y="2174999"/>
            <a:ext cx="8208912" cy="14700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ru-RU" sz="5400" b="1" dirty="0" smtClean="0">
                <a:solidFill>
                  <a:srgbClr val="006600"/>
                </a:solidFill>
              </a:rPr>
              <a:t>Организация летней оздоровительной кампании в </a:t>
            </a:r>
          </a:p>
          <a:p>
            <a:pPr lvl="0" algn="ctr">
              <a:spcBef>
                <a:spcPct val="0"/>
              </a:spcBef>
              <a:defRPr/>
            </a:pPr>
            <a:r>
              <a:rPr lang="ru-RU" sz="5400" b="1" dirty="0" smtClean="0">
                <a:solidFill>
                  <a:srgbClr val="006600"/>
                </a:solidFill>
              </a:rPr>
              <a:t>2023 году</a:t>
            </a:r>
            <a:endParaRPr kumimoji="0" lang="ru-RU" sz="5400" b="1" i="0" u="none" strike="noStrike" kern="1200" cap="none" spc="0" normalizeH="0" baseline="0" noProof="0" dirty="0">
              <a:ln>
                <a:noFill/>
              </a:ln>
              <a:solidFill>
                <a:srgbClr val="0066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5122" name="Picture 2" descr="https://sun9-14.userapi.com/impg/p6d7FdSkoWzbRm4Fli9Tmj-94WEqnf2Q2MW-2w/Xw2dc3TXFQY.jpg?size=732x1080&amp;quality=96&amp;sign=751864094986ababf8811cc29dd558e4&amp;c_uniq_tag=0LX3SrC0djIqv1iSwr-xVVGVh5qcRLPtQ7aqyTpQTII&amp;type=album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5157192"/>
            <a:ext cx="984910" cy="1453144"/>
          </a:xfrm>
          <a:prstGeom prst="rect">
            <a:avLst/>
          </a:prstGeom>
          <a:noFill/>
        </p:spPr>
      </p:pic>
      <p:cxnSp>
        <p:nvCxnSpPr>
          <p:cNvPr id="13" name="Прямая соединительная линия 12"/>
          <p:cNvCxnSpPr/>
          <p:nvPr/>
        </p:nvCxnSpPr>
        <p:spPr>
          <a:xfrm>
            <a:off x="827584" y="764704"/>
            <a:ext cx="7344816" cy="0"/>
          </a:xfrm>
          <a:prstGeom prst="line">
            <a:avLst/>
          </a:prstGeom>
          <a:ln w="28575"/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/>
          <p:nvPr/>
        </p:nvPicPr>
        <p:blipFill>
          <a:blip r:embed="rId2"/>
          <a:srcRect l="16851" r="13000" b="27673"/>
          <a:stretch>
            <a:fillRect/>
          </a:stretch>
        </p:blipFill>
        <p:spPr bwMode="auto">
          <a:xfrm>
            <a:off x="642910" y="500042"/>
            <a:ext cx="8143932" cy="5429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 noGrp="1"/>
          </p:cNvSpPr>
          <p:nvPr>
            <p:ph type="title"/>
          </p:nvPr>
        </p:nvSpPr>
        <p:spPr>
          <a:xfrm>
            <a:off x="179512" y="116632"/>
            <a:ext cx="8507288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>
              <a:defRPr/>
            </a:pPr>
            <a:r>
              <a:rPr lang="ru-RU" sz="2400" b="1" dirty="0" smtClean="0">
                <a:solidFill>
                  <a:srgbClr val="006600"/>
                </a:solidFill>
              </a:rPr>
              <a:t>Организация летней оздоровительной кампании в 2023 году</a:t>
            </a:r>
            <a:r>
              <a:rPr lang="ru-RU" sz="2800" dirty="0" smtClean="0"/>
              <a:t/>
            </a:r>
            <a:br>
              <a:rPr lang="ru-RU" sz="2800" dirty="0" smtClean="0"/>
            </a:br>
            <a:endParaRPr kumimoji="0" lang="ru-RU" sz="2800" b="1" i="0" u="none" strike="noStrike" kern="1200" cap="none" spc="0" normalizeH="0" baseline="0" noProof="0" dirty="0">
              <a:ln>
                <a:noFill/>
              </a:ln>
              <a:solidFill>
                <a:srgbClr val="0066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cxnSp>
        <p:nvCxnSpPr>
          <p:cNvPr id="5" name="Прямая соединительная линия 4"/>
          <p:cNvCxnSpPr/>
          <p:nvPr/>
        </p:nvCxnSpPr>
        <p:spPr>
          <a:xfrm>
            <a:off x="899592" y="764704"/>
            <a:ext cx="7344816" cy="0"/>
          </a:xfrm>
          <a:prstGeom prst="line">
            <a:avLst/>
          </a:prstGeom>
          <a:ln w="28575"/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grpSp>
        <p:nvGrpSpPr>
          <p:cNvPr id="13" name="Группа 12"/>
          <p:cNvGrpSpPr/>
          <p:nvPr/>
        </p:nvGrpSpPr>
        <p:grpSpPr>
          <a:xfrm>
            <a:off x="899592" y="908721"/>
            <a:ext cx="7262814" cy="2736304"/>
            <a:chOff x="284730" y="1705357"/>
            <a:chExt cx="7262814" cy="3521851"/>
          </a:xfrm>
        </p:grpSpPr>
        <p:sp>
          <p:nvSpPr>
            <p:cNvPr id="8" name="Прямоугольник 7">
              <a:extLst>
                <a:ext uri="{FF2B5EF4-FFF2-40B4-BE49-F238E27FC236}">
                  <a16:creationId xmlns="" xmlns:a16="http://schemas.microsoft.com/office/drawing/2014/main" id="{90DFB27F-6D7D-4010-AAFF-01A94EC544BF}"/>
                </a:ext>
              </a:extLst>
            </p:cNvPr>
            <p:cNvSpPr/>
            <p:nvPr/>
          </p:nvSpPr>
          <p:spPr>
            <a:xfrm>
              <a:off x="2814808" y="2046658"/>
              <a:ext cx="2164556" cy="318055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>
              <a:outerShdw blurRad="50800" dist="38100" dir="8100000" algn="tr" rotWithShape="0">
                <a:schemeClr val="accent2">
                  <a:lumMod val="75000"/>
                  <a:alpha val="40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" name="Прямоугольник 5">
              <a:extLst>
                <a:ext uri="{FF2B5EF4-FFF2-40B4-BE49-F238E27FC236}">
                  <a16:creationId xmlns="" xmlns:a16="http://schemas.microsoft.com/office/drawing/2014/main" id="{DEB20CC0-C8FB-4A90-8BA3-AEFF6E8F11DC}"/>
                </a:ext>
              </a:extLst>
            </p:cNvPr>
            <p:cNvSpPr/>
            <p:nvPr/>
          </p:nvSpPr>
          <p:spPr>
            <a:xfrm>
              <a:off x="284730" y="2046658"/>
              <a:ext cx="2164556" cy="318055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>
              <a:outerShdw blurRad="50800" dist="38100" dir="8100000" algn="tr" rotWithShape="0">
                <a:schemeClr val="accent2">
                  <a:lumMod val="75000"/>
                  <a:alpha val="40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" name="Овал 6">
              <a:extLst>
                <a:ext uri="{FF2B5EF4-FFF2-40B4-BE49-F238E27FC236}">
                  <a16:creationId xmlns="" xmlns:a16="http://schemas.microsoft.com/office/drawing/2014/main" id="{B9C54B8E-18A9-4D4D-8113-8D22EB8CCA1E}"/>
                </a:ext>
              </a:extLst>
            </p:cNvPr>
            <p:cNvSpPr/>
            <p:nvPr/>
          </p:nvSpPr>
          <p:spPr>
            <a:xfrm>
              <a:off x="1084830" y="1705357"/>
              <a:ext cx="550069" cy="733425"/>
            </a:xfrm>
            <a:prstGeom prst="ellipse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4400" b="1" dirty="0" smtClean="0">
                  <a:solidFill>
                    <a:schemeClr val="tx2">
                      <a:lumMod val="60000"/>
                      <a:lumOff val="40000"/>
                    </a:schemeClr>
                  </a:solidFill>
                </a:rPr>
                <a:t>1</a:t>
              </a:r>
              <a:endParaRPr lang="ru-RU" sz="4400" b="1" dirty="0">
                <a:solidFill>
                  <a:schemeClr val="tx2">
                    <a:lumMod val="60000"/>
                    <a:lumOff val="40000"/>
                  </a:schemeClr>
                </a:solidFill>
              </a:endParaRPr>
            </a:p>
          </p:txBody>
        </p:sp>
        <p:sp>
          <p:nvSpPr>
            <p:cNvPr id="10" name="Прямоугольник 9">
              <a:extLst>
                <a:ext uri="{FF2B5EF4-FFF2-40B4-BE49-F238E27FC236}">
                  <a16:creationId xmlns="" xmlns:a16="http://schemas.microsoft.com/office/drawing/2014/main" id="{291D5963-6662-4B64-BBC1-4FAFCEF5B787}"/>
                </a:ext>
              </a:extLst>
            </p:cNvPr>
            <p:cNvSpPr/>
            <p:nvPr/>
          </p:nvSpPr>
          <p:spPr>
            <a:xfrm>
              <a:off x="5382988" y="2046658"/>
              <a:ext cx="2164556" cy="3180550"/>
            </a:xfrm>
            <a:prstGeom prst="rect">
              <a:avLst/>
            </a:prstGeom>
            <a:solidFill>
              <a:schemeClr val="accent4">
                <a:lumMod val="75000"/>
              </a:schemeClr>
            </a:solidFill>
            <a:ln>
              <a:noFill/>
            </a:ln>
            <a:effectLst>
              <a:outerShdw blurRad="50800" dist="38100" dir="8100000" algn="tr" rotWithShape="0">
                <a:schemeClr val="accent2">
                  <a:lumMod val="75000"/>
                  <a:alpha val="40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1" name="Овал 10">
              <a:extLst>
                <a:ext uri="{FF2B5EF4-FFF2-40B4-BE49-F238E27FC236}">
                  <a16:creationId xmlns="" xmlns:a16="http://schemas.microsoft.com/office/drawing/2014/main" id="{1B90D5BF-9EE7-4822-9ACD-06E0E92EBCC1}"/>
                </a:ext>
              </a:extLst>
            </p:cNvPr>
            <p:cNvSpPr/>
            <p:nvPr/>
          </p:nvSpPr>
          <p:spPr>
            <a:xfrm>
              <a:off x="6183087" y="1705357"/>
              <a:ext cx="550069" cy="733425"/>
            </a:xfrm>
            <a:prstGeom prst="ellipse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4000" b="1" dirty="0" smtClean="0">
                  <a:solidFill>
                    <a:srgbClr val="7030A0"/>
                  </a:solidFill>
                </a:rPr>
                <a:t>3</a:t>
              </a:r>
              <a:endParaRPr lang="ru-RU" sz="4000" b="1" dirty="0">
                <a:solidFill>
                  <a:srgbClr val="7030A0"/>
                </a:solidFill>
              </a:endParaRPr>
            </a:p>
          </p:txBody>
        </p:sp>
      </p:grpSp>
      <p:sp>
        <p:nvSpPr>
          <p:cNvPr id="12" name="Овал 11">
            <a:extLst>
              <a:ext uri="{FF2B5EF4-FFF2-40B4-BE49-F238E27FC236}">
                <a16:creationId xmlns="" xmlns:a16="http://schemas.microsoft.com/office/drawing/2014/main" id="{2F40BB87-89FD-49DA-896D-EE05DBB75DFC}"/>
              </a:ext>
            </a:extLst>
          </p:cNvPr>
          <p:cNvSpPr/>
          <p:nvPr/>
        </p:nvSpPr>
        <p:spPr>
          <a:xfrm>
            <a:off x="4283968" y="908720"/>
            <a:ext cx="550069" cy="733425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solidFill>
                  <a:srgbClr val="C00000"/>
                </a:solidFill>
              </a:rPr>
              <a:t>2</a:t>
            </a:r>
            <a:endParaRPr lang="ru-RU" sz="4000" b="1" dirty="0">
              <a:solidFill>
                <a:srgbClr val="C00000"/>
              </a:solidFill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853392" y="1700808"/>
            <a:ext cx="2134432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bg1"/>
                </a:solidFill>
              </a:rPr>
              <a:t>Лагеря с дневным пребыванием детей</a:t>
            </a:r>
          </a:p>
        </p:txBody>
      </p:sp>
      <p:sp>
        <p:nvSpPr>
          <p:cNvPr id="15" name="Прямоугольник 14"/>
          <p:cNvSpPr/>
          <p:nvPr/>
        </p:nvSpPr>
        <p:spPr>
          <a:xfrm>
            <a:off x="3491880" y="1772816"/>
            <a:ext cx="2016224" cy="11387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dirty="0" smtClean="0"/>
              <a:t> </a:t>
            </a:r>
          </a:p>
          <a:p>
            <a:pPr algn="ctr"/>
            <a:r>
              <a:rPr lang="ru-RU" sz="2400" b="1" dirty="0" smtClean="0">
                <a:solidFill>
                  <a:schemeClr val="bg1"/>
                </a:solidFill>
              </a:rPr>
              <a:t>Загородные  лагеря</a:t>
            </a:r>
            <a:endParaRPr lang="ru-RU" sz="2400" dirty="0">
              <a:solidFill>
                <a:schemeClr val="bg1"/>
              </a:solidFill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6012160" y="1484784"/>
            <a:ext cx="2088232" cy="18774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dirty="0" smtClean="0"/>
              <a:t> </a:t>
            </a:r>
          </a:p>
          <a:p>
            <a:pPr algn="ctr"/>
            <a:r>
              <a:rPr lang="ru-RU" sz="2400" b="1" dirty="0" smtClean="0">
                <a:solidFill>
                  <a:schemeClr val="bg1"/>
                </a:solidFill>
              </a:rPr>
              <a:t>Малые формы отдыха и занятости</a:t>
            </a:r>
            <a:endParaRPr lang="ru-RU" sz="2400" dirty="0">
              <a:solidFill>
                <a:schemeClr val="bg1"/>
              </a:solidFill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755576" y="3861048"/>
            <a:ext cx="2232248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/>
              <a:t>* 9 лагерей</a:t>
            </a:r>
          </a:p>
          <a:p>
            <a:r>
              <a:rPr lang="ru-RU" sz="2000" b="1" dirty="0" smtClean="0"/>
              <a:t>* 2170 человек</a:t>
            </a:r>
          </a:p>
          <a:p>
            <a:r>
              <a:rPr lang="ru-RU" sz="2000" b="1" dirty="0" smtClean="0"/>
              <a:t>*1948, 78 руб</a:t>
            </a:r>
            <a:r>
              <a:rPr lang="ru-RU" sz="2000" dirty="0" smtClean="0"/>
              <a:t>.</a:t>
            </a:r>
          </a:p>
          <a:p>
            <a:r>
              <a:rPr lang="ru-RU" sz="2000" dirty="0" smtClean="0"/>
              <a:t>* </a:t>
            </a:r>
            <a:r>
              <a:rPr lang="ru-RU" sz="2000" b="1" dirty="0" smtClean="0"/>
              <a:t>профильные отряды</a:t>
            </a:r>
          </a:p>
          <a:p>
            <a:endParaRPr lang="ru-RU" sz="2000" b="1" dirty="0" smtClean="0"/>
          </a:p>
        </p:txBody>
      </p:sp>
      <p:sp>
        <p:nvSpPr>
          <p:cNvPr id="18" name="Прямоугольник 17"/>
          <p:cNvSpPr/>
          <p:nvPr/>
        </p:nvSpPr>
        <p:spPr>
          <a:xfrm>
            <a:off x="3275856" y="3717032"/>
            <a:ext cx="288032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/>
              <a:t>* 152 путевки </a:t>
            </a:r>
          </a:p>
          <a:p>
            <a:r>
              <a:rPr lang="ru-RU" sz="2000" b="1" dirty="0" smtClean="0"/>
              <a:t>(30% оплата)</a:t>
            </a:r>
          </a:p>
          <a:p>
            <a:r>
              <a:rPr lang="ru-RU" sz="2000" b="1" dirty="0" smtClean="0"/>
              <a:t>* 76 путевок (бесплатно для опекаемых)</a:t>
            </a:r>
          </a:p>
          <a:p>
            <a:pPr>
              <a:buFont typeface="Arial" charset="0"/>
              <a:buChar char="•"/>
            </a:pPr>
            <a:r>
              <a:rPr lang="ru-RU" sz="2000" b="1" dirty="0" smtClean="0"/>
              <a:t>9023 руб.70 коп.</a:t>
            </a:r>
          </a:p>
          <a:p>
            <a:pPr>
              <a:buFont typeface="Arial" charset="0"/>
              <a:buChar char="•"/>
            </a:pPr>
            <a:endParaRPr lang="ru-RU" sz="2000" b="1" dirty="0" smtClean="0"/>
          </a:p>
        </p:txBody>
      </p:sp>
      <p:sp>
        <p:nvSpPr>
          <p:cNvPr id="19" name="Прямоугольник 18"/>
          <p:cNvSpPr/>
          <p:nvPr/>
        </p:nvSpPr>
        <p:spPr>
          <a:xfrm>
            <a:off x="6156176" y="3789040"/>
            <a:ext cx="2592288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/>
              <a:t>* Интенсивная школа</a:t>
            </a:r>
          </a:p>
          <a:p>
            <a:r>
              <a:rPr lang="ru-RU" sz="2000" b="1" dirty="0" smtClean="0"/>
              <a:t>* ШСК</a:t>
            </a:r>
          </a:p>
          <a:p>
            <a:r>
              <a:rPr lang="ru-RU" sz="2000" b="1" dirty="0" smtClean="0"/>
              <a:t>* Походы</a:t>
            </a:r>
          </a:p>
          <a:p>
            <a:r>
              <a:rPr lang="ru-RU" sz="2000" b="1" dirty="0" smtClean="0"/>
              <a:t>* Мероприятия</a:t>
            </a:r>
          </a:p>
        </p:txBody>
      </p:sp>
      <p:sp>
        <p:nvSpPr>
          <p:cNvPr id="20" name="Прямоугольник 19"/>
          <p:cNvSpPr/>
          <p:nvPr/>
        </p:nvSpPr>
        <p:spPr>
          <a:xfrm>
            <a:off x="251520" y="6309320"/>
            <a:ext cx="399128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/>
              <a:t>Телефон для справок:  5-45-83, 5-24-79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chemeClr val="accent3">
                    <a:lumMod val="75000"/>
                  </a:schemeClr>
                </a:solidFill>
              </a:rPr>
              <a:t>Лагеря с дневным пребыванием</a:t>
            </a:r>
            <a:endParaRPr lang="ru-RU" b="1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ru-RU" b="1" dirty="0" smtClean="0"/>
              <a:t>Необходимый пакет документов:</a:t>
            </a:r>
          </a:p>
          <a:p>
            <a:r>
              <a:rPr lang="ru-RU" dirty="0" smtClean="0"/>
              <a:t>Заявление (по установленной форме)</a:t>
            </a:r>
          </a:p>
          <a:p>
            <a:r>
              <a:rPr lang="ru-RU" dirty="0" smtClean="0"/>
              <a:t>Документы, подтверждающие доходы семьи (для бесплатного посещения лагеря)</a:t>
            </a:r>
            <a:endParaRPr lang="ru-RU" dirty="0"/>
          </a:p>
        </p:txBody>
      </p:sp>
      <p:cxnSp>
        <p:nvCxnSpPr>
          <p:cNvPr id="4" name="Прямая соединительная линия 3"/>
          <p:cNvCxnSpPr/>
          <p:nvPr/>
        </p:nvCxnSpPr>
        <p:spPr>
          <a:xfrm>
            <a:off x="827584" y="1268760"/>
            <a:ext cx="7344816" cy="0"/>
          </a:xfrm>
          <a:prstGeom prst="line">
            <a:avLst/>
          </a:prstGeom>
          <a:ln w="28575"/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 noGrp="1"/>
          </p:cNvSpPr>
          <p:nvPr>
            <p:ph type="title"/>
          </p:nvPr>
        </p:nvSpPr>
        <p:spPr>
          <a:xfrm>
            <a:off x="179512" y="116632"/>
            <a:ext cx="8507288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>
              <a:defRPr/>
            </a:pPr>
            <a:r>
              <a:rPr lang="ru-RU" sz="2400" b="1" dirty="0" smtClean="0">
                <a:solidFill>
                  <a:srgbClr val="006600"/>
                </a:solidFill>
              </a:rPr>
              <a:t>Организация летней оздоровительной кампании в 2023 году</a:t>
            </a:r>
            <a:r>
              <a:rPr lang="ru-RU" sz="2800" dirty="0" smtClean="0"/>
              <a:t/>
            </a:r>
            <a:br>
              <a:rPr lang="ru-RU" sz="2800" dirty="0" smtClean="0"/>
            </a:br>
            <a:endParaRPr kumimoji="0" lang="ru-RU" sz="2800" b="1" i="0" u="none" strike="noStrike" kern="1200" cap="none" spc="0" normalizeH="0" baseline="0" noProof="0" dirty="0">
              <a:ln>
                <a:noFill/>
              </a:ln>
              <a:solidFill>
                <a:srgbClr val="0066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cxnSp>
        <p:nvCxnSpPr>
          <p:cNvPr id="5" name="Прямая соединительная линия 4"/>
          <p:cNvCxnSpPr/>
          <p:nvPr/>
        </p:nvCxnSpPr>
        <p:spPr>
          <a:xfrm>
            <a:off x="899592" y="764704"/>
            <a:ext cx="7344816" cy="0"/>
          </a:xfrm>
          <a:prstGeom prst="line">
            <a:avLst/>
          </a:prstGeom>
          <a:ln w="28575"/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grpSp>
        <p:nvGrpSpPr>
          <p:cNvPr id="2" name="Группа 12"/>
          <p:cNvGrpSpPr/>
          <p:nvPr/>
        </p:nvGrpSpPr>
        <p:grpSpPr>
          <a:xfrm>
            <a:off x="899592" y="908721"/>
            <a:ext cx="7262814" cy="2736304"/>
            <a:chOff x="284730" y="1705357"/>
            <a:chExt cx="7262814" cy="3521851"/>
          </a:xfrm>
        </p:grpSpPr>
        <p:sp>
          <p:nvSpPr>
            <p:cNvPr id="8" name="Прямоугольник 7">
              <a:extLst>
                <a:ext uri="{FF2B5EF4-FFF2-40B4-BE49-F238E27FC236}">
                  <a16:creationId xmlns="" xmlns:a16="http://schemas.microsoft.com/office/drawing/2014/main" id="{90DFB27F-6D7D-4010-AAFF-01A94EC544BF}"/>
                </a:ext>
              </a:extLst>
            </p:cNvPr>
            <p:cNvSpPr/>
            <p:nvPr/>
          </p:nvSpPr>
          <p:spPr>
            <a:xfrm>
              <a:off x="2814808" y="2046658"/>
              <a:ext cx="2164556" cy="318055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>
              <a:outerShdw blurRad="50800" dist="38100" dir="8100000" algn="tr" rotWithShape="0">
                <a:schemeClr val="accent2">
                  <a:lumMod val="75000"/>
                  <a:alpha val="40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" name="Прямоугольник 5">
              <a:extLst>
                <a:ext uri="{FF2B5EF4-FFF2-40B4-BE49-F238E27FC236}">
                  <a16:creationId xmlns="" xmlns:a16="http://schemas.microsoft.com/office/drawing/2014/main" id="{DEB20CC0-C8FB-4A90-8BA3-AEFF6E8F11DC}"/>
                </a:ext>
              </a:extLst>
            </p:cNvPr>
            <p:cNvSpPr/>
            <p:nvPr/>
          </p:nvSpPr>
          <p:spPr>
            <a:xfrm>
              <a:off x="284730" y="2046658"/>
              <a:ext cx="2164556" cy="318055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>
              <a:outerShdw blurRad="50800" dist="38100" dir="8100000" algn="tr" rotWithShape="0">
                <a:schemeClr val="accent2">
                  <a:lumMod val="75000"/>
                  <a:alpha val="40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" name="Овал 6">
              <a:extLst>
                <a:ext uri="{FF2B5EF4-FFF2-40B4-BE49-F238E27FC236}">
                  <a16:creationId xmlns="" xmlns:a16="http://schemas.microsoft.com/office/drawing/2014/main" id="{B9C54B8E-18A9-4D4D-8113-8D22EB8CCA1E}"/>
                </a:ext>
              </a:extLst>
            </p:cNvPr>
            <p:cNvSpPr/>
            <p:nvPr/>
          </p:nvSpPr>
          <p:spPr>
            <a:xfrm>
              <a:off x="1084830" y="1705357"/>
              <a:ext cx="550069" cy="733425"/>
            </a:xfrm>
            <a:prstGeom prst="ellipse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4400" b="1" dirty="0" smtClean="0">
                  <a:solidFill>
                    <a:schemeClr val="tx2">
                      <a:lumMod val="60000"/>
                      <a:lumOff val="40000"/>
                    </a:schemeClr>
                  </a:solidFill>
                </a:rPr>
                <a:t>1</a:t>
              </a:r>
              <a:endParaRPr lang="ru-RU" sz="4400" b="1" dirty="0">
                <a:solidFill>
                  <a:schemeClr val="tx2">
                    <a:lumMod val="60000"/>
                    <a:lumOff val="40000"/>
                  </a:schemeClr>
                </a:solidFill>
              </a:endParaRPr>
            </a:p>
          </p:txBody>
        </p:sp>
        <p:sp>
          <p:nvSpPr>
            <p:cNvPr id="10" name="Прямоугольник 9">
              <a:extLst>
                <a:ext uri="{FF2B5EF4-FFF2-40B4-BE49-F238E27FC236}">
                  <a16:creationId xmlns="" xmlns:a16="http://schemas.microsoft.com/office/drawing/2014/main" id="{291D5963-6662-4B64-BBC1-4FAFCEF5B787}"/>
                </a:ext>
              </a:extLst>
            </p:cNvPr>
            <p:cNvSpPr/>
            <p:nvPr/>
          </p:nvSpPr>
          <p:spPr>
            <a:xfrm>
              <a:off x="5382988" y="2046658"/>
              <a:ext cx="2164556" cy="3180550"/>
            </a:xfrm>
            <a:prstGeom prst="rect">
              <a:avLst/>
            </a:prstGeom>
            <a:solidFill>
              <a:schemeClr val="accent4">
                <a:lumMod val="75000"/>
              </a:schemeClr>
            </a:solidFill>
            <a:ln>
              <a:noFill/>
            </a:ln>
            <a:effectLst>
              <a:outerShdw blurRad="50800" dist="38100" dir="8100000" algn="tr" rotWithShape="0">
                <a:schemeClr val="accent2">
                  <a:lumMod val="75000"/>
                  <a:alpha val="40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1" name="Овал 10">
              <a:extLst>
                <a:ext uri="{FF2B5EF4-FFF2-40B4-BE49-F238E27FC236}">
                  <a16:creationId xmlns="" xmlns:a16="http://schemas.microsoft.com/office/drawing/2014/main" id="{1B90D5BF-9EE7-4822-9ACD-06E0E92EBCC1}"/>
                </a:ext>
              </a:extLst>
            </p:cNvPr>
            <p:cNvSpPr/>
            <p:nvPr/>
          </p:nvSpPr>
          <p:spPr>
            <a:xfrm>
              <a:off x="6183087" y="1705357"/>
              <a:ext cx="550069" cy="733425"/>
            </a:xfrm>
            <a:prstGeom prst="ellipse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4000" b="1" dirty="0" smtClean="0">
                  <a:solidFill>
                    <a:srgbClr val="7030A0"/>
                  </a:solidFill>
                </a:rPr>
                <a:t>3</a:t>
              </a:r>
              <a:endParaRPr lang="ru-RU" sz="4000" b="1" dirty="0">
                <a:solidFill>
                  <a:srgbClr val="7030A0"/>
                </a:solidFill>
              </a:endParaRPr>
            </a:p>
          </p:txBody>
        </p:sp>
      </p:grpSp>
      <p:sp>
        <p:nvSpPr>
          <p:cNvPr id="12" name="Овал 11">
            <a:extLst>
              <a:ext uri="{FF2B5EF4-FFF2-40B4-BE49-F238E27FC236}">
                <a16:creationId xmlns="" xmlns:a16="http://schemas.microsoft.com/office/drawing/2014/main" id="{2F40BB87-89FD-49DA-896D-EE05DBB75DFC}"/>
              </a:ext>
            </a:extLst>
          </p:cNvPr>
          <p:cNvSpPr/>
          <p:nvPr/>
        </p:nvSpPr>
        <p:spPr>
          <a:xfrm>
            <a:off x="4283968" y="908720"/>
            <a:ext cx="550069" cy="733425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solidFill>
                  <a:srgbClr val="C00000"/>
                </a:solidFill>
              </a:rPr>
              <a:t>2</a:t>
            </a:r>
            <a:endParaRPr lang="ru-RU" sz="4000" b="1" dirty="0">
              <a:solidFill>
                <a:srgbClr val="C00000"/>
              </a:solidFill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853392" y="1700808"/>
            <a:ext cx="2134432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bg1"/>
                </a:solidFill>
              </a:rPr>
              <a:t>Лагеря с дневным пребыванием детей</a:t>
            </a:r>
          </a:p>
        </p:txBody>
      </p:sp>
      <p:sp>
        <p:nvSpPr>
          <p:cNvPr id="15" name="Прямоугольник 14"/>
          <p:cNvSpPr/>
          <p:nvPr/>
        </p:nvSpPr>
        <p:spPr>
          <a:xfrm>
            <a:off x="3491880" y="1772816"/>
            <a:ext cx="2016224" cy="11387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dirty="0" smtClean="0"/>
              <a:t> </a:t>
            </a:r>
          </a:p>
          <a:p>
            <a:pPr algn="ctr"/>
            <a:r>
              <a:rPr lang="ru-RU" sz="2400" b="1" dirty="0" smtClean="0">
                <a:solidFill>
                  <a:schemeClr val="bg1"/>
                </a:solidFill>
              </a:rPr>
              <a:t>Загородные  лагеря</a:t>
            </a:r>
            <a:endParaRPr lang="ru-RU" sz="2400" dirty="0">
              <a:solidFill>
                <a:schemeClr val="bg1"/>
              </a:solidFill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6012160" y="1484784"/>
            <a:ext cx="2088232" cy="18774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dirty="0" smtClean="0"/>
              <a:t> </a:t>
            </a:r>
          </a:p>
          <a:p>
            <a:pPr algn="ctr"/>
            <a:r>
              <a:rPr lang="ru-RU" sz="2400" b="1" dirty="0" smtClean="0">
                <a:solidFill>
                  <a:schemeClr val="bg1"/>
                </a:solidFill>
              </a:rPr>
              <a:t>Малые формы отдыха и занятости</a:t>
            </a:r>
            <a:endParaRPr lang="ru-RU" sz="2400" dirty="0">
              <a:solidFill>
                <a:schemeClr val="bg1"/>
              </a:solidFill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755576" y="3861048"/>
            <a:ext cx="2232248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/>
              <a:t>* 9 лагерей</a:t>
            </a:r>
          </a:p>
          <a:p>
            <a:r>
              <a:rPr lang="ru-RU" sz="2000" b="1" dirty="0" smtClean="0"/>
              <a:t>* 2170 человек</a:t>
            </a:r>
          </a:p>
          <a:p>
            <a:r>
              <a:rPr lang="ru-RU" sz="2000" b="1" dirty="0" smtClean="0"/>
              <a:t>* 1948, 78 руб</a:t>
            </a:r>
            <a:r>
              <a:rPr lang="ru-RU" sz="2000" dirty="0" smtClean="0"/>
              <a:t>.</a:t>
            </a:r>
            <a:endParaRPr lang="ru-RU" sz="2000" b="1" dirty="0" smtClean="0"/>
          </a:p>
        </p:txBody>
      </p:sp>
      <p:sp>
        <p:nvSpPr>
          <p:cNvPr id="18" name="Прямоугольник 17"/>
          <p:cNvSpPr/>
          <p:nvPr/>
        </p:nvSpPr>
        <p:spPr>
          <a:xfrm>
            <a:off x="3275856" y="3717032"/>
            <a:ext cx="288032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/>
              <a:t>* 152 путевки </a:t>
            </a:r>
          </a:p>
          <a:p>
            <a:r>
              <a:rPr lang="ru-RU" sz="2000" b="1" dirty="0" smtClean="0"/>
              <a:t>(30% оплата)</a:t>
            </a:r>
          </a:p>
          <a:p>
            <a:r>
              <a:rPr lang="ru-RU" sz="2000" b="1" dirty="0" smtClean="0"/>
              <a:t>* 76 путевок (бесплатно для опекаемых)</a:t>
            </a:r>
          </a:p>
          <a:p>
            <a:pPr>
              <a:buFont typeface="Arial" charset="0"/>
              <a:buChar char="•"/>
            </a:pPr>
            <a:r>
              <a:rPr lang="ru-RU" sz="2000" b="1" dirty="0" smtClean="0"/>
              <a:t>9023 руб.70 коп.</a:t>
            </a:r>
          </a:p>
          <a:p>
            <a:pPr>
              <a:buFont typeface="Arial" charset="0"/>
              <a:buChar char="•"/>
            </a:pPr>
            <a:endParaRPr lang="ru-RU" sz="2000" b="1" dirty="0" smtClean="0"/>
          </a:p>
        </p:txBody>
      </p:sp>
      <p:sp>
        <p:nvSpPr>
          <p:cNvPr id="19" name="Прямоугольник 18"/>
          <p:cNvSpPr/>
          <p:nvPr/>
        </p:nvSpPr>
        <p:spPr>
          <a:xfrm>
            <a:off x="6156176" y="3789040"/>
            <a:ext cx="2592288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/>
              <a:t>* Интенсивная школа</a:t>
            </a:r>
          </a:p>
          <a:p>
            <a:r>
              <a:rPr lang="ru-RU" sz="2000" b="1" dirty="0" smtClean="0"/>
              <a:t>* ШСК</a:t>
            </a:r>
          </a:p>
          <a:p>
            <a:r>
              <a:rPr lang="ru-RU" sz="2000" b="1" dirty="0" smtClean="0"/>
              <a:t>* Походы</a:t>
            </a:r>
          </a:p>
          <a:p>
            <a:r>
              <a:rPr lang="ru-RU" sz="2000" b="1" dirty="0" smtClean="0"/>
              <a:t>* Мероприятия</a:t>
            </a:r>
          </a:p>
        </p:txBody>
      </p:sp>
      <p:sp>
        <p:nvSpPr>
          <p:cNvPr id="20" name="Прямоугольник 19"/>
          <p:cNvSpPr/>
          <p:nvPr/>
        </p:nvSpPr>
        <p:spPr>
          <a:xfrm>
            <a:off x="251520" y="6309320"/>
            <a:ext cx="399128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/>
              <a:t>Телефон для справок:  5-45-83, 5-24-79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chemeClr val="accent3">
                    <a:lumMod val="75000"/>
                  </a:schemeClr>
                </a:solidFill>
              </a:rPr>
              <a:t>Загородные лагеря</a:t>
            </a:r>
            <a:endParaRPr lang="ru-RU" b="1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ru-RU" b="1" dirty="0" smtClean="0"/>
              <a:t>Необходимый пакет документов:</a:t>
            </a:r>
          </a:p>
          <a:p>
            <a:r>
              <a:rPr lang="ru-RU" dirty="0" smtClean="0"/>
              <a:t>Заявление (по установленной форме)</a:t>
            </a:r>
          </a:p>
          <a:p>
            <a:r>
              <a:rPr lang="ru-RU" dirty="0" smtClean="0"/>
              <a:t>Копия паспорта родителя (законного  представителя)</a:t>
            </a:r>
          </a:p>
          <a:p>
            <a:r>
              <a:rPr lang="ru-RU" dirty="0" smtClean="0"/>
              <a:t>Копия свидетельства о рождении или паспорта ребенка</a:t>
            </a:r>
          </a:p>
          <a:p>
            <a:r>
              <a:rPr lang="ru-RU" dirty="0" smtClean="0"/>
              <a:t>Копия свидетельства о регистрации </a:t>
            </a:r>
          </a:p>
          <a:p>
            <a:r>
              <a:rPr lang="ru-RU" dirty="0" smtClean="0"/>
              <a:t>СНИЛС (по желанию)</a:t>
            </a:r>
          </a:p>
          <a:p>
            <a:endParaRPr lang="ru-RU" dirty="0"/>
          </a:p>
        </p:txBody>
      </p:sp>
      <p:cxnSp>
        <p:nvCxnSpPr>
          <p:cNvPr id="4" name="Прямая соединительная линия 3"/>
          <p:cNvCxnSpPr/>
          <p:nvPr/>
        </p:nvCxnSpPr>
        <p:spPr>
          <a:xfrm>
            <a:off x="827584" y="1268760"/>
            <a:ext cx="7344816" cy="0"/>
          </a:xfrm>
          <a:prstGeom prst="line">
            <a:avLst/>
          </a:prstGeom>
          <a:ln w="28575"/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 noGrp="1"/>
          </p:cNvSpPr>
          <p:nvPr>
            <p:ph type="title"/>
          </p:nvPr>
        </p:nvSpPr>
        <p:spPr>
          <a:xfrm>
            <a:off x="179512" y="116632"/>
            <a:ext cx="8507288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>
              <a:defRPr/>
            </a:pPr>
            <a:r>
              <a:rPr lang="ru-RU" sz="2400" b="1" dirty="0" smtClean="0">
                <a:solidFill>
                  <a:srgbClr val="006600"/>
                </a:solidFill>
              </a:rPr>
              <a:t>Организация летней оздоровительной кампании в 2023 году</a:t>
            </a:r>
            <a:r>
              <a:rPr lang="ru-RU" sz="2800" dirty="0" smtClean="0"/>
              <a:t/>
            </a:r>
            <a:br>
              <a:rPr lang="ru-RU" sz="2800" dirty="0" smtClean="0"/>
            </a:br>
            <a:endParaRPr kumimoji="0" lang="ru-RU" sz="2800" b="1" i="0" u="none" strike="noStrike" kern="1200" cap="none" spc="0" normalizeH="0" baseline="0" noProof="0" dirty="0">
              <a:ln>
                <a:noFill/>
              </a:ln>
              <a:solidFill>
                <a:srgbClr val="0066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cxnSp>
        <p:nvCxnSpPr>
          <p:cNvPr id="5" name="Прямая соединительная линия 4"/>
          <p:cNvCxnSpPr/>
          <p:nvPr/>
        </p:nvCxnSpPr>
        <p:spPr>
          <a:xfrm>
            <a:off x="899592" y="764704"/>
            <a:ext cx="7344816" cy="0"/>
          </a:xfrm>
          <a:prstGeom prst="line">
            <a:avLst/>
          </a:prstGeom>
          <a:ln w="28575"/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grpSp>
        <p:nvGrpSpPr>
          <p:cNvPr id="2" name="Группа 12"/>
          <p:cNvGrpSpPr/>
          <p:nvPr/>
        </p:nvGrpSpPr>
        <p:grpSpPr>
          <a:xfrm>
            <a:off x="899592" y="908721"/>
            <a:ext cx="7262814" cy="2736304"/>
            <a:chOff x="284730" y="1705357"/>
            <a:chExt cx="7262814" cy="3521851"/>
          </a:xfrm>
        </p:grpSpPr>
        <p:sp>
          <p:nvSpPr>
            <p:cNvPr id="8" name="Прямоугольник 7">
              <a:extLst>
                <a:ext uri="{FF2B5EF4-FFF2-40B4-BE49-F238E27FC236}">
                  <a16:creationId xmlns="" xmlns:a16="http://schemas.microsoft.com/office/drawing/2014/main" id="{90DFB27F-6D7D-4010-AAFF-01A94EC544BF}"/>
                </a:ext>
              </a:extLst>
            </p:cNvPr>
            <p:cNvSpPr/>
            <p:nvPr/>
          </p:nvSpPr>
          <p:spPr>
            <a:xfrm>
              <a:off x="2814808" y="2046658"/>
              <a:ext cx="2164556" cy="318055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>
              <a:outerShdw blurRad="50800" dist="38100" dir="8100000" algn="tr" rotWithShape="0">
                <a:schemeClr val="accent2">
                  <a:lumMod val="75000"/>
                  <a:alpha val="40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" name="Прямоугольник 5">
              <a:extLst>
                <a:ext uri="{FF2B5EF4-FFF2-40B4-BE49-F238E27FC236}">
                  <a16:creationId xmlns="" xmlns:a16="http://schemas.microsoft.com/office/drawing/2014/main" id="{DEB20CC0-C8FB-4A90-8BA3-AEFF6E8F11DC}"/>
                </a:ext>
              </a:extLst>
            </p:cNvPr>
            <p:cNvSpPr/>
            <p:nvPr/>
          </p:nvSpPr>
          <p:spPr>
            <a:xfrm>
              <a:off x="284730" y="2046658"/>
              <a:ext cx="2164556" cy="318055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>
              <a:outerShdw blurRad="50800" dist="38100" dir="8100000" algn="tr" rotWithShape="0">
                <a:schemeClr val="accent2">
                  <a:lumMod val="75000"/>
                  <a:alpha val="40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" name="Овал 6">
              <a:extLst>
                <a:ext uri="{FF2B5EF4-FFF2-40B4-BE49-F238E27FC236}">
                  <a16:creationId xmlns="" xmlns:a16="http://schemas.microsoft.com/office/drawing/2014/main" id="{B9C54B8E-18A9-4D4D-8113-8D22EB8CCA1E}"/>
                </a:ext>
              </a:extLst>
            </p:cNvPr>
            <p:cNvSpPr/>
            <p:nvPr/>
          </p:nvSpPr>
          <p:spPr>
            <a:xfrm>
              <a:off x="1084830" y="1705357"/>
              <a:ext cx="550069" cy="733425"/>
            </a:xfrm>
            <a:prstGeom prst="ellipse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4400" b="1" dirty="0" smtClean="0">
                  <a:solidFill>
                    <a:schemeClr val="tx2">
                      <a:lumMod val="60000"/>
                      <a:lumOff val="40000"/>
                    </a:schemeClr>
                  </a:solidFill>
                </a:rPr>
                <a:t>1</a:t>
              </a:r>
              <a:endParaRPr lang="ru-RU" sz="4400" b="1" dirty="0">
                <a:solidFill>
                  <a:schemeClr val="tx2">
                    <a:lumMod val="60000"/>
                    <a:lumOff val="40000"/>
                  </a:schemeClr>
                </a:solidFill>
              </a:endParaRPr>
            </a:p>
          </p:txBody>
        </p:sp>
        <p:sp>
          <p:nvSpPr>
            <p:cNvPr id="10" name="Прямоугольник 9">
              <a:extLst>
                <a:ext uri="{FF2B5EF4-FFF2-40B4-BE49-F238E27FC236}">
                  <a16:creationId xmlns="" xmlns:a16="http://schemas.microsoft.com/office/drawing/2014/main" id="{291D5963-6662-4B64-BBC1-4FAFCEF5B787}"/>
                </a:ext>
              </a:extLst>
            </p:cNvPr>
            <p:cNvSpPr/>
            <p:nvPr/>
          </p:nvSpPr>
          <p:spPr>
            <a:xfrm>
              <a:off x="5382988" y="2046658"/>
              <a:ext cx="2164556" cy="3180550"/>
            </a:xfrm>
            <a:prstGeom prst="rect">
              <a:avLst/>
            </a:prstGeom>
            <a:solidFill>
              <a:schemeClr val="accent4">
                <a:lumMod val="75000"/>
              </a:schemeClr>
            </a:solidFill>
            <a:ln>
              <a:noFill/>
            </a:ln>
            <a:effectLst>
              <a:outerShdw blurRad="50800" dist="38100" dir="8100000" algn="tr" rotWithShape="0">
                <a:schemeClr val="accent2">
                  <a:lumMod val="75000"/>
                  <a:alpha val="40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1" name="Овал 10">
              <a:extLst>
                <a:ext uri="{FF2B5EF4-FFF2-40B4-BE49-F238E27FC236}">
                  <a16:creationId xmlns="" xmlns:a16="http://schemas.microsoft.com/office/drawing/2014/main" id="{1B90D5BF-9EE7-4822-9ACD-06E0E92EBCC1}"/>
                </a:ext>
              </a:extLst>
            </p:cNvPr>
            <p:cNvSpPr/>
            <p:nvPr/>
          </p:nvSpPr>
          <p:spPr>
            <a:xfrm>
              <a:off x="6183087" y="1705357"/>
              <a:ext cx="550069" cy="733425"/>
            </a:xfrm>
            <a:prstGeom prst="ellipse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4000" b="1" dirty="0" smtClean="0">
                  <a:solidFill>
                    <a:srgbClr val="7030A0"/>
                  </a:solidFill>
                </a:rPr>
                <a:t>3</a:t>
              </a:r>
              <a:endParaRPr lang="ru-RU" sz="4000" b="1" dirty="0">
                <a:solidFill>
                  <a:srgbClr val="7030A0"/>
                </a:solidFill>
              </a:endParaRPr>
            </a:p>
          </p:txBody>
        </p:sp>
      </p:grpSp>
      <p:sp>
        <p:nvSpPr>
          <p:cNvPr id="12" name="Овал 11">
            <a:extLst>
              <a:ext uri="{FF2B5EF4-FFF2-40B4-BE49-F238E27FC236}">
                <a16:creationId xmlns="" xmlns:a16="http://schemas.microsoft.com/office/drawing/2014/main" id="{2F40BB87-89FD-49DA-896D-EE05DBB75DFC}"/>
              </a:ext>
            </a:extLst>
          </p:cNvPr>
          <p:cNvSpPr/>
          <p:nvPr/>
        </p:nvSpPr>
        <p:spPr>
          <a:xfrm>
            <a:off x="4283968" y="908720"/>
            <a:ext cx="550069" cy="733425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solidFill>
                  <a:srgbClr val="C00000"/>
                </a:solidFill>
              </a:rPr>
              <a:t>2</a:t>
            </a:r>
            <a:endParaRPr lang="ru-RU" sz="4000" b="1" dirty="0">
              <a:solidFill>
                <a:srgbClr val="C00000"/>
              </a:solidFill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853392" y="1700808"/>
            <a:ext cx="2134432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bg1"/>
                </a:solidFill>
              </a:rPr>
              <a:t>Лагеря с дневным пребыванием детей</a:t>
            </a:r>
          </a:p>
        </p:txBody>
      </p:sp>
      <p:sp>
        <p:nvSpPr>
          <p:cNvPr id="15" name="Прямоугольник 14"/>
          <p:cNvSpPr/>
          <p:nvPr/>
        </p:nvSpPr>
        <p:spPr>
          <a:xfrm>
            <a:off x="3491880" y="1772816"/>
            <a:ext cx="2016224" cy="11387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dirty="0" smtClean="0"/>
              <a:t> </a:t>
            </a:r>
          </a:p>
          <a:p>
            <a:pPr algn="ctr"/>
            <a:r>
              <a:rPr lang="ru-RU" sz="2400" b="1" dirty="0" smtClean="0">
                <a:solidFill>
                  <a:schemeClr val="bg1"/>
                </a:solidFill>
              </a:rPr>
              <a:t>Загородные  лагеря</a:t>
            </a:r>
            <a:endParaRPr lang="ru-RU" sz="2400" dirty="0">
              <a:solidFill>
                <a:schemeClr val="bg1"/>
              </a:solidFill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6012160" y="1484784"/>
            <a:ext cx="2088232" cy="18774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dirty="0" smtClean="0"/>
              <a:t> </a:t>
            </a:r>
          </a:p>
          <a:p>
            <a:pPr algn="ctr"/>
            <a:r>
              <a:rPr lang="ru-RU" sz="2400" b="1" dirty="0" smtClean="0">
                <a:solidFill>
                  <a:schemeClr val="bg1"/>
                </a:solidFill>
              </a:rPr>
              <a:t>Малые формы отдыха и занятости</a:t>
            </a:r>
            <a:endParaRPr lang="ru-RU" sz="2400" dirty="0">
              <a:solidFill>
                <a:schemeClr val="bg1"/>
              </a:solidFill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755576" y="3861048"/>
            <a:ext cx="2232248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/>
              <a:t>* 9 лагерей</a:t>
            </a:r>
          </a:p>
          <a:p>
            <a:r>
              <a:rPr lang="ru-RU" sz="2000" b="1" dirty="0" smtClean="0"/>
              <a:t>* 2170 человек</a:t>
            </a:r>
          </a:p>
          <a:p>
            <a:r>
              <a:rPr lang="ru-RU" sz="2000" b="1" dirty="0" smtClean="0"/>
              <a:t>* 1948, 78 руб</a:t>
            </a:r>
            <a:r>
              <a:rPr lang="ru-RU" sz="2000" dirty="0" smtClean="0"/>
              <a:t>.</a:t>
            </a:r>
            <a:endParaRPr lang="ru-RU" sz="2000" b="1" dirty="0" smtClean="0"/>
          </a:p>
        </p:txBody>
      </p:sp>
      <p:sp>
        <p:nvSpPr>
          <p:cNvPr id="18" name="Прямоугольник 17"/>
          <p:cNvSpPr/>
          <p:nvPr/>
        </p:nvSpPr>
        <p:spPr>
          <a:xfrm>
            <a:off x="3275856" y="3717032"/>
            <a:ext cx="288032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/>
              <a:t>* 152 путевки </a:t>
            </a:r>
          </a:p>
          <a:p>
            <a:r>
              <a:rPr lang="ru-RU" sz="2000" b="1" dirty="0" smtClean="0"/>
              <a:t>(30% оплата)</a:t>
            </a:r>
          </a:p>
          <a:p>
            <a:r>
              <a:rPr lang="ru-RU" sz="2000" b="1" dirty="0" smtClean="0"/>
              <a:t>* 76 путевок (бесплатно для опекаемых)</a:t>
            </a:r>
          </a:p>
          <a:p>
            <a:pPr>
              <a:buFont typeface="Arial" charset="0"/>
              <a:buChar char="•"/>
            </a:pPr>
            <a:r>
              <a:rPr lang="ru-RU" sz="2000" b="1" dirty="0" smtClean="0"/>
              <a:t>9023 руб.70 коп.</a:t>
            </a:r>
          </a:p>
          <a:p>
            <a:pPr>
              <a:buFont typeface="Arial" charset="0"/>
              <a:buChar char="•"/>
            </a:pPr>
            <a:endParaRPr lang="ru-RU" sz="2000" b="1" dirty="0" smtClean="0"/>
          </a:p>
        </p:txBody>
      </p:sp>
      <p:sp>
        <p:nvSpPr>
          <p:cNvPr id="19" name="Прямоугольник 18"/>
          <p:cNvSpPr/>
          <p:nvPr/>
        </p:nvSpPr>
        <p:spPr>
          <a:xfrm>
            <a:off x="6156176" y="3789040"/>
            <a:ext cx="2592288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/>
              <a:t>* Интенсивная школа</a:t>
            </a:r>
          </a:p>
          <a:p>
            <a:r>
              <a:rPr lang="ru-RU" sz="2000" b="1" dirty="0" smtClean="0"/>
              <a:t>* ШСК</a:t>
            </a:r>
          </a:p>
          <a:p>
            <a:r>
              <a:rPr lang="ru-RU" sz="2000" b="1" dirty="0" smtClean="0"/>
              <a:t>* Походы</a:t>
            </a:r>
          </a:p>
          <a:p>
            <a:r>
              <a:rPr lang="ru-RU" sz="2000" b="1" dirty="0" smtClean="0"/>
              <a:t>* Мероприятия</a:t>
            </a:r>
          </a:p>
        </p:txBody>
      </p:sp>
      <p:sp>
        <p:nvSpPr>
          <p:cNvPr id="20" name="Прямоугольник 19"/>
          <p:cNvSpPr/>
          <p:nvPr/>
        </p:nvSpPr>
        <p:spPr>
          <a:xfrm>
            <a:off x="251520" y="6309320"/>
            <a:ext cx="399128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/>
              <a:t>Телефон для справок:  5-45-83, 5-24-79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rcRect l="3220" r="50528" b="48396"/>
          <a:stretch>
            <a:fillRect/>
          </a:stretch>
        </p:blipFill>
        <p:spPr bwMode="auto">
          <a:xfrm>
            <a:off x="857224" y="1718060"/>
            <a:ext cx="7715303" cy="44970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/>
          <p:nvPr/>
        </p:nvPicPr>
        <p:blipFill>
          <a:blip r:embed="rId2"/>
          <a:srcRect l="2865" t="2202" r="11276" b="-55"/>
          <a:stretch>
            <a:fillRect/>
          </a:stretch>
        </p:blipFill>
        <p:spPr bwMode="auto">
          <a:xfrm>
            <a:off x="642910" y="571480"/>
            <a:ext cx="7929617" cy="53578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/>
          <p:nvPr/>
        </p:nvPicPr>
        <p:blipFill>
          <a:blip r:embed="rId2"/>
          <a:srcRect l="31544" t="7233" r="18124" b="25472"/>
          <a:stretch>
            <a:fillRect/>
          </a:stretch>
        </p:blipFill>
        <p:spPr bwMode="auto">
          <a:xfrm>
            <a:off x="928662" y="642918"/>
            <a:ext cx="7643865" cy="5286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2111</TotalTime>
  <Words>297</Words>
  <Application>Microsoft Office PowerPoint</Application>
  <PresentationFormat>Экран (4:3)</PresentationFormat>
  <Paragraphs>79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Тема Office</vt:lpstr>
      <vt:lpstr>    Совет по общему образованию  </vt:lpstr>
      <vt:lpstr>Организация летней оздоровительной кампании в 2023 году </vt:lpstr>
      <vt:lpstr>Лагеря с дневным пребыванием</vt:lpstr>
      <vt:lpstr>Организация летней оздоровительной кампании в 2023 году </vt:lpstr>
      <vt:lpstr>Загородные лагеря</vt:lpstr>
      <vt:lpstr>Организация летней оздоровительной кампании в 2023 году </vt:lpstr>
      <vt:lpstr>Слайд 7</vt:lpstr>
      <vt:lpstr>Слайд 8</vt:lpstr>
      <vt:lpstr>Слайд 9</vt:lpstr>
      <vt:lpstr>Слайд 10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Zver</dc:creator>
  <cp:lastModifiedBy>Колосов Владимир Георгиевич</cp:lastModifiedBy>
  <cp:revision>130</cp:revision>
  <dcterms:created xsi:type="dcterms:W3CDTF">2021-12-13T04:05:57Z</dcterms:created>
  <dcterms:modified xsi:type="dcterms:W3CDTF">2023-03-24T07:30:11Z</dcterms:modified>
</cp:coreProperties>
</file>