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ommentAuthors.xml" ContentType="application/vnd.openxmlformats-officedocument.presentationml.commentAuthors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charts/chart6.xml" ContentType="application/vnd.openxmlformats-officedocument.drawingml.char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308" r:id="rId2"/>
    <p:sldId id="288" r:id="rId3"/>
    <p:sldId id="309" r:id="rId4"/>
    <p:sldId id="310" r:id="rId5"/>
    <p:sldId id="264" r:id="rId6"/>
    <p:sldId id="272" r:id="rId7"/>
    <p:sldId id="319" r:id="rId8"/>
    <p:sldId id="297" r:id="rId9"/>
    <p:sldId id="298" r:id="rId10"/>
    <p:sldId id="259" r:id="rId11"/>
    <p:sldId id="296" r:id="rId12"/>
    <p:sldId id="282" r:id="rId13"/>
    <p:sldId id="283" r:id="rId14"/>
    <p:sldId id="284" r:id="rId15"/>
    <p:sldId id="311" r:id="rId16"/>
    <p:sldId id="315" r:id="rId17"/>
    <p:sldId id="316" r:id="rId18"/>
    <p:sldId id="287" r:id="rId19"/>
    <p:sldId id="275" r:id="rId20"/>
    <p:sldId id="276" r:id="rId21"/>
    <p:sldId id="277" r:id="rId22"/>
    <p:sldId id="279" r:id="rId23"/>
    <p:sldId id="280" r:id="rId24"/>
    <p:sldId id="312" r:id="rId25"/>
    <p:sldId id="301" r:id="rId26"/>
    <p:sldId id="313" r:id="rId27"/>
    <p:sldId id="274" r:id="rId28"/>
    <p:sldId id="273" r:id="rId29"/>
    <p:sldId id="303" r:id="rId30"/>
    <p:sldId id="295" r:id="rId31"/>
    <p:sldId id="304" r:id="rId32"/>
    <p:sldId id="294" r:id="rId33"/>
    <p:sldId id="314" r:id="rId34"/>
    <p:sldId id="299" r:id="rId35"/>
    <p:sldId id="317" r:id="rId36"/>
    <p:sldId id="305" r:id="rId37"/>
    <p:sldId id="258" r:id="rId38"/>
    <p:sldId id="302" r:id="rId39"/>
    <p:sldId id="321" r:id="rId40"/>
    <p:sldId id="320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N" initials="K" lastIdx="3" clrIdx="0">
    <p:extLst>
      <p:ext uri="{19B8F6BF-5375-455C-9EA6-DF929625EA0E}">
        <p15:presenceInfo xmlns:p15="http://schemas.microsoft.com/office/powerpoint/2012/main" xmlns="" userId="664598360488580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00FF"/>
    <a:srgbClr val="BFFDF3"/>
    <a:srgbClr val="CFDDED"/>
    <a:srgbClr val="FAFEA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92" autoAdjust="0"/>
    <p:restoredTop sz="94660"/>
  </p:normalViewPr>
  <p:slideViewPr>
    <p:cSldViewPr>
      <p:cViewPr varScale="1">
        <p:scale>
          <a:sx n="88" d="100"/>
          <a:sy n="8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математика П</c:v>
                </c:pt>
                <c:pt idx="1">
                  <c:v>физика</c:v>
                </c:pt>
                <c:pt idx="2">
                  <c:v>химия</c:v>
                </c:pt>
                <c:pt idx="3">
                  <c:v>биология</c:v>
                </c:pt>
                <c:pt idx="4">
                  <c:v>информатика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48.7</c:v>
                </c:pt>
                <c:pt idx="1">
                  <c:v>13.7</c:v>
                </c:pt>
                <c:pt idx="2">
                  <c:v>9.5</c:v>
                </c:pt>
                <c:pt idx="3">
                  <c:v>11.6</c:v>
                </c:pt>
                <c:pt idx="4">
                  <c:v>12.5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19D8-4E69-AF78-427C3A6CB83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математика П</c:v>
                </c:pt>
                <c:pt idx="1">
                  <c:v>физика</c:v>
                </c:pt>
                <c:pt idx="2">
                  <c:v>химия</c:v>
                </c:pt>
                <c:pt idx="3">
                  <c:v>биология</c:v>
                </c:pt>
                <c:pt idx="4">
                  <c:v>информатика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43.8</c:v>
                </c:pt>
                <c:pt idx="1">
                  <c:v>13</c:v>
                </c:pt>
                <c:pt idx="2">
                  <c:v>8.9</c:v>
                </c:pt>
                <c:pt idx="3">
                  <c:v>14.8</c:v>
                </c:pt>
                <c:pt idx="4">
                  <c:v>17.2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19D8-4E69-AF78-427C3A6CB83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математика П</c:v>
                </c:pt>
                <c:pt idx="1">
                  <c:v>физика</c:v>
                </c:pt>
                <c:pt idx="2">
                  <c:v>химия</c:v>
                </c:pt>
                <c:pt idx="3">
                  <c:v>биология</c:v>
                </c:pt>
                <c:pt idx="4">
                  <c:v>информатика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41.9</c:v>
                </c:pt>
                <c:pt idx="1">
                  <c:v>7.4</c:v>
                </c:pt>
                <c:pt idx="2">
                  <c:v>11.2</c:v>
                </c:pt>
                <c:pt idx="3">
                  <c:v>14.2</c:v>
                </c:pt>
                <c:pt idx="4">
                  <c:v>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19D8-4E69-AF78-427C3A6CB834}"/>
            </c:ext>
          </c:extLst>
        </c:ser>
        <c:dLbls/>
        <c:axId val="151381120"/>
        <c:axId val="151382656"/>
      </c:barChart>
      <c:catAx>
        <c:axId val="151381120"/>
        <c:scaling>
          <c:orientation val="minMax"/>
        </c:scaling>
        <c:axPos val="b"/>
        <c:numFmt formatCode="General" sourceLinked="0"/>
        <c:tickLblPos val="nextTo"/>
        <c:crossAx val="151382656"/>
        <c:crosses val="autoZero"/>
        <c:auto val="1"/>
        <c:lblAlgn val="ctr"/>
        <c:lblOffset val="100"/>
      </c:catAx>
      <c:valAx>
        <c:axId val="151382656"/>
        <c:scaling>
          <c:orientation val="minMax"/>
        </c:scaling>
        <c:axPos val="l"/>
        <c:majorGridlines/>
        <c:numFmt formatCode="General" sourceLinked="1"/>
        <c:tickLblPos val="nextTo"/>
        <c:crossAx val="151381120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математика П</c:v>
                </c:pt>
                <c:pt idx="1">
                  <c:v>физика</c:v>
                </c:pt>
                <c:pt idx="2">
                  <c:v>химия</c:v>
                </c:pt>
                <c:pt idx="3">
                  <c:v>биология</c:v>
                </c:pt>
                <c:pt idx="4">
                  <c:v>информатика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1.3</c:v>
                </c:pt>
                <c:pt idx="1">
                  <c:v>0</c:v>
                </c:pt>
                <c:pt idx="2">
                  <c:v>12.5</c:v>
                </c:pt>
                <c:pt idx="3">
                  <c:v>7.7</c:v>
                </c:pt>
                <c:pt idx="4">
                  <c:v>10.4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AF0-4C23-8C23-E427E80A9ED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математика П</c:v>
                </c:pt>
                <c:pt idx="1">
                  <c:v>физика</c:v>
                </c:pt>
                <c:pt idx="2">
                  <c:v>химия</c:v>
                </c:pt>
                <c:pt idx="3">
                  <c:v>биология</c:v>
                </c:pt>
                <c:pt idx="4">
                  <c:v>информатика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0</c:v>
                </c:pt>
                <c:pt idx="1">
                  <c:v>2</c:v>
                </c:pt>
                <c:pt idx="2">
                  <c:v>20</c:v>
                </c:pt>
                <c:pt idx="3">
                  <c:v>2</c:v>
                </c:pt>
                <c:pt idx="4">
                  <c:v>10.3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AF0-4C23-8C23-E427E80A9ED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2024</c:v>
                </c:pt>
              </c:strCache>
            </c:strRef>
          </c:tx>
          <c:cat>
            <c:strRef>
              <c:f>Лист1!$A$2:$A$6</c:f>
              <c:strCache>
                <c:ptCount val="5"/>
                <c:pt idx="0">
                  <c:v>математика П</c:v>
                </c:pt>
                <c:pt idx="1">
                  <c:v>физика</c:v>
                </c:pt>
                <c:pt idx="2">
                  <c:v>химия</c:v>
                </c:pt>
                <c:pt idx="3">
                  <c:v>биология</c:v>
                </c:pt>
                <c:pt idx="4">
                  <c:v>информатика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3.8</c:v>
                </c:pt>
                <c:pt idx="1">
                  <c:v>5</c:v>
                </c:pt>
                <c:pt idx="2">
                  <c:v>17</c:v>
                </c:pt>
                <c:pt idx="3">
                  <c:v>5</c:v>
                </c:pt>
                <c:pt idx="4">
                  <c:v>10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AAF0-4C23-8C23-E427E80A9ED8}"/>
            </c:ext>
          </c:extLst>
        </c:ser>
        <c:dLbls/>
        <c:axId val="153872256"/>
        <c:axId val="153873792"/>
      </c:barChart>
      <c:catAx>
        <c:axId val="153872256"/>
        <c:scaling>
          <c:orientation val="minMax"/>
        </c:scaling>
        <c:axPos val="b"/>
        <c:numFmt formatCode="General" sourceLinked="0"/>
        <c:tickLblPos val="nextTo"/>
        <c:crossAx val="153873792"/>
        <c:crosses val="autoZero"/>
        <c:auto val="1"/>
        <c:lblAlgn val="ctr"/>
        <c:lblOffset val="100"/>
      </c:catAx>
      <c:valAx>
        <c:axId val="153873792"/>
        <c:scaling>
          <c:orientation val="minMax"/>
        </c:scaling>
        <c:axPos val="l"/>
        <c:majorGridlines/>
        <c:numFmt formatCode="General" sourceLinked="1"/>
        <c:tickLblPos val="nextTo"/>
        <c:crossAx val="153872256"/>
        <c:crosses val="autoZero"/>
        <c:crossBetween val="between"/>
      </c:valAx>
    </c:plotArea>
    <c:legend>
      <c:legendPos val="r"/>
      <c:layout/>
    </c:legend>
    <c:plotVisOnly val="1"/>
    <c:dispBlanksAs val="gap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2021-2022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Стандарт</c:v>
                </c:pt>
                <c:pt idx="1">
                  <c:v>Качество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96.08</c:v>
                </c:pt>
                <c:pt idx="1">
                  <c:v>56.11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EA1-4555-844D-098C8E11509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2022-2023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Стандарт</c:v>
                </c:pt>
                <c:pt idx="1">
                  <c:v>Качество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91.61</c:v>
                </c:pt>
                <c:pt idx="1">
                  <c:v>56.38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0EA1-4555-844D-098C8E11509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2023-2024</c:v>
                </c:pt>
              </c:strCache>
            </c:strRef>
          </c:tx>
          <c:cat>
            <c:strRef>
              <c:f>Лист1!$A$2:$A$5</c:f>
              <c:strCache>
                <c:ptCount val="2"/>
                <c:pt idx="0">
                  <c:v>Стандарт</c:v>
                </c:pt>
                <c:pt idx="1">
                  <c:v>Качество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91.11999999999999</c:v>
                </c:pt>
                <c:pt idx="1">
                  <c:v>61.58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0EA1-4555-844D-098C8E115098}"/>
            </c:ext>
          </c:extLst>
        </c:ser>
        <c:dLbls/>
        <c:axId val="155668864"/>
        <c:axId val="155670400"/>
      </c:barChart>
      <c:catAx>
        <c:axId val="155668864"/>
        <c:scaling>
          <c:orientation val="minMax"/>
        </c:scaling>
        <c:axPos val="b"/>
        <c:numFmt formatCode="General" sourceLinked="1"/>
        <c:tickLblPos val="nextTo"/>
        <c:crossAx val="155670400"/>
        <c:crosses val="autoZero"/>
        <c:auto val="1"/>
        <c:lblAlgn val="ctr"/>
        <c:lblOffset val="100"/>
      </c:catAx>
      <c:valAx>
        <c:axId val="155670400"/>
        <c:scaling>
          <c:orientation val="minMax"/>
        </c:scaling>
        <c:axPos val="l"/>
        <c:majorGridlines/>
        <c:numFmt formatCode="General" sourceLinked="1"/>
        <c:tickLblPos val="nextTo"/>
        <c:crossAx val="155668864"/>
        <c:crosses val="autoZero"/>
        <c:crossBetween val="between"/>
      </c:valAx>
    </c:plotArea>
    <c:legend>
      <c:legendPos val="r"/>
      <c:layout/>
    </c:legend>
    <c:plotVisOnly val="1"/>
    <c:dispBlanksAs val="gap"/>
  </c:chart>
  <c:spPr>
    <a:ln>
      <a:noFill/>
    </a:ln>
  </c:sp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0.10067880577427821"/>
          <c:y val="5.6210875984251958E-2"/>
          <c:w val="0.67997162073490902"/>
          <c:h val="0.61234694881889762"/>
        </c:manualLayout>
      </c:layout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2021-2022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Физика</c:v>
                </c:pt>
                <c:pt idx="1">
                  <c:v>Химия</c:v>
                </c:pt>
                <c:pt idx="2">
                  <c:v>Информатика</c:v>
                </c:pt>
                <c:pt idx="3">
                  <c:v>Биология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6.3</c:v>
                </c:pt>
                <c:pt idx="1">
                  <c:v>7.8</c:v>
                </c:pt>
                <c:pt idx="2">
                  <c:v>38.9</c:v>
                </c:pt>
                <c:pt idx="3">
                  <c:v>23.3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AB5-4244-B43E-5C689C46E2E2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2022-2023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Физика</c:v>
                </c:pt>
                <c:pt idx="1">
                  <c:v>Химия</c:v>
                </c:pt>
                <c:pt idx="2">
                  <c:v>Информатика</c:v>
                </c:pt>
                <c:pt idx="3">
                  <c:v>Биология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5.6</c:v>
                </c:pt>
                <c:pt idx="1">
                  <c:v>6.2</c:v>
                </c:pt>
                <c:pt idx="2">
                  <c:v>46.9</c:v>
                </c:pt>
                <c:pt idx="3">
                  <c:v>21.8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4AB5-4244-B43E-5C689C46E2E2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2023-2024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Физика</c:v>
                </c:pt>
                <c:pt idx="1">
                  <c:v>Химия</c:v>
                </c:pt>
                <c:pt idx="2">
                  <c:v>Информатика</c:v>
                </c:pt>
                <c:pt idx="3">
                  <c:v>Биология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4.8</c:v>
                </c:pt>
                <c:pt idx="1">
                  <c:v>5</c:v>
                </c:pt>
                <c:pt idx="2">
                  <c:v>54</c:v>
                </c:pt>
                <c:pt idx="3">
                  <c:v>23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4AB5-4244-B43E-5C689C46E2E2}"/>
            </c:ext>
          </c:extLst>
        </c:ser>
        <c:dLbls/>
        <c:axId val="155008384"/>
        <c:axId val="155018368"/>
      </c:barChart>
      <c:catAx>
        <c:axId val="155008384"/>
        <c:scaling>
          <c:orientation val="minMax"/>
        </c:scaling>
        <c:axPos val="b"/>
        <c:numFmt formatCode="General" sourceLinked="0"/>
        <c:tickLblPos val="nextTo"/>
        <c:crossAx val="155018368"/>
        <c:crosses val="autoZero"/>
        <c:auto val="1"/>
        <c:lblAlgn val="ctr"/>
        <c:lblOffset val="100"/>
      </c:catAx>
      <c:valAx>
        <c:axId val="155018368"/>
        <c:scaling>
          <c:orientation val="minMax"/>
        </c:scaling>
        <c:axPos val="l"/>
        <c:majorGridlines/>
        <c:numFmt formatCode="General" sourceLinked="1"/>
        <c:tickLblPos val="nextTo"/>
        <c:crossAx val="1550083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325693155818267"/>
          <c:y val="6.8850503015090464E-2"/>
          <c:w val="0.20674306844181833"/>
          <c:h val="0.49319385831574947"/>
        </c:manualLayout>
      </c:layout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/>
      <c:bar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2021-2022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Математика</c:v>
                </c:pt>
                <c:pt idx="1">
                  <c:v>Физика </c:v>
                </c:pt>
                <c:pt idx="2">
                  <c:v>Химия </c:v>
                </c:pt>
                <c:pt idx="3">
                  <c:v>Информатика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3.3</c:v>
                </c:pt>
                <c:pt idx="1">
                  <c:v>6.9</c:v>
                </c:pt>
                <c:pt idx="2">
                  <c:v>18.899999999999999</c:v>
                </c:pt>
                <c:pt idx="3">
                  <c:v>8.7000000000000011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298-47E8-A718-953BD162C72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2022-2023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Математика</c:v>
                </c:pt>
                <c:pt idx="1">
                  <c:v>Физика </c:v>
                </c:pt>
                <c:pt idx="2">
                  <c:v>Химия </c:v>
                </c:pt>
                <c:pt idx="3">
                  <c:v>Информатика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2.9</c:v>
                </c:pt>
                <c:pt idx="1">
                  <c:v>10</c:v>
                </c:pt>
                <c:pt idx="2">
                  <c:v>47.7</c:v>
                </c:pt>
                <c:pt idx="3">
                  <c:v>6.9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298-47E8-A718-953BD162C72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2023-2024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Математика</c:v>
                </c:pt>
                <c:pt idx="1">
                  <c:v>Физика </c:v>
                </c:pt>
                <c:pt idx="2">
                  <c:v>Химия </c:v>
                </c:pt>
                <c:pt idx="3">
                  <c:v>Информатика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3.96</c:v>
                </c:pt>
                <c:pt idx="1">
                  <c:v>17</c:v>
                </c:pt>
                <c:pt idx="2">
                  <c:v>30</c:v>
                </c:pt>
                <c:pt idx="3">
                  <c:v>26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298-47E8-A718-953BD162C727}"/>
            </c:ext>
          </c:extLst>
        </c:ser>
        <c:dLbls/>
        <c:axId val="156493312"/>
        <c:axId val="156494848"/>
      </c:barChart>
      <c:catAx>
        <c:axId val="156493312"/>
        <c:scaling>
          <c:orientation val="minMax"/>
        </c:scaling>
        <c:axPos val="b"/>
        <c:numFmt formatCode="General" sourceLinked="0"/>
        <c:tickLblPos val="nextTo"/>
        <c:crossAx val="156494848"/>
        <c:crosses val="autoZero"/>
        <c:auto val="1"/>
        <c:lblAlgn val="ctr"/>
        <c:lblOffset val="100"/>
      </c:catAx>
      <c:valAx>
        <c:axId val="156494848"/>
        <c:scaling>
          <c:orientation val="minMax"/>
        </c:scaling>
        <c:axPos val="l"/>
        <c:majorGridlines/>
        <c:numFmt formatCode="General" sourceLinked="1"/>
        <c:tickLblPos val="nextTo"/>
        <c:crossAx val="156493312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sz="1200"/>
          </a:pPr>
          <a:endParaRPr lang="ru-RU"/>
        </a:p>
      </c:txPr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dirty="0"/>
              <a:t>Динамика результатов ВСОШ муниципальный уровень</a:t>
            </a:r>
          </a:p>
        </c:rich>
      </c:tx>
      <c:layout>
        <c:manualLayout>
          <c:xMode val="edge"/>
          <c:yMode val="edge"/>
          <c:x val="0.17261696374821403"/>
          <c:y val="2.6584883961842079E-3"/>
        </c:manualLayout>
      </c:layout>
    </c:title>
    <c:plotArea>
      <c:layout>
        <c:manualLayout>
          <c:layoutTarget val="inner"/>
          <c:xMode val="edge"/>
          <c:yMode val="edge"/>
          <c:x val="9.2131087780694093E-2"/>
          <c:y val="0.1655559269927748"/>
          <c:w val="0.58326625838436641"/>
          <c:h val="0.72247872994100937"/>
        </c:manualLayout>
      </c:layout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участники 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913</c:v>
                </c:pt>
                <c:pt idx="1">
                  <c:v>746</c:v>
                </c:pt>
                <c:pt idx="2">
                  <c:v>930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5E8-4CD7-ACD5-6CE5BB2D05E3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призёры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116</c:v>
                </c:pt>
                <c:pt idx="1">
                  <c:v>167</c:v>
                </c:pt>
                <c:pt idx="2">
                  <c:v>128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5E8-4CD7-ACD5-6CE5BB2D05E3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победители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74</c:v>
                </c:pt>
                <c:pt idx="1">
                  <c:v>75</c:v>
                </c:pt>
                <c:pt idx="2">
                  <c:v>66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5E8-4CD7-ACD5-6CE5BB2D05E3}"/>
            </c:ext>
          </c:extLst>
        </c:ser>
        <c:dLbls/>
        <c:axId val="156653056"/>
        <c:axId val="156654592"/>
      </c:barChart>
      <c:catAx>
        <c:axId val="156653056"/>
        <c:scaling>
          <c:orientation val="minMax"/>
        </c:scaling>
        <c:axPos val="l"/>
        <c:numFmt formatCode="General" sourceLinked="1"/>
        <c:tickLblPos val="nextTo"/>
        <c:crossAx val="156654592"/>
        <c:crosses val="autoZero"/>
        <c:auto val="1"/>
        <c:lblAlgn val="ctr"/>
        <c:lblOffset val="100"/>
      </c:catAx>
      <c:valAx>
        <c:axId val="156654592"/>
        <c:scaling>
          <c:orientation val="minMax"/>
        </c:scaling>
        <c:axPos val="b"/>
        <c:majorGridlines/>
        <c:numFmt formatCode="General" sourceLinked="1"/>
        <c:tickLblPos val="nextTo"/>
        <c:crossAx val="1566530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76057641105028"/>
          <c:y val="0.31130548986620638"/>
          <c:w val="0.24013400965784171"/>
          <c:h val="0.39690522374390907"/>
        </c:manualLayout>
      </c:layout>
    </c:legend>
    <c:plotVisOnly val="1"/>
    <c:dispBlanksAs val="zero"/>
  </c:chart>
  <c:txPr>
    <a:bodyPr/>
    <a:lstStyle/>
    <a:p>
      <a:pPr>
        <a:defRPr sz="12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dirty="0"/>
              <a:t>Динамика результатов </a:t>
            </a:r>
            <a:r>
              <a:rPr lang="ru-RU" dirty="0" err="1"/>
              <a:t>ВсОШ</a:t>
            </a:r>
            <a:r>
              <a:rPr lang="ru-RU" dirty="0"/>
              <a:t> региональный уровень</a:t>
            </a:r>
          </a:p>
        </c:rich>
      </c:tx>
      <c:layout>
        <c:manualLayout>
          <c:xMode val="edge"/>
          <c:yMode val="edge"/>
          <c:x val="0.14934672956060541"/>
          <c:y val="0"/>
        </c:manualLayout>
      </c:layout>
    </c:title>
    <c:plotArea>
      <c:layout/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участники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64</c:v>
                </c:pt>
                <c:pt idx="1">
                  <c:v>71</c:v>
                </c:pt>
                <c:pt idx="2">
                  <c:v>65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2B7-45AE-98FD-E1C9E9BF1AB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призёры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11</c:v>
                </c:pt>
                <c:pt idx="1">
                  <c:v>15</c:v>
                </c:pt>
                <c:pt idx="2">
                  <c:v>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22B7-45AE-98FD-E1C9E9BF1AB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победители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2</c:v>
                </c:pt>
                <c:pt idx="1">
                  <c:v>2</c:v>
                </c:pt>
                <c:pt idx="2">
                  <c:v>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22B7-45AE-98FD-E1C9E9BF1ABB}"/>
            </c:ext>
          </c:extLst>
        </c:ser>
        <c:dLbls/>
        <c:axId val="156842624"/>
        <c:axId val="156852608"/>
      </c:barChart>
      <c:catAx>
        <c:axId val="156842624"/>
        <c:scaling>
          <c:orientation val="minMax"/>
        </c:scaling>
        <c:axPos val="l"/>
        <c:numFmt formatCode="General" sourceLinked="1"/>
        <c:tickLblPos val="nextTo"/>
        <c:crossAx val="156852608"/>
        <c:crosses val="autoZero"/>
        <c:auto val="1"/>
        <c:lblAlgn val="ctr"/>
        <c:lblOffset val="100"/>
      </c:catAx>
      <c:valAx>
        <c:axId val="156852608"/>
        <c:scaling>
          <c:orientation val="minMax"/>
        </c:scaling>
        <c:axPos val="b"/>
        <c:majorGridlines/>
        <c:numFmt formatCode="General" sourceLinked="1"/>
        <c:tickLblPos val="nextTo"/>
        <c:crossAx val="1568426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63863004051757"/>
          <c:y val="0.30974762629916452"/>
          <c:w val="0.25212208826577931"/>
          <c:h val="0.30254519287820036"/>
        </c:manualLayout>
      </c:layout>
    </c:legend>
    <c:plotVisOnly val="1"/>
    <c:dispBlanksAs val="gap"/>
  </c:chart>
  <c:txPr>
    <a:bodyPr/>
    <a:lstStyle/>
    <a:p>
      <a:pPr>
        <a:defRPr sz="12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dirty="0"/>
              <a:t>Динамика результатов </a:t>
            </a:r>
            <a:r>
              <a:rPr lang="ru-RU" dirty="0" err="1"/>
              <a:t>ВсОШ</a:t>
            </a:r>
            <a:r>
              <a:rPr lang="ru-RU" dirty="0"/>
              <a:t> федеральный уровень</a:t>
            </a:r>
          </a:p>
        </c:rich>
      </c:tx>
      <c:layout/>
    </c:title>
    <c:plotArea>
      <c:layout/>
      <c:bar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участники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</c:v>
                </c:pt>
                <c:pt idx="1">
                  <c:v>1</c:v>
                </c:pt>
                <c:pt idx="2">
                  <c:v>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006-43F0-B8ED-6679E55967D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призёры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006-43F0-B8ED-6679E55967D4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победители</c:v>
                </c:pt>
              </c:strCache>
            </c:strRef>
          </c:tx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5006-43F0-B8ED-6679E55967D4}"/>
            </c:ext>
          </c:extLst>
        </c:ser>
        <c:dLbls/>
        <c:axId val="156573696"/>
        <c:axId val="156575232"/>
      </c:barChart>
      <c:catAx>
        <c:axId val="156573696"/>
        <c:scaling>
          <c:orientation val="minMax"/>
        </c:scaling>
        <c:axPos val="l"/>
        <c:numFmt formatCode="General" sourceLinked="1"/>
        <c:tickLblPos val="nextTo"/>
        <c:crossAx val="156575232"/>
        <c:crosses val="autoZero"/>
        <c:auto val="1"/>
        <c:lblAlgn val="ctr"/>
        <c:lblOffset val="100"/>
      </c:catAx>
      <c:valAx>
        <c:axId val="156575232"/>
        <c:scaling>
          <c:orientation val="minMax"/>
        </c:scaling>
        <c:axPos val="b"/>
        <c:majorGridlines/>
        <c:numFmt formatCode="General" sourceLinked="1"/>
        <c:tickLblPos val="nextTo"/>
        <c:crossAx val="1565736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5799752276677823"/>
          <c:y val="0.41446581249488196"/>
          <c:w val="0.22777709202211274"/>
          <c:h val="0.29757671451781054"/>
        </c:manualLayout>
      </c:layout>
    </c:legend>
    <c:plotVisOnly val="1"/>
    <c:dispBlanksAs val="gap"/>
  </c:chart>
  <c:txPr>
    <a:bodyPr/>
    <a:lstStyle/>
    <a:p>
      <a:pPr>
        <a:defRPr sz="12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охват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-2.8005216306808613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65F-47D6-BF00-DDDF8B80C61D}"/>
                </c:ext>
              </c:extLst>
            </c:dLbl>
            <c:dLbl>
              <c:idx val="1"/>
              <c:layout>
                <c:manualLayout>
                  <c:x val="2.1563254448609777E-3"/>
                  <c:y val="-2.284064278207279E-2"/>
                </c:manualLayout>
              </c:layout>
              <c:showVal val="1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65F-47D6-BF00-DDDF8B80C61D}"/>
                </c:ext>
              </c:extLst>
            </c:dLbl>
            <c:delete val="1"/>
            <c:spPr>
              <a:noFill/>
              <a:ln>
                <a:noFill/>
              </a:ln>
              <a:effectLst/>
            </c:spPr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0.97750000000000004</c:v>
                </c:pt>
                <c:pt idx="1">
                  <c:v>0.98599999999999999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965F-47D6-BF00-DDDF8B80C61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"группа риска"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2023</c:v>
                </c:pt>
                <c:pt idx="1">
                  <c:v>2024</c:v>
                </c:pt>
              </c:numCache>
            </c:numRef>
          </c:cat>
          <c:val>
            <c:numRef>
              <c:f>Лист1!$C$2:$C$3</c:f>
              <c:numCache>
                <c:formatCode>0.00%</c:formatCode>
                <c:ptCount val="2"/>
                <c:pt idx="0">
                  <c:v>7.3599999999999999E-2</c:v>
                </c:pt>
                <c:pt idx="1">
                  <c:v>0.17190000000000011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965F-47D6-BF00-DDDF8B80C61D}"/>
            </c:ext>
          </c:extLst>
        </c:ser>
        <c:dLbls/>
        <c:shape val="cylinder"/>
        <c:axId val="162577024"/>
        <c:axId val="162602368"/>
        <c:axId val="0"/>
      </c:bar3DChart>
      <c:catAx>
        <c:axId val="162577024"/>
        <c:scaling>
          <c:orientation val="minMax"/>
        </c:scaling>
        <c:axPos val="b"/>
        <c:numFmt formatCode="General" sourceLinked="1"/>
        <c:tickLblPos val="nextTo"/>
        <c:crossAx val="162602368"/>
        <c:crosses val="autoZero"/>
        <c:auto val="1"/>
        <c:lblAlgn val="ctr"/>
        <c:lblOffset val="100"/>
      </c:catAx>
      <c:valAx>
        <c:axId val="162602368"/>
        <c:scaling>
          <c:orientation val="minMax"/>
        </c:scaling>
        <c:axPos val="l"/>
        <c:majorGridlines/>
        <c:numFmt formatCode="0.00%" sourceLinked="1"/>
        <c:tickLblPos val="nextTo"/>
        <c:crossAx val="162577024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672CD9-4A15-4BB5-828B-7A75BB415BD3}" type="datetimeFigureOut">
              <a:rPr lang="ru-RU" smtClean="0"/>
              <a:pPr/>
              <a:t>29.08.2024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C56360-1A37-4DD0-848F-A55387F55C1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4886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C56360-1A37-4DD0-848F-A55387F55C16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902596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C56360-1A37-4DD0-848F-A55387F55C16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8645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79A7D5-8209-4115-B27B-A52DE99CC582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02505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29.08.2024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29.08.2024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29.08.2024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29.08.2024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29.08.2024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4.pn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9.png"/><Relationship Id="rId7" Type="http://schemas.microsoft.com/office/2007/relationships/hdphoto" Target="../media/hdphoto1.wdp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Relationship Id="rId9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esktop\Documents\благодарственное\web-banner-ad-promo-blue-260nw-11466923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7322" cy="6858000"/>
          </a:xfrm>
          <a:prstGeom prst="rect">
            <a:avLst/>
          </a:prstGeom>
          <a:noFill/>
        </p:spPr>
      </p:pic>
      <p:pic>
        <p:nvPicPr>
          <p:cNvPr id="5" name="Picture 3" descr="D:\-=Документы=-\для презентаций\логотип отдела образования\Рисунок 3-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1952" y="1142984"/>
            <a:ext cx="3097766" cy="85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Desktop\Рисунок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968"/>
          <a:stretch>
            <a:fillRect/>
          </a:stretch>
        </p:blipFill>
        <p:spPr bwMode="auto">
          <a:xfrm>
            <a:off x="3929058" y="1214422"/>
            <a:ext cx="1723385" cy="642942"/>
          </a:xfrm>
          <a:prstGeom prst="rect">
            <a:avLst/>
          </a:prstGeom>
          <a:noFill/>
        </p:spPr>
      </p:pic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1214414" y="2571744"/>
            <a:ext cx="6715140" cy="148271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ОБРАЗОВАНИЕ И СЕМЬЯ – ВЗГЛЯД  В ОДНУ СТОРОНУ</a:t>
            </a:r>
          </a:p>
        </p:txBody>
      </p:sp>
      <p:sp>
        <p:nvSpPr>
          <p:cNvPr id="10" name="Заголовок 7"/>
          <p:cNvSpPr>
            <a:spLocks noGrp="1"/>
          </p:cNvSpPr>
          <p:nvPr>
            <p:ph type="title"/>
          </p:nvPr>
        </p:nvSpPr>
        <p:spPr>
          <a:xfrm>
            <a:off x="947660" y="5857892"/>
            <a:ext cx="6624736" cy="494928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г. Лесосибирск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3347864" y="0"/>
            <a:ext cx="5653292" cy="714356"/>
            <a:chOff x="6282252" y="2918347"/>
            <a:chExt cx="3829648" cy="782709"/>
          </a:xfrm>
        </p:grpSpPr>
        <p:sp>
          <p:nvSpPr>
            <p:cNvPr id="19" name="Заголовок 1"/>
            <p:cNvSpPr txBox="1">
              <a:spLocks/>
            </p:cNvSpPr>
            <p:nvPr/>
          </p:nvSpPr>
          <p:spPr>
            <a:xfrm>
              <a:off x="6917931" y="2991667"/>
              <a:ext cx="3193969" cy="63111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ru-RU" sz="18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Городской педагогический совет/ 2024</a:t>
              </a:r>
            </a:p>
          </p:txBody>
        </p:sp>
        <p:pic>
          <p:nvPicPr>
            <p:cNvPr id="20" name="Picture 5" descr="D:\-=Документы=-\для презентаций\логотип отдела образования\Новая папка\unnamed.pn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2252" y="2918347"/>
              <a:ext cx="635679" cy="7827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" descr="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00166" y="1071546"/>
            <a:ext cx="642941" cy="949310"/>
          </a:xfrm>
          <a:prstGeom prst="rect">
            <a:avLst/>
          </a:prstGeom>
          <a:noFill/>
        </p:spPr>
      </p:pic>
      <p:sp>
        <p:nvSpPr>
          <p:cNvPr id="22" name="Заголовок 1"/>
          <p:cNvSpPr txBox="1">
            <a:spLocks/>
          </p:cNvSpPr>
          <p:nvPr/>
        </p:nvSpPr>
        <p:spPr>
          <a:xfrm>
            <a:off x="2143109" y="1285860"/>
            <a:ext cx="1928825" cy="6311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ГОРОД ЛЕСОСИБИРСК</a:t>
            </a:r>
          </a:p>
        </p:txBody>
      </p:sp>
    </p:spTree>
    <p:extLst>
      <p:ext uri="{BB962C8B-B14F-4D97-AF65-F5344CB8AC3E}">
        <p14:creationId xmlns:p14="http://schemas.microsoft.com/office/powerpoint/2010/main" xmlns="" val="1016687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179512" y="836712"/>
          <a:ext cx="4392488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Объект 3"/>
          <p:cNvGraphicFramePr>
            <a:graphicFrameLocks/>
          </p:cNvGraphicFramePr>
          <p:nvPr/>
        </p:nvGraphicFramePr>
        <p:xfrm>
          <a:off x="4788024" y="836712"/>
          <a:ext cx="4176464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Объект 3"/>
          <p:cNvGraphicFramePr>
            <a:graphicFrameLocks/>
          </p:cNvGraphicFramePr>
          <p:nvPr/>
        </p:nvGraphicFramePr>
        <p:xfrm>
          <a:off x="2339752" y="3789040"/>
          <a:ext cx="4464496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1725406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1896" y="0"/>
            <a:ext cx="6429400" cy="1143000"/>
          </a:xfrm>
        </p:spPr>
        <p:txBody>
          <a:bodyPr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Победители и призёры Регионального этапа </a:t>
            </a:r>
            <a:r>
              <a:rPr lang="ru-RU" sz="2000" b="1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ВсОШ</a:t>
            </a:r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 2023-2024 </a:t>
            </a:r>
            <a:r>
              <a:rPr lang="ru-RU" sz="2000" b="1" dirty="0" err="1">
                <a:solidFill>
                  <a:schemeClr val="tx2">
                    <a:lumMod val="75000"/>
                  </a:schemeClr>
                </a:solidFill>
                <a:latin typeface="Arial" pitchFamily="34" charset="0"/>
                <a:ea typeface="Calibri"/>
                <a:cs typeface="Arial" pitchFamily="34" charset="0"/>
              </a:rPr>
              <a:t>уч.года</a:t>
            </a:r>
            <a: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240905032"/>
              </p:ext>
            </p:extLst>
          </p:nvPr>
        </p:nvGraphicFramePr>
        <p:xfrm>
          <a:off x="35496" y="672252"/>
          <a:ext cx="9099376" cy="61259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690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0847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4935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317248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03096"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 pitchFamily="18" charset="0"/>
                        </a:rPr>
                        <a:t>МБОУ «СОШ № 9»</a:t>
                      </a:r>
                      <a:endParaRPr lang="ru-RU" sz="1400" b="1" dirty="0">
                        <a:solidFill>
                          <a:srgbClr val="C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309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latin typeface="+mn-lt"/>
                          <a:cs typeface="Times New Roman" pitchFamily="18" charset="0"/>
                        </a:rPr>
                        <a:t>Предмет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latin typeface="+mn-lt"/>
                          <a:cs typeface="Times New Roman" pitchFamily="18" charset="0"/>
                        </a:rPr>
                        <a:t>ФИ</a:t>
                      </a:r>
                      <a:r>
                        <a:rPr lang="ru-RU" sz="1400" b="1" baseline="0" dirty="0">
                          <a:latin typeface="+mn-lt"/>
                          <a:cs typeface="Times New Roman" pitchFamily="18" charset="0"/>
                        </a:rPr>
                        <a:t> участника, класс</a:t>
                      </a:r>
                      <a:endParaRPr lang="ru-RU" sz="14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Статус участника</a:t>
                      </a:r>
                      <a:endParaRPr lang="ru-RU" sz="14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Учитель-наставник</a:t>
                      </a:r>
                      <a:endParaRPr lang="ru-RU" sz="14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9156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Физическая культура</a:t>
                      </a:r>
                      <a:endParaRPr lang="ru-RU" sz="14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Захарова Виктория, 9 класс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Победитель</a:t>
                      </a:r>
                      <a:endParaRPr lang="ru-RU" sz="14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Галкина Анжелика Петровна</a:t>
                      </a:r>
                      <a:endParaRPr lang="ru-RU" sz="14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4114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Астрономия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latin typeface="+mn-lt"/>
                          <a:cs typeface="Times New Roman" pitchFamily="18" charset="0"/>
                        </a:rPr>
                        <a:t>Дроздова Мария, 9 класс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Призёр </a:t>
                      </a:r>
                      <a:endParaRPr lang="ru-RU" sz="14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Дроздова Наталья</a:t>
                      </a:r>
                      <a:r>
                        <a:rPr lang="ru-RU" sz="1400" b="1" baseline="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Владимировна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243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Химия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Петряев Максим,</a:t>
                      </a:r>
                      <a:r>
                        <a:rPr lang="ru-RU" sz="1400" b="1" baseline="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 11 класс</a:t>
                      </a:r>
                      <a:endParaRPr lang="ru-RU" sz="1400" b="1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Призёр </a:t>
                      </a:r>
                      <a:endParaRPr lang="ru-RU" sz="14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Божедомова</a:t>
                      </a:r>
                      <a:r>
                        <a:rPr lang="ru-RU" sz="1400" b="1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 Наталья Александровна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4114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Биология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Поляков Антон,</a:t>
                      </a:r>
                      <a:r>
                        <a:rPr lang="ru-RU" sz="1400" b="1" baseline="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 11 класс</a:t>
                      </a:r>
                      <a:endParaRPr lang="ru-RU" sz="1400" b="1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Призёр </a:t>
                      </a:r>
                      <a:endParaRPr lang="ru-RU" sz="14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Ефиц</a:t>
                      </a:r>
                      <a:r>
                        <a:rPr lang="ru-RU" sz="1400" b="1" baseline="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Ольга  Александровна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41142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Физика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Times New Roman" pitchFamily="18" charset="0"/>
                        </a:rPr>
                        <a:t>Дроздова Мария, 9 класс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Призёр </a:t>
                      </a:r>
                      <a:endParaRPr lang="ru-RU" sz="14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Ревтович</a:t>
                      </a:r>
                      <a:r>
                        <a:rPr lang="ru-RU" sz="1400" b="1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  Нина</a:t>
                      </a:r>
                      <a:r>
                        <a:rPr lang="ru-RU" sz="1400" b="1" baseline="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Васильевна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2167"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 pitchFamily="18" charset="0"/>
                        </a:rPr>
                        <a:t>МБОУ «Лицей»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0309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Испанский язык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Шаров Артём,</a:t>
                      </a:r>
                      <a:r>
                        <a:rPr lang="ru-RU" sz="1400" b="1" baseline="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 11 класс</a:t>
                      </a:r>
                      <a:endParaRPr lang="ru-RU" sz="1400" b="1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Победитель </a:t>
                      </a:r>
                      <a:endParaRPr lang="ru-RU" sz="14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243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Физическая культура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Боровичук</a:t>
                      </a:r>
                      <a:r>
                        <a:rPr lang="ru-RU" sz="1400" b="1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 Елизавета,</a:t>
                      </a:r>
                      <a:r>
                        <a:rPr lang="ru-RU" sz="1400" b="1" baseline="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9 класс</a:t>
                      </a:r>
                      <a:endParaRPr lang="ru-RU" sz="1400" b="1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Призёр </a:t>
                      </a:r>
                      <a:endParaRPr lang="ru-RU" sz="14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Швалов</a:t>
                      </a:r>
                      <a:r>
                        <a:rPr lang="ru-RU" sz="1400" b="1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 Евгений Андреевич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0309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ОБЖ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Лакш</a:t>
                      </a:r>
                      <a:r>
                        <a:rPr lang="ru-RU" sz="1400" b="1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 Олеся, 9 класс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Призёр </a:t>
                      </a:r>
                      <a:endParaRPr lang="ru-RU" sz="14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Ворошилов Александр Геннадьевич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12167"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 pitchFamily="18" charset="0"/>
                        </a:rPr>
                        <a:t>МБОУ «СОШ № 2»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51526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Информатика имени </a:t>
                      </a:r>
                      <a:r>
                        <a:rPr lang="ru-RU" sz="14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М.Келдыша</a:t>
                      </a:r>
                      <a:endParaRPr lang="ru-RU" sz="1400" b="1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Соколов Артём,</a:t>
                      </a:r>
                      <a:r>
                        <a:rPr lang="ru-RU" sz="1400" b="1" baseline="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 7 класс</a:t>
                      </a:r>
                      <a:endParaRPr lang="ru-RU" sz="1400" b="1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 pitchFamily="18" charset="0"/>
                        </a:rPr>
                        <a:t>Победитель</a:t>
                      </a:r>
                      <a:endParaRPr kumimoji="0" 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 </a:t>
                      </a:r>
                      <a:endParaRPr lang="ru-RU" sz="14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Сахаров Александр Сергеевич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42433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Физика имени Дж.К.Максвелла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Соколов Артём, 7 класс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lang="ru-RU" sz="1400" b="1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Призёр </a:t>
                      </a:r>
                      <a:endParaRPr lang="ru-RU" sz="14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Иванова Анна Михайловна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12167"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solidFill>
                            <a:srgbClr val="C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libri"/>
                          <a:cs typeface="Times New Roman" pitchFamily="18" charset="0"/>
                        </a:rPr>
                        <a:t>МБОУ «СОШ № 6»</a:t>
                      </a: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4766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Экология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Зимирева</a:t>
                      </a:r>
                      <a:r>
                        <a:rPr lang="ru-RU" sz="1400" b="1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 Диана, 11 класс </a:t>
                      </a:r>
                    </a:p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ru-RU" sz="1400" b="1" dirty="0">
                        <a:effectLst/>
                        <a:latin typeface="+mn-lt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 pitchFamily="18" charset="0"/>
                        </a:rPr>
                        <a:t>Призёр </a:t>
                      </a:r>
                      <a:endParaRPr kumimoji="0" 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Богданова Лилия</a:t>
                      </a:r>
                      <a:r>
                        <a:rPr lang="ru-RU" sz="1400" b="1" baseline="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Анатольевна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47666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Экология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 err="1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Ахметвакиев</a:t>
                      </a:r>
                      <a:r>
                        <a:rPr lang="ru-RU" sz="1400" b="1" baseline="0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 </a:t>
                      </a:r>
                      <a:r>
                        <a:rPr lang="ru-RU" sz="1400" b="1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Вадим, 11 класс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Calibri"/>
                          <a:cs typeface="Times New Roman" pitchFamily="18" charset="0"/>
                        </a:rPr>
                        <a:t>Призёр </a:t>
                      </a:r>
                      <a:endParaRPr kumimoji="0" lang="ru-RU" sz="14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+mn-lt"/>
                          <a:ea typeface="Calibri"/>
                          <a:cs typeface="Times New Roman" pitchFamily="18" charset="0"/>
                        </a:rPr>
                        <a:t>Богданова Лилия Анатольевна</a:t>
                      </a: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1699105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1850"/>
            <a:ext cx="8229600" cy="652934"/>
          </a:xfrm>
        </p:spPr>
        <p:txBody>
          <a:bodyPr>
            <a:noAutofit/>
          </a:bodyPr>
          <a:lstStyle/>
          <a:p>
            <a:r>
              <a:rPr lang="ru-RU" sz="3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Соколов Артём, обучающийся МБОУ «СОШ № 2»</a:t>
            </a:r>
          </a:p>
        </p:txBody>
      </p:sp>
      <p:pic>
        <p:nvPicPr>
          <p:cNvPr id="1026" name="Picture 2" descr="D:\Рабочий стол ПК2024\RiRiOUHxga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808"/>
            <a:ext cx="4249440" cy="23903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Рабочий стол ПК2024\ZSuNYEdBHC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81872" y="3580829"/>
            <a:ext cx="4325706" cy="30348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4221088"/>
            <a:ext cx="33947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Единственный представитель-участник от Красноярского края заключительного этапа Олимпиады им. Мстислава Келдыша.</a:t>
            </a:r>
            <a:endParaRPr lang="ru-RU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20071" y="1988840"/>
            <a:ext cx="371358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Итоги заключительного этапа </a:t>
            </a:r>
            <a:r>
              <a:rPr lang="ru-RU" sz="24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ВсОШ</a:t>
            </a:r>
            <a:r>
              <a:rPr 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</a:p>
          <a:p>
            <a:pPr lvl="0" algn="ctr"/>
            <a:r>
              <a:rPr 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Диплом 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 </a:t>
            </a:r>
            <a:r>
              <a:rPr lang="ru-RU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степени</a:t>
            </a:r>
            <a:endParaRPr lang="ru-RU" sz="24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74773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2"/>
                </a:solidFill>
                <a:latin typeface="Arial" pitchFamily="34" charset="0"/>
                <a:ea typeface="Times New Roman"/>
                <a:cs typeface="Arial" pitchFamily="34" charset="0"/>
              </a:rPr>
              <a:t>Интенсивная школа </a:t>
            </a:r>
            <a:br>
              <a:rPr lang="ru-RU" b="1" dirty="0">
                <a:solidFill>
                  <a:schemeClr val="tx2"/>
                </a:solidFill>
                <a:latin typeface="Arial" pitchFamily="34" charset="0"/>
                <a:ea typeface="Times New Roman"/>
                <a:cs typeface="Arial" pitchFamily="34" charset="0"/>
              </a:rPr>
            </a:br>
            <a:r>
              <a:rPr lang="ru-RU" b="1" dirty="0">
                <a:solidFill>
                  <a:schemeClr val="tx2"/>
                </a:solidFill>
                <a:latin typeface="Arial" pitchFamily="34" charset="0"/>
                <a:ea typeface="Times New Roman"/>
                <a:cs typeface="Arial" pitchFamily="34" charset="0"/>
              </a:rPr>
              <a:t>«Территория успеха» </a:t>
            </a:r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D:\Рабочий стол ПК2024\o8apFgtgIY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082" y="2132856"/>
            <a:ext cx="4608512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677594" y="2132856"/>
            <a:ext cx="4466406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I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место -команда МБОУ "СОШ 1" </a:t>
            </a:r>
          </a:p>
          <a:p>
            <a:pPr>
              <a:spcAft>
                <a:spcPts val="1200"/>
              </a:spcAft>
            </a:pPr>
            <a:r>
              <a:rPr lang="ru-RU" sz="2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Педагог-тьютор: </a:t>
            </a:r>
          </a:p>
          <a:p>
            <a:pPr>
              <a:spcAft>
                <a:spcPts val="1200"/>
              </a:spcAft>
            </a:pPr>
            <a:r>
              <a:rPr lang="ru-RU" sz="2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Гоголева Оксана </a:t>
            </a:r>
            <a:r>
              <a:rPr lang="ru-RU" sz="2000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Рашитовна</a:t>
            </a:r>
            <a:endParaRPr lang="ru-RU" sz="20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II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место - команда МБОУ «СОШ № 6»</a:t>
            </a:r>
          </a:p>
          <a:p>
            <a:pPr>
              <a:spcAft>
                <a:spcPts val="1200"/>
              </a:spcAft>
            </a:pPr>
            <a:r>
              <a:rPr lang="ru-RU" sz="2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Педагог-тьютор: </a:t>
            </a:r>
          </a:p>
          <a:p>
            <a:pPr>
              <a:spcAft>
                <a:spcPts val="1200"/>
              </a:spcAft>
            </a:pPr>
            <a:r>
              <a:rPr lang="ru-RU" sz="2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Корчагина Ирина Алексеевна</a:t>
            </a:r>
            <a:endParaRPr lang="ru-RU" sz="20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  <a:p>
            <a:pPr>
              <a:spcAft>
                <a:spcPts val="1200"/>
              </a:spcAft>
            </a:pP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III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место - команды МБОУ «СОШ № 8»</a:t>
            </a:r>
          </a:p>
          <a:p>
            <a:pPr>
              <a:spcAft>
                <a:spcPts val="1200"/>
              </a:spcAft>
            </a:pPr>
            <a:r>
              <a:rPr lang="ru-RU" sz="2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Calibri"/>
              </a:rPr>
              <a:t>Педагог-тьютор: </a:t>
            </a:r>
          </a:p>
          <a:p>
            <a:pPr>
              <a:spcAft>
                <a:spcPts val="1200"/>
              </a:spcAft>
            </a:pPr>
            <a:r>
              <a:rPr lang="ru-RU" sz="2000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Корсун</a:t>
            </a:r>
            <a:r>
              <a:rPr lang="ru-RU" sz="2000" b="1" spc="5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 </a:t>
            </a:r>
            <a:r>
              <a:rPr lang="ru-RU" sz="20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Марьям</a:t>
            </a:r>
            <a:r>
              <a:rPr lang="ru-RU" sz="2000" b="1" spc="5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 </a:t>
            </a:r>
            <a:r>
              <a:rPr lang="ru-RU" sz="2000" b="1" dirty="0" err="1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</a:rPr>
              <a:t>Гапталхаковна</a:t>
            </a:r>
            <a:endParaRPr lang="ru-RU" sz="2000" b="1" dirty="0"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845608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41784"/>
            <a:ext cx="8229600" cy="1143000"/>
          </a:xfrm>
        </p:spPr>
        <p:txBody>
          <a:bodyPr/>
          <a:lstStyle/>
          <a:p>
            <a:r>
              <a:rPr lang="ru-RU" b="1" dirty="0">
                <a:solidFill>
                  <a:schemeClr val="tx2"/>
                </a:solidFill>
                <a:latin typeface="Arial" pitchFamily="34" charset="0"/>
                <a:ea typeface="Times New Roman"/>
                <a:cs typeface="Arial" pitchFamily="34" charset="0"/>
              </a:rPr>
              <a:t>Интенсивная школа «Лидер» </a:t>
            </a:r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0" y="1196752"/>
            <a:ext cx="4359323" cy="4525963"/>
          </a:xfrm>
        </p:spPr>
        <p:txBody>
          <a:bodyPr>
            <a:normAutofit fontScale="25000" lnSpcReduction="20000"/>
          </a:bodyPr>
          <a:lstStyle/>
          <a:p>
            <a:pPr marL="226695" marR="14605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8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 pitchFamily="18" charset="0"/>
              </a:rPr>
              <a:t>Модуль "Мастерская журналистики" </a:t>
            </a:r>
          </a:p>
          <a:p>
            <a:pPr marL="226695" marR="14605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 pitchFamily="18" charset="0"/>
              </a:rPr>
              <a:t>«МБОУ «Гимназия»; </a:t>
            </a:r>
          </a:p>
          <a:p>
            <a:pPr marL="226695" marR="14605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 pitchFamily="18" charset="0"/>
              </a:rPr>
              <a:t>МБОУ «СОШ № 8»; </a:t>
            </a:r>
          </a:p>
          <a:p>
            <a:pPr marL="226695" marR="14605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 pitchFamily="18" charset="0"/>
              </a:rPr>
              <a:t> МБОУ «Лицей». </a:t>
            </a:r>
          </a:p>
          <a:p>
            <a:pPr marL="226695" marR="14605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8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 pitchFamily="18" charset="0"/>
              </a:rPr>
              <a:t>Модуль «Социальное проектирование»: </a:t>
            </a:r>
          </a:p>
          <a:p>
            <a:pPr marL="226695" marR="14605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 pitchFamily="18" charset="0"/>
              </a:rPr>
              <a:t>МБОУ «СОШ № 6»; </a:t>
            </a:r>
          </a:p>
          <a:p>
            <a:pPr marL="226695" marR="14605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 pitchFamily="18" charset="0"/>
              </a:rPr>
              <a:t>МБОУ «СОШ № 8»; </a:t>
            </a:r>
          </a:p>
          <a:p>
            <a:pPr marL="226695" marR="14605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 pitchFamily="18" charset="0"/>
              </a:rPr>
              <a:t>МБОУ «СОШ № 9». </a:t>
            </a:r>
          </a:p>
          <a:p>
            <a:pPr marL="226695" marR="14605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8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 pitchFamily="18" charset="0"/>
              </a:rPr>
              <a:t>Модуль «Сценическое лидерство» </a:t>
            </a:r>
          </a:p>
          <a:p>
            <a:pPr marL="226695" marR="14605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ru-RU" sz="8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/>
                <a:cs typeface="Times New Roman" pitchFamily="18" charset="0"/>
              </a:rPr>
              <a:t>МБОУ «Лицей». </a:t>
            </a:r>
          </a:p>
          <a:p>
            <a:endParaRPr lang="ru-RU" dirty="0"/>
          </a:p>
        </p:txBody>
      </p:sp>
      <p:pic>
        <p:nvPicPr>
          <p:cNvPr id="3074" name="Picture 2" descr="D:\Рабочий стол ПК2024\xV6-M4Z8Uw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6791" y="1628800"/>
            <a:ext cx="4359323" cy="322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89098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esktop\Documents\благодарственное\web-banner-ad-promo-blue-260nw-11466923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7322" cy="6858000"/>
          </a:xfrm>
          <a:prstGeom prst="rect">
            <a:avLst/>
          </a:prstGeom>
          <a:noFill/>
        </p:spPr>
      </p:pic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1214414" y="2594355"/>
            <a:ext cx="6715140" cy="148271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7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ВОСПИТАНИЕ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3275856" y="66916"/>
            <a:ext cx="5506995" cy="647439"/>
            <a:chOff x="6233473" y="2991666"/>
            <a:chExt cx="3730544" cy="709389"/>
          </a:xfrm>
        </p:grpSpPr>
        <p:sp>
          <p:nvSpPr>
            <p:cNvPr id="19" name="Заголовок 1"/>
            <p:cNvSpPr txBox="1">
              <a:spLocks/>
            </p:cNvSpPr>
            <p:nvPr/>
          </p:nvSpPr>
          <p:spPr>
            <a:xfrm>
              <a:off x="6770048" y="2991667"/>
              <a:ext cx="3193969" cy="63111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ru-RU" sz="18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Городской педагогический совет/ 2024</a:t>
              </a:r>
            </a:p>
          </p:txBody>
        </p:sp>
        <p:pic>
          <p:nvPicPr>
            <p:cNvPr id="20" name="Picture 5" descr="D:\-=Документы=-\для презентаций\логотип отдела образования\Новая папка\unnamed.pn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3473" y="2991666"/>
              <a:ext cx="576132" cy="709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8" name="Прямая соединительная линия 7"/>
          <p:cNvCxnSpPr/>
          <p:nvPr/>
        </p:nvCxnSpPr>
        <p:spPr>
          <a:xfrm>
            <a:off x="2915816" y="2564904"/>
            <a:ext cx="586703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217133" y="4005064"/>
            <a:ext cx="586703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0713853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7EAA6B57-67E4-459F-A5F9-DBCA6DE8DE4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617" r="12636"/>
          <a:stretch/>
        </p:blipFill>
        <p:spPr>
          <a:xfrm>
            <a:off x="3142111" y="4221089"/>
            <a:ext cx="2727254" cy="19236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00166" y="714356"/>
            <a:ext cx="6215106" cy="652934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Патриотическое воспитание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448A33C-BADA-4427-9D8B-D8A25CDE10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549633"/>
            <a:ext cx="2459765" cy="18448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FB743475-D003-45C1-A2EC-1A6FEE77D1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026" y="3117906"/>
            <a:ext cx="1080120" cy="34563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8BCA6F0E-0CB4-4991-80EF-6D095545F9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42111" y="1549633"/>
            <a:ext cx="2647049" cy="18448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E225D094-4B0A-4B50-B2AE-54903A3CFD5E}"/>
              </a:ext>
            </a:extLst>
          </p:cNvPr>
          <p:cNvSpPr/>
          <p:nvPr/>
        </p:nvSpPr>
        <p:spPr>
          <a:xfrm>
            <a:off x="2483768" y="3074585"/>
            <a:ext cx="1836771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ВПК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9E0BA9B2-3E81-4CDD-BAD2-0A2EFB8DDC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4161" y="4221089"/>
            <a:ext cx="2459766" cy="19442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xmlns="" id="{851E55B1-1ABC-4B5A-AAD3-5E40C64A9204}"/>
              </a:ext>
            </a:extLst>
          </p:cNvPr>
          <p:cNvSpPr/>
          <p:nvPr/>
        </p:nvSpPr>
        <p:spPr>
          <a:xfrm>
            <a:off x="395536" y="5857528"/>
            <a:ext cx="937051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Зарница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CB4F93DC-8C64-41F9-8301-703D3802FA2D}"/>
              </a:ext>
            </a:extLst>
          </p:cNvPr>
          <p:cNvSpPr/>
          <p:nvPr/>
        </p:nvSpPr>
        <p:spPr>
          <a:xfrm>
            <a:off x="2791412" y="5874354"/>
            <a:ext cx="2647049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Смотр строя и песни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C9DD7ACC-2C2F-4E86-BF59-91980FBF5E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75970" y="1538225"/>
            <a:ext cx="2770254" cy="182385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668E0A7B-F64E-4873-8E58-A586D3D1C2BE}"/>
              </a:ext>
            </a:extLst>
          </p:cNvPr>
          <p:cNvSpPr/>
          <p:nvPr/>
        </p:nvSpPr>
        <p:spPr>
          <a:xfrm>
            <a:off x="6002363" y="3095626"/>
            <a:ext cx="1458734" cy="30777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Казачий класс</a:t>
            </a:r>
          </a:p>
        </p:txBody>
      </p:sp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34CBBD06-8F44-49BB-AD2B-EF527B752BA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08865" y="4179652"/>
            <a:ext cx="2647050" cy="19852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xmlns="" id="{005EED88-18FF-4630-8ADA-5D987D007D5B}"/>
              </a:ext>
            </a:extLst>
          </p:cNvPr>
          <p:cNvSpPr/>
          <p:nvPr/>
        </p:nvSpPr>
        <p:spPr>
          <a:xfrm>
            <a:off x="5980773" y="5874354"/>
            <a:ext cx="1836771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«Орлята России» </a:t>
            </a:r>
          </a:p>
        </p:txBody>
      </p:sp>
    </p:spTree>
    <p:extLst>
      <p:ext uri="{BB962C8B-B14F-4D97-AF65-F5344CB8AC3E}">
        <p14:creationId xmlns:p14="http://schemas.microsoft.com/office/powerpoint/2010/main" xmlns="" val="6648023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00232" y="714356"/>
            <a:ext cx="5857916" cy="652934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Патриотическое воспитание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97B7729-3340-498E-995C-853B5087C40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552" y="1811759"/>
            <a:ext cx="3163844" cy="17796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2F8BA4BA-6066-4B90-B512-8B3382528FC9}"/>
              </a:ext>
            </a:extLst>
          </p:cNvPr>
          <p:cNvSpPr/>
          <p:nvPr/>
        </p:nvSpPr>
        <p:spPr>
          <a:xfrm>
            <a:off x="557906" y="3334888"/>
            <a:ext cx="1997870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Агитбригада Победы</a:t>
            </a:r>
            <a:endParaRPr lang="ru-RU" sz="1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53D790F-57FB-4B1E-837B-198265F79C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96684" y="1786462"/>
            <a:ext cx="2376264" cy="17821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xmlns="" id="{10D6A473-E587-4B0F-B010-D7BCF8ED517C}"/>
              </a:ext>
            </a:extLst>
          </p:cNvPr>
          <p:cNvSpPr/>
          <p:nvPr/>
        </p:nvSpPr>
        <p:spPr>
          <a:xfrm>
            <a:off x="3635896" y="3313364"/>
            <a:ext cx="2794537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«Движение Первых»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D851DD87-2A3B-4B1A-8289-7CEAC510D9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56415" y="4116517"/>
            <a:ext cx="2745222" cy="18305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4D7CD1AC-043D-474C-989F-C5EBE4F93F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0381" y="4153926"/>
            <a:ext cx="2449207" cy="17796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xmlns="" id="{E08C2F41-627F-4930-8FF9-8FD99BA1DBB4}"/>
              </a:ext>
            </a:extLst>
          </p:cNvPr>
          <p:cNvSpPr/>
          <p:nvPr/>
        </p:nvSpPr>
        <p:spPr>
          <a:xfrm>
            <a:off x="4157472" y="5670023"/>
            <a:ext cx="1642116" cy="27699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12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Мир возможностей</a:t>
            </a: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xmlns="" id="{BA7F857A-0AC4-445B-B802-FBB6836120EA}"/>
              </a:ext>
            </a:extLst>
          </p:cNvPr>
          <p:cNvSpPr/>
          <p:nvPr/>
        </p:nvSpPr>
        <p:spPr>
          <a:xfrm>
            <a:off x="5440606" y="5670023"/>
            <a:ext cx="2794537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«Застава Авангард» </a:t>
            </a:r>
          </a:p>
        </p:txBody>
      </p:sp>
      <p:sp>
        <p:nvSpPr>
          <p:cNvPr id="16" name="Блок-схема: узел 15">
            <a:extLst>
              <a:ext uri="{FF2B5EF4-FFF2-40B4-BE49-F238E27FC236}">
                <a16:creationId xmlns:a16="http://schemas.microsoft.com/office/drawing/2014/main" xmlns="" id="{4FF3DB40-6109-42E8-B31E-0680FFFE148C}"/>
              </a:ext>
            </a:extLst>
          </p:cNvPr>
          <p:cNvSpPr/>
          <p:nvPr/>
        </p:nvSpPr>
        <p:spPr>
          <a:xfrm>
            <a:off x="683568" y="6404813"/>
            <a:ext cx="72008" cy="72008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0E92B25-FBCA-400B-9BEE-A5D4A49AD871}"/>
              </a:ext>
            </a:extLst>
          </p:cNvPr>
          <p:cNvSpPr txBox="1"/>
          <p:nvPr/>
        </p:nvSpPr>
        <p:spPr>
          <a:xfrm>
            <a:off x="833389" y="6299081"/>
            <a:ext cx="21333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МБУ «Молодежный центр» </a:t>
            </a:r>
          </a:p>
        </p:txBody>
      </p:sp>
      <p:sp>
        <p:nvSpPr>
          <p:cNvPr id="31" name="Блок-схема: узел 30">
            <a:extLst>
              <a:ext uri="{FF2B5EF4-FFF2-40B4-BE49-F238E27FC236}">
                <a16:creationId xmlns:a16="http://schemas.microsoft.com/office/drawing/2014/main" xmlns="" id="{16D17591-E802-4A24-83A0-7061A142393D}"/>
              </a:ext>
            </a:extLst>
          </p:cNvPr>
          <p:cNvSpPr/>
          <p:nvPr/>
        </p:nvSpPr>
        <p:spPr>
          <a:xfrm>
            <a:off x="6228184" y="6401577"/>
            <a:ext cx="72008" cy="72008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2E966D65-C984-4C30-BDF7-094D3525A78D}"/>
              </a:ext>
            </a:extLst>
          </p:cNvPr>
          <p:cNvSpPr txBox="1"/>
          <p:nvPr/>
        </p:nvSpPr>
        <p:spPr>
          <a:xfrm>
            <a:off x="6483291" y="6078411"/>
            <a:ext cx="2329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КГБОУ «Лесосибирский кадетский корпус»</a:t>
            </a:r>
          </a:p>
        </p:txBody>
      </p:sp>
      <p:sp>
        <p:nvSpPr>
          <p:cNvPr id="34" name="Блок-схема: узел 33">
            <a:extLst>
              <a:ext uri="{FF2B5EF4-FFF2-40B4-BE49-F238E27FC236}">
                <a16:creationId xmlns:a16="http://schemas.microsoft.com/office/drawing/2014/main" xmlns="" id="{DD7840D2-7D4A-4A69-BB69-95D71D613091}"/>
              </a:ext>
            </a:extLst>
          </p:cNvPr>
          <p:cNvSpPr/>
          <p:nvPr/>
        </p:nvSpPr>
        <p:spPr>
          <a:xfrm>
            <a:off x="3491880" y="6401577"/>
            <a:ext cx="72008" cy="72008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C00FD27E-4F55-43A0-AA6D-8DA83AABA2A4}"/>
              </a:ext>
            </a:extLst>
          </p:cNvPr>
          <p:cNvSpPr txBox="1"/>
          <p:nvPr/>
        </p:nvSpPr>
        <p:spPr>
          <a:xfrm>
            <a:off x="3668871" y="6299081"/>
            <a:ext cx="16836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«Единая Россия» </a:t>
            </a: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xmlns="" id="{D4603B52-FE2E-4E8C-895A-1EDCA438D7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9017" y="4237928"/>
            <a:ext cx="2794537" cy="16956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xmlns="" id="{2773B0B1-4090-44DF-90EC-BDB1B24D4A7D}"/>
              </a:ext>
            </a:extLst>
          </p:cNvPr>
          <p:cNvSpPr/>
          <p:nvPr/>
        </p:nvSpPr>
        <p:spPr>
          <a:xfrm>
            <a:off x="557906" y="4174486"/>
            <a:ext cx="2794537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Помощь участникам СВО</a:t>
            </a:r>
            <a:r>
              <a:rPr lang="ru-RU" sz="12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1D376095-2C16-491A-BB56-0E19E410F26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66236" y="1705821"/>
            <a:ext cx="1866406" cy="18649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E904C35-163B-4451-98C2-7EF834576510}"/>
              </a:ext>
            </a:extLst>
          </p:cNvPr>
          <p:cNvSpPr/>
          <p:nvPr/>
        </p:nvSpPr>
        <p:spPr>
          <a:xfrm>
            <a:off x="7236296" y="1916832"/>
            <a:ext cx="1152128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2D4CBDEE-3447-4259-8AF6-B1A4849F0316}"/>
              </a:ext>
            </a:extLst>
          </p:cNvPr>
          <p:cNvSpPr/>
          <p:nvPr/>
        </p:nvSpPr>
        <p:spPr>
          <a:xfrm>
            <a:off x="7380312" y="2492896"/>
            <a:ext cx="792088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0BFA270F-5271-4155-B2C5-6654AABCA128}"/>
              </a:ext>
            </a:extLst>
          </p:cNvPr>
          <p:cNvSpPr/>
          <p:nvPr/>
        </p:nvSpPr>
        <p:spPr>
          <a:xfrm>
            <a:off x="6866236" y="1811759"/>
            <a:ext cx="82028" cy="17786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6A57D8E2-0F2A-4B23-9069-8CC7D4022151}"/>
              </a:ext>
            </a:extLst>
          </p:cNvPr>
          <p:cNvSpPr/>
          <p:nvPr/>
        </p:nvSpPr>
        <p:spPr>
          <a:xfrm>
            <a:off x="7020272" y="1705821"/>
            <a:ext cx="1712370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93AD9AC1-0155-47D8-87C2-4E6050B2CDFA}"/>
              </a:ext>
            </a:extLst>
          </p:cNvPr>
          <p:cNvSpPr/>
          <p:nvPr/>
        </p:nvSpPr>
        <p:spPr>
          <a:xfrm>
            <a:off x="6948264" y="1786462"/>
            <a:ext cx="72008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AF8B176-C459-42BB-96A6-1BC14D77F1F6}"/>
              </a:ext>
            </a:extLst>
          </p:cNvPr>
          <p:cNvSpPr/>
          <p:nvPr/>
        </p:nvSpPr>
        <p:spPr>
          <a:xfrm>
            <a:off x="8604448" y="1832181"/>
            <a:ext cx="128194" cy="15968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7EF51018-EDBC-4810-A674-676B61DAAEE5}"/>
              </a:ext>
            </a:extLst>
          </p:cNvPr>
          <p:cNvSpPr/>
          <p:nvPr/>
        </p:nvSpPr>
        <p:spPr>
          <a:xfrm>
            <a:off x="6948264" y="3429000"/>
            <a:ext cx="1656184" cy="161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61495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Рисунок 62">
            <a:extLst>
              <a:ext uri="{FF2B5EF4-FFF2-40B4-BE49-F238E27FC236}">
                <a16:creationId xmlns:a16="http://schemas.microsoft.com/office/drawing/2014/main" xmlns="" id="{1DD7911F-BF39-4364-B8EF-E2D568EC834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8788"/>
          <a:stretch/>
        </p:blipFill>
        <p:spPr>
          <a:xfrm>
            <a:off x="8424331" y="1427992"/>
            <a:ext cx="583975" cy="58115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1E904C35-163B-4451-98C2-7EF834576510}"/>
              </a:ext>
            </a:extLst>
          </p:cNvPr>
          <p:cNvSpPr/>
          <p:nvPr/>
        </p:nvSpPr>
        <p:spPr>
          <a:xfrm>
            <a:off x="7236296" y="1916832"/>
            <a:ext cx="1152128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2D4CBDEE-3447-4259-8AF6-B1A4849F0316}"/>
              </a:ext>
            </a:extLst>
          </p:cNvPr>
          <p:cNvSpPr/>
          <p:nvPr/>
        </p:nvSpPr>
        <p:spPr>
          <a:xfrm>
            <a:off x="7380312" y="2492896"/>
            <a:ext cx="792088" cy="14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0BFA270F-5271-4155-B2C5-6654AABCA128}"/>
              </a:ext>
            </a:extLst>
          </p:cNvPr>
          <p:cNvSpPr/>
          <p:nvPr/>
        </p:nvSpPr>
        <p:spPr>
          <a:xfrm>
            <a:off x="6866236" y="1811759"/>
            <a:ext cx="82028" cy="17786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93AD9AC1-0155-47D8-87C2-4E6050B2CDFA}"/>
              </a:ext>
            </a:extLst>
          </p:cNvPr>
          <p:cNvSpPr/>
          <p:nvPr/>
        </p:nvSpPr>
        <p:spPr>
          <a:xfrm>
            <a:off x="6948264" y="1786462"/>
            <a:ext cx="72008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7EF51018-EDBC-4810-A674-676B61DAAEE5}"/>
              </a:ext>
            </a:extLst>
          </p:cNvPr>
          <p:cNvSpPr/>
          <p:nvPr/>
        </p:nvSpPr>
        <p:spPr>
          <a:xfrm>
            <a:off x="6948264" y="3429000"/>
            <a:ext cx="1656184" cy="1613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E05FD2E0-0172-4976-B402-317200CA4F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0316" y="3263453"/>
            <a:ext cx="2357444" cy="17680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2" name="Блок-схема: узел 31">
            <a:extLst>
              <a:ext uri="{FF2B5EF4-FFF2-40B4-BE49-F238E27FC236}">
                <a16:creationId xmlns:a16="http://schemas.microsoft.com/office/drawing/2014/main" xmlns="" id="{E61D938E-89BD-4579-893C-7BE3C7A4B476}"/>
              </a:ext>
            </a:extLst>
          </p:cNvPr>
          <p:cNvSpPr/>
          <p:nvPr/>
        </p:nvSpPr>
        <p:spPr>
          <a:xfrm>
            <a:off x="6122460" y="5301208"/>
            <a:ext cx="72008" cy="72008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A8B34F91-96FB-4E21-B568-38E4404987F8}"/>
              </a:ext>
            </a:extLst>
          </p:cNvPr>
          <p:cNvSpPr txBox="1"/>
          <p:nvPr/>
        </p:nvSpPr>
        <p:spPr>
          <a:xfrm>
            <a:off x="7643950" y="5250687"/>
            <a:ext cx="23298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ФСЦ «Енисей»</a:t>
            </a:r>
          </a:p>
        </p:txBody>
      </p:sp>
      <p:sp>
        <p:nvSpPr>
          <p:cNvPr id="39" name="Блок-схема: узел 38">
            <a:extLst>
              <a:ext uri="{FF2B5EF4-FFF2-40B4-BE49-F238E27FC236}">
                <a16:creationId xmlns:a16="http://schemas.microsoft.com/office/drawing/2014/main" xmlns="" id="{5A724F4A-E808-4826-A08F-D957835B3A16}"/>
              </a:ext>
            </a:extLst>
          </p:cNvPr>
          <p:cNvSpPr/>
          <p:nvPr/>
        </p:nvSpPr>
        <p:spPr>
          <a:xfrm>
            <a:off x="7563034" y="5542176"/>
            <a:ext cx="72008" cy="72008"/>
          </a:xfrm>
          <a:prstGeom prst="flowChartConnector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9871572C-8C72-4FB0-B7D7-2523C376CB48}"/>
              </a:ext>
            </a:extLst>
          </p:cNvPr>
          <p:cNvSpPr txBox="1"/>
          <p:nvPr/>
        </p:nvSpPr>
        <p:spPr>
          <a:xfrm>
            <a:off x="6194468" y="5031728"/>
            <a:ext cx="30625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МБУ ДО «СШ по видам единоборств»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EA4594E4-A6E8-4769-8C7D-0D69FF011D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8707" y="1735580"/>
            <a:ext cx="2357444" cy="15719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1" name="Прямоугольник 40">
            <a:extLst>
              <a:ext uri="{FF2B5EF4-FFF2-40B4-BE49-F238E27FC236}">
                <a16:creationId xmlns:a16="http://schemas.microsoft.com/office/drawing/2014/main" xmlns="" id="{EC7723D2-F1DE-4025-B360-7AC0AFEE1F14}"/>
              </a:ext>
            </a:extLst>
          </p:cNvPr>
          <p:cNvSpPr/>
          <p:nvPr/>
        </p:nvSpPr>
        <p:spPr>
          <a:xfrm>
            <a:off x="431913" y="3405345"/>
            <a:ext cx="1997870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" b="1" cap="none" spc="0" dirty="0">
                <a:ln w="0"/>
                <a:solidFill>
                  <a:srgbClr val="58447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«Плавание для всех»</a:t>
            </a:r>
            <a:endParaRPr lang="ru-RU" sz="1400" b="1" cap="none" spc="0" dirty="0">
              <a:ln w="0"/>
              <a:solidFill>
                <a:srgbClr val="58447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2DA3A396-B3C7-4DF6-BF0C-BCD5140D70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6627" y="4087638"/>
            <a:ext cx="2426714" cy="18200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xmlns="" id="{62399E17-2B56-451A-8458-6536CA4727B4}"/>
              </a:ext>
            </a:extLst>
          </p:cNvPr>
          <p:cNvSpPr/>
          <p:nvPr/>
        </p:nvSpPr>
        <p:spPr>
          <a:xfrm>
            <a:off x="-175822" y="5855231"/>
            <a:ext cx="19978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cap="none" spc="0" dirty="0">
                <a:ln w="0"/>
                <a:solidFill>
                  <a:srgbClr val="58447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ШСК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9B7BBF4D-614A-4DC4-B55C-2C4A71A9E69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499" r="15790"/>
          <a:stretch/>
        </p:blipFill>
        <p:spPr>
          <a:xfrm>
            <a:off x="3509586" y="1243010"/>
            <a:ext cx="1963036" cy="189769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3" name="Прямоугольник 42">
            <a:extLst>
              <a:ext uri="{FF2B5EF4-FFF2-40B4-BE49-F238E27FC236}">
                <a16:creationId xmlns:a16="http://schemas.microsoft.com/office/drawing/2014/main" xmlns="" id="{F6E93CAC-DF5A-46AA-82F7-F942F184FB34}"/>
              </a:ext>
            </a:extLst>
          </p:cNvPr>
          <p:cNvSpPr/>
          <p:nvPr/>
        </p:nvSpPr>
        <p:spPr>
          <a:xfrm>
            <a:off x="3115625" y="3233594"/>
            <a:ext cx="1997870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" b="1" cap="none" spc="0" dirty="0">
                <a:ln w="0"/>
                <a:solidFill>
                  <a:srgbClr val="58447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«Футбол в школу»</a:t>
            </a:r>
            <a:endParaRPr lang="ru-RU" sz="1400" b="1" cap="none" spc="0" dirty="0">
              <a:ln w="0"/>
              <a:solidFill>
                <a:srgbClr val="58447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F8624374-BC4E-4C06-8DEC-95F878E8B1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74752" y="3696369"/>
            <a:ext cx="1997870" cy="26638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4" name="Прямоугольник 43">
            <a:extLst>
              <a:ext uri="{FF2B5EF4-FFF2-40B4-BE49-F238E27FC236}">
                <a16:creationId xmlns:a16="http://schemas.microsoft.com/office/drawing/2014/main" xmlns="" id="{FCF53D3C-04EE-44E0-A9C5-A19F675570F2}"/>
              </a:ext>
            </a:extLst>
          </p:cNvPr>
          <p:cNvSpPr/>
          <p:nvPr/>
        </p:nvSpPr>
        <p:spPr>
          <a:xfrm>
            <a:off x="3207882" y="6319552"/>
            <a:ext cx="1997870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200" b="1" cap="none" spc="0" dirty="0">
                <a:ln w="0"/>
                <a:solidFill>
                  <a:srgbClr val="58447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Адаптивный спорт</a:t>
            </a:r>
            <a:endParaRPr lang="ru-RU" sz="1400" b="1" cap="none" spc="0" dirty="0">
              <a:ln w="0"/>
              <a:solidFill>
                <a:srgbClr val="58447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03772BC2-E245-47B3-92BA-CB958073BB0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72954" y="5960610"/>
            <a:ext cx="534354" cy="560189"/>
          </a:xfrm>
          <a:prstGeom prst="rect">
            <a:avLst/>
          </a:prstGeom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xmlns="" id="{ACD34856-122C-4B84-8E1D-C824BD047E6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67919" y="5963319"/>
            <a:ext cx="463788" cy="520767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xmlns="" id="{3B410218-97C8-45F2-A7D3-D4CDD5E8725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85377" y="6009119"/>
            <a:ext cx="640189" cy="511546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xmlns="" id="{98B65681-A404-429F-8C48-1BC3987CB2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954"/>
          <a:stretch/>
        </p:blipFill>
        <p:spPr>
          <a:xfrm>
            <a:off x="8460432" y="805139"/>
            <a:ext cx="547874" cy="58115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xmlns="" id="{B4F08D11-31A4-4403-BE81-1FF61566FB3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0440" y="1065626"/>
            <a:ext cx="2357443" cy="17680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xmlns="" id="{9E6F078C-6FB4-46F9-AB0E-0BE61DCA75BC}"/>
              </a:ext>
            </a:extLst>
          </p:cNvPr>
          <p:cNvSpPr/>
          <p:nvPr/>
        </p:nvSpPr>
        <p:spPr>
          <a:xfrm>
            <a:off x="5306349" y="2797998"/>
            <a:ext cx="1997870" cy="3077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400" b="1" cap="none" spc="0" dirty="0">
                <a:ln w="0"/>
                <a:solidFill>
                  <a:srgbClr val="58447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ПСИ, ПС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1CF8FB0-D576-4257-9FD1-64F40A6EF04F}"/>
              </a:ext>
            </a:extLst>
          </p:cNvPr>
          <p:cNvSpPr txBox="1"/>
          <p:nvPr/>
        </p:nvSpPr>
        <p:spPr>
          <a:xfrm>
            <a:off x="5113495" y="260648"/>
            <a:ext cx="36642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Спортивное направление</a:t>
            </a:r>
          </a:p>
        </p:txBody>
      </p:sp>
    </p:spTree>
    <p:extLst>
      <p:ext uri="{BB962C8B-B14F-4D97-AF65-F5344CB8AC3E}">
        <p14:creationId xmlns:p14="http://schemas.microsoft.com/office/powerpoint/2010/main" xmlns="" val="12057881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7242" y="71414"/>
            <a:ext cx="8229600" cy="1484784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ru-RU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Проект «Навигаторы детства»</a:t>
            </a:r>
            <a: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dirty="0">
                <a:solidFill>
                  <a:schemeClr val="tx2"/>
                </a:solidFill>
                <a:latin typeface="+mn-lt"/>
                <a:cs typeface="Times New Roman" pitchFamily="18" charset="0"/>
              </a:rPr>
              <a:t>Советники директора по воспитанию и взаимодействию с детскими общественными объединениями.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1268760"/>
            <a:ext cx="4320480" cy="4608512"/>
          </a:xfrm>
        </p:spPr>
        <p:txBody>
          <a:bodyPr>
            <a:normAutofit/>
          </a:bodyPr>
          <a:lstStyle/>
          <a:p>
            <a:pPr>
              <a:buFontTx/>
              <a:buChar char="-"/>
            </a:pPr>
            <a:r>
              <a:rPr lang="ru-RU" sz="2000" b="1" dirty="0">
                <a:cs typeface="Times New Roman" pitchFamily="18" charset="0"/>
              </a:rPr>
              <a:t>Центры детских инициатив</a:t>
            </a:r>
          </a:p>
          <a:p>
            <a:pPr>
              <a:buFontTx/>
              <a:buChar char="-"/>
            </a:pPr>
            <a:r>
              <a:rPr lang="ru-RU" sz="2000" b="1" dirty="0">
                <a:cs typeface="Times New Roman" pitchFamily="18" charset="0"/>
              </a:rPr>
              <a:t>Модернизация ученического самоуправления </a:t>
            </a:r>
          </a:p>
          <a:p>
            <a:pPr>
              <a:buFontTx/>
              <a:buChar char="-"/>
            </a:pPr>
            <a:r>
              <a:rPr lang="ru-RU" sz="2000" b="1" dirty="0">
                <a:cs typeface="Times New Roman" pitchFamily="18" charset="0"/>
              </a:rPr>
              <a:t>Штаб воспитательной работы </a:t>
            </a:r>
          </a:p>
          <a:p>
            <a:pPr>
              <a:buFontTx/>
              <a:buChar char="-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D:\Рабочий стол\фото разные\ЦДИ\Гимн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54152" y="2708920"/>
            <a:ext cx="2448272" cy="18362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Рабочий стол\photo_5341499046642177446_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807255"/>
            <a:ext cx="2592288" cy="191788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Рабочий стол\фото разные\1111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286"/>
          <a:stretch/>
        </p:blipFill>
        <p:spPr bwMode="auto">
          <a:xfrm>
            <a:off x="6479646" y="1755733"/>
            <a:ext cx="2412834" cy="18712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Рабочий стол\фото разные\ЦДИ\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92212" y="4293097"/>
            <a:ext cx="2400268" cy="1800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017"/>
          <a:stretch/>
        </p:blipFill>
        <p:spPr bwMode="auto">
          <a:xfrm>
            <a:off x="683568" y="4990551"/>
            <a:ext cx="2592288" cy="17494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27" name="Picture 3" descr="D:\Рабочий стол\фото разные\выборы\photo_5363904971902406088_y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4440" y="4803080"/>
            <a:ext cx="2341736" cy="17563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49375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D481192-B0E8-465E-853C-FD9BEC9037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DBD7309-4EBC-4CC7-93FA-718B6DDA2B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0626" t="26201" r="31100" b="16400"/>
          <a:stretch/>
        </p:blipFill>
        <p:spPr>
          <a:xfrm>
            <a:off x="83297" y="692696"/>
            <a:ext cx="8977405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830769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Рабочий стол\квар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568123"/>
            <a:ext cx="2921251" cy="194674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1" name="Picture 3" descr="D:\Рабочий стол\photo_5197344443651444626_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63" t="7108" r="3147"/>
          <a:stretch/>
        </p:blipFill>
        <p:spPr bwMode="auto">
          <a:xfrm>
            <a:off x="6332712" y="4568124"/>
            <a:ext cx="2735835" cy="187437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 descr="D:\Рабочий стол\wDRHf881k7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390" y="2276872"/>
            <a:ext cx="2672425" cy="20043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43174" y="62259"/>
            <a:ext cx="6500826" cy="652934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Работа с детскими инициативами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868" y="692696"/>
            <a:ext cx="8229600" cy="4525963"/>
          </a:xfrm>
        </p:spPr>
        <p:txBody>
          <a:bodyPr/>
          <a:lstStyle/>
          <a:p>
            <a:pPr>
              <a:buFontTx/>
              <a:buChar char="-"/>
            </a:pPr>
            <a:r>
              <a:rPr lang="ru-RU" sz="2000" b="1" dirty="0">
                <a:cs typeface="Times New Roman" pitchFamily="18" charset="0"/>
              </a:rPr>
              <a:t>Реализация школьных инициатив </a:t>
            </a:r>
          </a:p>
          <a:p>
            <a:pPr>
              <a:buFontTx/>
              <a:buChar char="-"/>
            </a:pPr>
            <a:r>
              <a:rPr lang="ru-RU" sz="2000" b="1" dirty="0">
                <a:cs typeface="Times New Roman" pitchFamily="18" charset="0"/>
              </a:rPr>
              <a:t>Участие в грантовых конкурсах</a:t>
            </a:r>
          </a:p>
          <a:p>
            <a:pPr>
              <a:buFontTx/>
              <a:buChar char="-"/>
            </a:pPr>
            <a:r>
              <a:rPr lang="ru-RU" sz="2000" b="1" dirty="0">
                <a:cs typeface="Times New Roman" pitchFamily="18" charset="0"/>
              </a:rPr>
              <a:t>Проектные школы</a:t>
            </a:r>
          </a:p>
          <a:p>
            <a:pPr>
              <a:buFontTx/>
              <a:buChar char="-"/>
            </a:pPr>
            <a:r>
              <a:rPr lang="ru-RU" sz="2000" b="1" dirty="0">
                <a:cs typeface="Times New Roman" pitchFamily="18" charset="0"/>
              </a:rPr>
              <a:t>Мероприятия для городского актива школьников</a:t>
            </a:r>
          </a:p>
          <a:p>
            <a:pPr>
              <a:buFontTx/>
              <a:buChar char="-"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930" t="27931" r="-1"/>
          <a:stretch/>
        </p:blipFill>
        <p:spPr bwMode="auto">
          <a:xfrm>
            <a:off x="6228184" y="2234755"/>
            <a:ext cx="2736304" cy="199674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4" name="Picture 6" descr="D:\Рабочий стол\photo_2024-08-27_13-38-11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284"/>
          <a:stretch/>
        </p:blipFill>
        <p:spPr bwMode="auto">
          <a:xfrm>
            <a:off x="3131840" y="2326560"/>
            <a:ext cx="2895622" cy="190494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5" name="Picture 7" descr="D:\Рабочий стол\н\x2ohxrWALuQ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306" t="3168"/>
          <a:stretch/>
        </p:blipFill>
        <p:spPr bwMode="auto">
          <a:xfrm>
            <a:off x="323528" y="4509120"/>
            <a:ext cx="2569025" cy="20801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6772020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D:\Рабочий стол\photo_2024-08-27_12-30-2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33791" y="818620"/>
            <a:ext cx="2232248" cy="18328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Рабочий стол\н\photo_2024-08-27_14-08-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805802"/>
            <a:ext cx="2448272" cy="18362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29508" y="27980"/>
            <a:ext cx="5493296" cy="652934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Детские объединения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4991" y="764891"/>
            <a:ext cx="3744416" cy="4525963"/>
          </a:xfrm>
        </p:spPr>
        <p:txBody>
          <a:bodyPr/>
          <a:lstStyle/>
          <a:p>
            <a:pPr>
              <a:buFontTx/>
              <a:buChar char="-"/>
            </a:pPr>
            <a:r>
              <a:rPr lang="ru-RU" sz="2000" b="1" dirty="0">
                <a:cs typeface="Times New Roman" pitchFamily="18" charset="0"/>
              </a:rPr>
              <a:t>«Движение Первых» </a:t>
            </a:r>
          </a:p>
          <a:p>
            <a:pPr>
              <a:buFontTx/>
              <a:buChar char="-"/>
            </a:pPr>
            <a:r>
              <a:rPr lang="ru-RU" sz="2000" b="1" dirty="0">
                <a:cs typeface="Times New Roman" pitchFamily="18" charset="0"/>
              </a:rPr>
              <a:t>«Орлята России»</a:t>
            </a:r>
          </a:p>
          <a:p>
            <a:pPr>
              <a:buFontTx/>
              <a:buChar char="-"/>
            </a:pPr>
            <a:r>
              <a:rPr lang="ru-RU" sz="2000" b="1" dirty="0">
                <a:cs typeface="Times New Roman" pitchFamily="18" charset="0"/>
              </a:rPr>
              <a:t>«ЮНАРМИЯ»</a:t>
            </a:r>
          </a:p>
          <a:p>
            <a:pPr>
              <a:buFontTx/>
              <a:buChar char="-"/>
            </a:pPr>
            <a:r>
              <a:rPr lang="ru-RU" sz="2000" b="1" dirty="0">
                <a:cs typeface="Times New Roman" pitchFamily="18" charset="0"/>
              </a:rPr>
              <a:t>«Волонтёры»</a:t>
            </a:r>
          </a:p>
          <a:p>
            <a:pPr>
              <a:buFontTx/>
              <a:buChar char="-"/>
            </a:pPr>
            <a:r>
              <a:rPr lang="ru-RU" sz="2000" b="1" dirty="0">
                <a:cs typeface="Times New Roman" pitchFamily="18" charset="0"/>
              </a:rPr>
              <a:t>«Юннаты» и другие </a:t>
            </a:r>
          </a:p>
          <a:p>
            <a:pPr marL="0" indent="0">
              <a:buNone/>
            </a:pP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5" descr="D:\Рабочий стол\photo_2024-08-27_13-08-58 (2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00767" y="4876612"/>
            <a:ext cx="3798849" cy="17124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9" descr="D:\Рабочий стол\photo_2024-08-27_14-21-0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6071" b="16255"/>
          <a:stretch/>
        </p:blipFill>
        <p:spPr bwMode="auto">
          <a:xfrm>
            <a:off x="496393" y="2872918"/>
            <a:ext cx="3528392" cy="16915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D:\Рабочий стол\photo_2024-08-26_15-50-4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4052" r="5184" b="6272"/>
          <a:stretch/>
        </p:blipFill>
        <p:spPr bwMode="auto">
          <a:xfrm>
            <a:off x="482577" y="4861476"/>
            <a:ext cx="3600400" cy="16994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1" descr="D:\Рабочий стол\фото разные\выборы\photo_2024-08-27_14-52-24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21315" y="2840722"/>
            <a:ext cx="3423093" cy="17702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057104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764704"/>
            <a:ext cx="8784976" cy="2736304"/>
          </a:xfrm>
        </p:spPr>
        <p:txBody>
          <a:bodyPr>
            <a:noAutofit/>
          </a:bodyPr>
          <a:lstStyle/>
          <a:p>
            <a:pPr algn="just">
              <a:spcBef>
                <a:spcPts val="0"/>
              </a:spcBef>
            </a:pPr>
            <a:r>
              <a:rPr lang="ru-RU" sz="2000" dirty="0">
                <a:cs typeface="Times New Roman" pitchFamily="18" charset="0"/>
              </a:rPr>
              <a:t>Муниципальный форум профилактических практик</a:t>
            </a:r>
          </a:p>
          <a:p>
            <a:pPr algn="just">
              <a:spcBef>
                <a:spcPts val="0"/>
              </a:spcBef>
            </a:pPr>
            <a:r>
              <a:rPr lang="ru-RU" sz="2000" dirty="0">
                <a:cs typeface="Times New Roman" pitchFamily="18" charset="0"/>
              </a:rPr>
              <a:t>Муниципальная модель психологической службы</a:t>
            </a:r>
          </a:p>
          <a:p>
            <a:pPr algn="just">
              <a:spcBef>
                <a:spcPts val="0"/>
              </a:spcBef>
            </a:pPr>
            <a:endParaRPr lang="ru-RU" sz="700" dirty="0">
              <a:cs typeface="Times New Roman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2000" dirty="0">
                <a:cs typeface="Times New Roman" pitchFamily="18" charset="0"/>
              </a:rPr>
              <a:t>Окружной семинар «Обеспечение профилактики </a:t>
            </a:r>
            <a:r>
              <a:rPr lang="ru-RU" sz="2000" dirty="0" err="1">
                <a:cs typeface="Times New Roman" pitchFamily="18" charset="0"/>
              </a:rPr>
              <a:t>буллинга</a:t>
            </a:r>
            <a:r>
              <a:rPr lang="ru-RU" sz="2000" dirty="0">
                <a:cs typeface="Times New Roman" pitchFamily="18" charset="0"/>
              </a:rPr>
              <a:t>, агрессивного, зависимого, суицидального поведения подростков в образовательных организациях»</a:t>
            </a:r>
          </a:p>
          <a:p>
            <a:pPr algn="just">
              <a:spcBef>
                <a:spcPts val="0"/>
              </a:spcBef>
            </a:pPr>
            <a:endParaRPr lang="ru-RU" sz="700" dirty="0">
              <a:cs typeface="Times New Roman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2000" dirty="0">
                <a:cs typeface="Times New Roman" pitchFamily="18" charset="0"/>
              </a:rPr>
              <a:t>Муниципальная программа  «Организация летнего отдыха, оздоровления и занятости детей и подростков на 2024-2027 годы»</a:t>
            </a:r>
          </a:p>
          <a:p>
            <a:pPr algn="just">
              <a:spcBef>
                <a:spcPts val="0"/>
              </a:spcBef>
            </a:pPr>
            <a:endParaRPr lang="ru-RU" sz="700" dirty="0">
              <a:cs typeface="Times New Roman" pitchFamily="18" charset="0"/>
            </a:endParaRPr>
          </a:p>
          <a:p>
            <a:pPr algn="just">
              <a:spcBef>
                <a:spcPts val="0"/>
              </a:spcBef>
            </a:pPr>
            <a:r>
              <a:rPr lang="ru-RU" sz="2000" dirty="0">
                <a:cs typeface="Times New Roman" pitchFamily="18" charset="0"/>
              </a:rPr>
              <a:t>Муниципальная программа  «Профилактика безнадзорности и правонарушений несовершеннолетних на 2024-2026 годы»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None/>
            </a:pP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-=Документы=-\2024\08 август\АП\фото форум  профилактических практик\DSC0334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4031952"/>
            <a:ext cx="2016224" cy="268830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-=Документы=-\2024\08 август\АП\фото форум  профилактических практик\DSC033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8947"/>
          <a:stretch/>
        </p:blipFill>
        <p:spPr bwMode="auto">
          <a:xfrm>
            <a:off x="2430279" y="4253977"/>
            <a:ext cx="4211433" cy="2244250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D:\-=Документы=-\2024\08 август\АП\фото форум  профилактических практик\DSC033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917875"/>
            <a:ext cx="2117620" cy="2823493"/>
          </a:xfrm>
          <a:prstGeom prst="rect">
            <a:avLst/>
          </a:prstGeom>
          <a:ln w="38100" cap="sq">
            <a:solidFill>
              <a:srgbClr val="0070C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520280" y="6470"/>
            <a:ext cx="64442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Результаты работы по профилактике  </a:t>
            </a:r>
          </a:p>
          <a:p>
            <a:pPr algn="ctr"/>
            <a:r>
              <a:rPr lang="ru-RU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деструктивного поведения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95120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>
            <a:extLst>
              <a:ext uri="{FF2B5EF4-FFF2-40B4-BE49-F238E27FC236}">
                <a16:creationId xmlns:a16="http://schemas.microsoft.com/office/drawing/2014/main" xmlns="" id="{C4AD8952-2A29-4126-B28C-277991F3E0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3518" y="1772816"/>
            <a:ext cx="962339" cy="585787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800" b="1" u="sng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2024</a:t>
            </a:r>
            <a:endParaRPr lang="ru-RU" sz="2800" u="sng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33428" y="3697868"/>
            <a:ext cx="10262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None/>
            </a:pPr>
            <a:r>
              <a:rPr lang="ru-RU" sz="2800" b="1" u="sng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2023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827584" y="4941168"/>
            <a:ext cx="26277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cs typeface="Times New Roman" pitchFamily="18" charset="0"/>
              </a:rPr>
              <a:t>Социально-психологическое</a:t>
            </a:r>
          </a:p>
          <a:p>
            <a:r>
              <a:rPr lang="ru-RU" sz="2400" b="1" dirty="0">
                <a:solidFill>
                  <a:srgbClr val="002060"/>
                </a:solidFill>
                <a:cs typeface="Times New Roman" pitchFamily="18" charset="0"/>
              </a:rPr>
              <a:t>тестирование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78606" y="692696"/>
            <a:ext cx="8579296" cy="864096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tx2"/>
                </a:solidFill>
              </a:rPr>
              <a:t>Результаты работы по профилактике </a:t>
            </a:r>
            <a:br>
              <a:rPr lang="ru-RU" sz="2800" b="1" dirty="0">
                <a:solidFill>
                  <a:schemeClr val="tx2"/>
                </a:solidFill>
              </a:rPr>
            </a:br>
            <a:r>
              <a:rPr lang="ru-RU" sz="2800" b="1" dirty="0">
                <a:solidFill>
                  <a:schemeClr val="tx2"/>
                </a:solidFill>
              </a:rPr>
              <a:t>деструктивного поведения</a:t>
            </a:r>
          </a:p>
        </p:txBody>
      </p:sp>
      <p:graphicFrame>
        <p:nvGraphicFramePr>
          <p:cNvPr id="19" name="Диаграмма 18"/>
          <p:cNvGraphicFramePr/>
          <p:nvPr/>
        </p:nvGraphicFramePr>
        <p:xfrm>
          <a:off x="3305908" y="4528328"/>
          <a:ext cx="5529609" cy="22056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21" name="Picture 2" descr="Picture background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03" t="17050" r="14658" b="16075"/>
          <a:stretch/>
        </p:blipFill>
        <p:spPr bwMode="auto">
          <a:xfrm>
            <a:off x="257088" y="5276736"/>
            <a:ext cx="444697" cy="420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1259632" y="2321585"/>
            <a:ext cx="19249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Систематически пропускающих учебные занятия без уважительной причины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478914" y="3719324"/>
            <a:ext cx="10262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37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478914" y="1753652"/>
            <a:ext cx="10262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41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187741" y="2321585"/>
            <a:ext cx="20732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Количество состоящих на всех видах профилактического учета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260941" y="2276872"/>
            <a:ext cx="19249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Количество совершивших правонарушения во время проведения ИПР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7183808" y="2276872"/>
            <a:ext cx="19249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Количество направленных обращений в органы системы профилактики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3347864" y="3704848"/>
            <a:ext cx="10262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177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5508104" y="3686201"/>
            <a:ext cx="10262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17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7380312" y="3719324"/>
            <a:ext cx="10262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56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5508104" y="1728814"/>
            <a:ext cx="10262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26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347864" y="1753652"/>
            <a:ext cx="10262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169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7308304" y="1729558"/>
            <a:ext cx="10262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77</a:t>
            </a:r>
          </a:p>
        </p:txBody>
      </p:sp>
    </p:spTree>
    <p:extLst>
      <p:ext uri="{BB962C8B-B14F-4D97-AF65-F5344CB8AC3E}">
        <p14:creationId xmlns:p14="http://schemas.microsoft.com/office/powerpoint/2010/main" xmlns="" val="35201042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esktop\Documents\благодарственное\web-banner-ad-promo-blue-260nw-11466923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7322" cy="6858000"/>
          </a:xfrm>
          <a:prstGeom prst="rect">
            <a:avLst/>
          </a:prstGeom>
          <a:noFill/>
        </p:spPr>
      </p:pic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323528" y="2594355"/>
            <a:ext cx="8820472" cy="148271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6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ПРОФОРИЕНТАЦИЯ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3275856" y="66916"/>
            <a:ext cx="5506995" cy="647439"/>
            <a:chOff x="6233473" y="2991666"/>
            <a:chExt cx="3730544" cy="709389"/>
          </a:xfrm>
        </p:grpSpPr>
        <p:sp>
          <p:nvSpPr>
            <p:cNvPr id="19" name="Заголовок 1"/>
            <p:cNvSpPr txBox="1">
              <a:spLocks/>
            </p:cNvSpPr>
            <p:nvPr/>
          </p:nvSpPr>
          <p:spPr>
            <a:xfrm>
              <a:off x="6770048" y="2991667"/>
              <a:ext cx="3193969" cy="63111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ru-RU" sz="18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Городской педагогический совет/ 2024</a:t>
              </a:r>
            </a:p>
          </p:txBody>
        </p:sp>
        <p:pic>
          <p:nvPicPr>
            <p:cNvPr id="20" name="Picture 5" descr="D:\-=Документы=-\для презентаций\логотип отдела образования\Новая папка\unnamed.pn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3473" y="2991666"/>
              <a:ext cx="576132" cy="709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8" name="Прямая соединительная линия 7"/>
          <p:cNvCxnSpPr/>
          <p:nvPr/>
        </p:nvCxnSpPr>
        <p:spPr>
          <a:xfrm>
            <a:off x="2915816" y="2564904"/>
            <a:ext cx="586703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217133" y="4005064"/>
            <a:ext cx="586703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3237908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8680"/>
            <a:ext cx="9144000" cy="652934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Результаты в </a:t>
            </a:r>
            <a:r>
              <a:rPr lang="ru-RU" sz="2800" b="1" dirty="0" err="1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профориентационной</a:t>
            </a:r>
            <a:r>
              <a:rPr lang="ru-RU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 работе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31640" y="5805264"/>
            <a:ext cx="7376748" cy="78860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800" dirty="0">
                <a:cs typeface="Times New Roman" pitchFamily="18" charset="0"/>
              </a:rPr>
              <a:t>Комплексная  программа  «Организация профориентационной работы на территории города Лесосибирска  на 2024-2026 годы»</a:t>
            </a:r>
          </a:p>
          <a:p>
            <a:pPr marL="0" indent="0" algn="just">
              <a:buNone/>
            </a:pPr>
            <a:endParaRPr lang="ru-RU" sz="6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77806" y="1890698"/>
            <a:ext cx="284626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cs typeface="Times New Roman" pitchFamily="18" charset="0"/>
              </a:rPr>
              <a:t>1284</a:t>
            </a:r>
            <a:r>
              <a:rPr lang="ru-RU" dirty="0">
                <a:cs typeface="Times New Roman" pitchFamily="18" charset="0"/>
              </a:rPr>
              <a:t> школьника –участники проекта «Билет в будущее»</a:t>
            </a:r>
          </a:p>
          <a:p>
            <a:r>
              <a:rPr lang="ru-RU" b="1" dirty="0">
                <a:cs typeface="Times New Roman" pitchFamily="18" charset="0"/>
              </a:rPr>
              <a:t>16</a:t>
            </a:r>
            <a:r>
              <a:rPr lang="ru-RU" dirty="0">
                <a:cs typeface="Times New Roman" pitchFamily="18" charset="0"/>
              </a:rPr>
              <a:t> педагогов-навигаторов, прошли обучение  </a:t>
            </a:r>
          </a:p>
          <a:p>
            <a:pPr algn="ctr"/>
            <a:endParaRPr lang="ru-RU" dirty="0"/>
          </a:p>
        </p:txBody>
      </p:sp>
      <p:pic>
        <p:nvPicPr>
          <p:cNvPr id="1027" name="Picture 3" descr="D:\-=Документы=-\2024\08 август\АП\IMG-20240821-WA002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650" t="19256" r="20684" b="22729"/>
          <a:stretch/>
        </p:blipFill>
        <p:spPr bwMode="auto">
          <a:xfrm>
            <a:off x="6804248" y="3429000"/>
            <a:ext cx="1460060" cy="206556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88" t="4894" r="25766" b="16678"/>
          <a:stretch/>
        </p:blipFill>
        <p:spPr bwMode="auto">
          <a:xfrm>
            <a:off x="396674" y="3665573"/>
            <a:ext cx="2303118" cy="17293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3201" y="3665574"/>
            <a:ext cx="2520280" cy="17148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299685" y="1879664"/>
            <a:ext cx="278448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cs typeface="Times New Roman" pitchFamily="18" charset="0"/>
              </a:rPr>
              <a:t>Форум профильных классов</a:t>
            </a:r>
          </a:p>
          <a:p>
            <a:r>
              <a:rPr lang="ru-RU" dirty="0">
                <a:cs typeface="Times New Roman" pitchFamily="18" charset="0"/>
              </a:rPr>
              <a:t>Конкурс </a:t>
            </a:r>
            <a:r>
              <a:rPr lang="ru-RU" dirty="0" err="1">
                <a:cs typeface="Times New Roman" pitchFamily="18" charset="0"/>
              </a:rPr>
              <a:t>профориентационных</a:t>
            </a:r>
            <a:r>
              <a:rPr lang="ru-RU" dirty="0">
                <a:cs typeface="Times New Roman" pitchFamily="18" charset="0"/>
              </a:rPr>
              <a:t> </a:t>
            </a:r>
          </a:p>
          <a:p>
            <a:r>
              <a:rPr lang="ru-RU" dirty="0">
                <a:cs typeface="Times New Roman" pitchFamily="18" charset="0"/>
              </a:rPr>
              <a:t>стендов и сайтов ОО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412276" y="1761922"/>
            <a:ext cx="269622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cs typeface="Times New Roman" pitchFamily="18" charset="0"/>
              </a:rPr>
              <a:t>Краевой конкурс «Диплом качества».</a:t>
            </a:r>
          </a:p>
          <a:p>
            <a:r>
              <a:rPr lang="ru-RU" dirty="0">
                <a:cs typeface="Times New Roman" pitchFamily="18" charset="0"/>
              </a:rPr>
              <a:t>Лесосибирск - обладатель «Платинового диплома качества»</a:t>
            </a:r>
          </a:p>
        </p:txBody>
      </p:sp>
      <p:pic>
        <p:nvPicPr>
          <p:cNvPr id="1032" name="Picture 8" descr="D:\-=Документы=-\для презентаций\иконки\data_file_paper_document_contract_deal_agreement_icon_210479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075" y="5949280"/>
            <a:ext cx="470872" cy="470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Прямая соединительная линия 21"/>
          <p:cNvCxnSpPr/>
          <p:nvPr/>
        </p:nvCxnSpPr>
        <p:spPr>
          <a:xfrm flipH="1">
            <a:off x="3059832" y="1412776"/>
            <a:ext cx="14288" cy="1914511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/>
          <p:cNvCxnSpPr/>
          <p:nvPr/>
        </p:nvCxnSpPr>
        <p:spPr>
          <a:xfrm flipH="1">
            <a:off x="6084168" y="1401748"/>
            <a:ext cx="14288" cy="1914511"/>
          </a:xfrm>
          <a:prstGeom prst="line">
            <a:avLst/>
          </a:prstGeom>
          <a:ln w="28575">
            <a:solidFill>
              <a:schemeClr val="accent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47C19C78-2FC2-4C08-B2BC-CC3BC7B636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190511" y="1266651"/>
            <a:ext cx="495271" cy="495271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AF2CBECA-F0A5-4388-8F21-547008DF531D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51511" y="1266651"/>
            <a:ext cx="506012" cy="49991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CD14B9A8-20A2-476B-90FA-591458D53AA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48251" y="1266651"/>
            <a:ext cx="743675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209083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esktop\Documents\благодарственное\web-banner-ad-promo-blue-260nw-11466923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7322" cy="6858000"/>
          </a:xfrm>
          <a:prstGeom prst="rect">
            <a:avLst/>
          </a:prstGeom>
          <a:noFill/>
        </p:spPr>
      </p:pic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323528" y="2594355"/>
            <a:ext cx="8820472" cy="148271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6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УЧИТЕЛЬ.ШКОЛЬНАЯ КОМАНДА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3275856" y="66916"/>
            <a:ext cx="5506995" cy="647439"/>
            <a:chOff x="6233473" y="2991666"/>
            <a:chExt cx="3730544" cy="709389"/>
          </a:xfrm>
        </p:grpSpPr>
        <p:sp>
          <p:nvSpPr>
            <p:cNvPr id="19" name="Заголовок 1"/>
            <p:cNvSpPr txBox="1">
              <a:spLocks/>
            </p:cNvSpPr>
            <p:nvPr/>
          </p:nvSpPr>
          <p:spPr>
            <a:xfrm>
              <a:off x="6770048" y="2991667"/>
              <a:ext cx="3193969" cy="63111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ru-RU" sz="18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Городской педагогический совет/ 2024</a:t>
              </a:r>
            </a:p>
          </p:txBody>
        </p:sp>
        <p:pic>
          <p:nvPicPr>
            <p:cNvPr id="20" name="Picture 5" descr="D:\-=Документы=-\для презентаций\логотип отдела образования\Новая папка\unnamed.pn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3473" y="2991666"/>
              <a:ext cx="576132" cy="709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8" name="Прямая соединительная линия 7"/>
          <p:cNvCxnSpPr/>
          <p:nvPr/>
        </p:nvCxnSpPr>
        <p:spPr>
          <a:xfrm>
            <a:off x="2915816" y="2564904"/>
            <a:ext cx="586703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558362" y="4581128"/>
            <a:ext cx="586703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CE373A85-6438-49B7-B7F9-B852CC687511}"/>
              </a:ext>
            </a:extLst>
          </p:cNvPr>
          <p:cNvSpPr txBox="1"/>
          <p:nvPr/>
        </p:nvSpPr>
        <p:spPr>
          <a:xfrm>
            <a:off x="501228" y="5072232"/>
            <a:ext cx="500687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«Мы должны быть для подростков примером богатства духовной жизни; лишь при этом условии мы имеем моральное право воспитывать»,- </a:t>
            </a:r>
            <a:r>
              <a:rPr lang="ru-RU" sz="1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В.А.Сухомлинский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58066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8941"/>
            <a:ext cx="8229600" cy="652934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tx2"/>
                </a:solidFill>
              </a:rPr>
              <a:t>Актуальные вакансии ОО муниципалитета</a:t>
            </a:r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235964266"/>
              </p:ext>
            </p:extLst>
          </p:nvPr>
        </p:nvGraphicFramePr>
        <p:xfrm>
          <a:off x="444674" y="1196752"/>
          <a:ext cx="8229600" cy="481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8189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3290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ru-RU" sz="2000" dirty="0"/>
                        <a:t>Общеобразовательные</a:t>
                      </a:r>
                    </a:p>
                    <a:p>
                      <a:pPr algn="ctr"/>
                      <a:r>
                        <a:rPr lang="ru-RU" sz="2000" dirty="0"/>
                        <a:t>организации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r>
                        <a:rPr lang="ru-RU" dirty="0"/>
                        <a:t>организации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Дошкольные образовательные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Учреждения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/>
                        <a:t>Наименование вакансии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Количество ставок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Наименование вакансии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Количество ставок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/>
                        <a:t>Учитель начальных классов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Воспитатель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/>
                        <a:t>Учитель русского языка и литературы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Музыкальный руководитель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/>
                        <a:t>Учитель математики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2000" dirty="0"/>
                        <a:t>Учитель биологии/химии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2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8666197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831850"/>
            <a:ext cx="8229600" cy="652934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Дополнительные меры поддержки  педагогических работников ОО</a:t>
            </a:r>
            <a:br>
              <a:rPr lang="ru-RU" sz="20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endParaRPr lang="ru-RU" sz="20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3983" y="1312763"/>
            <a:ext cx="8219256" cy="4713387"/>
          </a:xfrm>
        </p:spPr>
        <p:txBody>
          <a:bodyPr>
            <a:normAutofit/>
          </a:bodyPr>
          <a:lstStyle/>
          <a:p>
            <a:pPr algn="just"/>
            <a:r>
              <a:rPr lang="ru-RU" sz="1800" b="1" dirty="0"/>
              <a:t>Постановление администрации </a:t>
            </a:r>
            <a:r>
              <a:rPr lang="ru-RU" sz="1800" b="1" dirty="0" err="1"/>
              <a:t>г.Лесосибирска</a:t>
            </a:r>
            <a:r>
              <a:rPr lang="ru-RU" sz="1800" b="1" dirty="0"/>
              <a:t> от 02.10.2023г. №1438 «Об утверждении Положения об ежегодных премиях главы города Лесосибирска педагогическим работникам муниципальных образовательных учреждений города Лесосибирска» в целях  поощрения и стимулирования педагогических работников образовательных учреждений города Лесосибирска, активно внедряющих инновационные программы и  достигших значительных успехов в педагогической работе;</a:t>
            </a:r>
          </a:p>
          <a:p>
            <a:pPr algn="just"/>
            <a:r>
              <a:rPr lang="ru-RU" sz="1800" b="1" dirty="0"/>
              <a:t>Постановление администрации </a:t>
            </a:r>
            <a:r>
              <a:rPr lang="ru-RU" sz="1800" b="1" dirty="0" err="1"/>
              <a:t>г.Лесосибирска</a:t>
            </a:r>
            <a:r>
              <a:rPr lang="ru-RU" sz="1800" b="1" dirty="0"/>
              <a:t> от 11.01.2022г.№18 «О Порядке предоставления дополнительной меры социальной поддержки в виде денежной выплаты отдельных категорий граждан из числа педагогических работников».</a:t>
            </a:r>
          </a:p>
          <a:p>
            <a:pPr>
              <a:buNone/>
            </a:pPr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194015190"/>
              </p:ext>
            </p:extLst>
          </p:nvPr>
        </p:nvGraphicFramePr>
        <p:xfrm>
          <a:off x="755576" y="4221088"/>
          <a:ext cx="7848872" cy="22165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1545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3341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70064">
                <a:tc>
                  <a:txBody>
                    <a:bodyPr/>
                    <a:lstStyle/>
                    <a:p>
                      <a:r>
                        <a:rPr lang="ru-RU" dirty="0"/>
                        <a:t>Категория педагогических работников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Количество педагогов, получивших меры социальной поддержки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2042">
                <a:tc>
                  <a:txBody>
                    <a:bodyPr/>
                    <a:lstStyle/>
                    <a:p>
                      <a:r>
                        <a:rPr lang="ru-RU" dirty="0"/>
                        <a:t>Молодые специалисты ОО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47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30104">
                <a:tc>
                  <a:txBody>
                    <a:bodyPr/>
                    <a:lstStyle/>
                    <a:p>
                      <a:r>
                        <a:rPr lang="ru-RU" dirty="0"/>
                        <a:t>Педагоги, внедряющие инновационные программы и достигшие значительных успехов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8591142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11860" y="0"/>
            <a:ext cx="6336704" cy="79208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chemeClr val="tx2"/>
                </a:solidFill>
                <a:latin typeface="+mn-lt"/>
                <a:cs typeface="Arial" pitchFamily="34" charset="0"/>
              </a:rPr>
              <a:t>Методическая работа</a:t>
            </a:r>
            <a:r>
              <a:rPr lang="ru-RU" b="1" dirty="0">
                <a:latin typeface="+mn-lt"/>
              </a:rPr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4282" y="5429264"/>
            <a:ext cx="21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cs typeface="Arial" pitchFamily="34" charset="0"/>
              </a:rPr>
              <a:t>«Ассамблея классных руководителей»</a:t>
            </a:r>
            <a:r>
              <a:rPr lang="ru-RU" dirty="0">
                <a:cs typeface="Arial" pitchFamily="34" charset="0"/>
              </a:rPr>
              <a:t>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41533" y="1034512"/>
            <a:ext cx="3192651" cy="23944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786446" y="4057223"/>
            <a:ext cx="325005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cs typeface="Arial" pitchFamily="34" charset="0"/>
              </a:rPr>
              <a:t>Муниципальная команда РМА: </a:t>
            </a:r>
          </a:p>
          <a:p>
            <a:r>
              <a:rPr lang="ru-RU" b="1" dirty="0">
                <a:cs typeface="Arial" pitchFamily="34" charset="0"/>
              </a:rPr>
              <a:t>Сидорова Е.Н.  «МИМЦ»</a:t>
            </a:r>
          </a:p>
          <a:p>
            <a:r>
              <a:rPr lang="ru-RU" b="1" dirty="0">
                <a:cs typeface="Arial" pitchFamily="34" charset="0"/>
              </a:rPr>
              <a:t>Дреева Г.Н. «ООШ № 5» Ефремова И.Ю., </a:t>
            </a:r>
          </a:p>
          <a:p>
            <a:r>
              <a:rPr lang="ru-RU" b="1" dirty="0">
                <a:cs typeface="Arial" pitchFamily="34" charset="0"/>
              </a:rPr>
              <a:t>Бегал И.Л. «СОШ № 4» Кремер В.В. «СОШ № 2» Немкова Л.Ж. «СОШ № 6»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3995667"/>
            <a:ext cx="24431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cs typeface="Arial" pitchFamily="34" charset="0"/>
              </a:rPr>
              <a:t>Муниципальный профессиональный</a:t>
            </a:r>
          </a:p>
          <a:p>
            <a:pPr algn="ctr"/>
            <a:r>
              <a:rPr lang="ru-RU" b="1" dirty="0">
                <a:cs typeface="Arial" pitchFamily="34" charset="0"/>
              </a:rPr>
              <a:t> конкурс </a:t>
            </a:r>
          </a:p>
          <a:p>
            <a:pPr algn="ctr"/>
            <a:r>
              <a:rPr lang="ru-RU" b="1" dirty="0">
                <a:cs typeface="Arial" pitchFamily="34" charset="0"/>
              </a:rPr>
              <a:t>«Битва наставников» 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00985" y="1121755"/>
            <a:ext cx="3101484" cy="23261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83473" y="3861048"/>
            <a:ext cx="3192651" cy="23944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064866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esktop\Documents\благодарственное\web-banner-ad-promo-blue-260nw-11466923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7322" cy="6858000"/>
          </a:xfrm>
          <a:prstGeom prst="rect">
            <a:avLst/>
          </a:prstGeom>
          <a:noFill/>
        </p:spPr>
      </p:pic>
      <p:pic>
        <p:nvPicPr>
          <p:cNvPr id="5" name="Picture 3" descr="D:\-=Документы=-\для презентаций\логотип отдела образования\Рисунок 3-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31952" y="1142984"/>
            <a:ext cx="3097766" cy="85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User\Desktop\Рисунок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968"/>
          <a:stretch>
            <a:fillRect/>
          </a:stretch>
        </p:blipFill>
        <p:spPr bwMode="auto">
          <a:xfrm>
            <a:off x="3929058" y="1214422"/>
            <a:ext cx="1723385" cy="642942"/>
          </a:xfrm>
          <a:prstGeom prst="rect">
            <a:avLst/>
          </a:prstGeom>
          <a:noFill/>
        </p:spPr>
      </p:pic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1214414" y="2571744"/>
            <a:ext cx="6715140" cy="148271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44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ОБРАЗОВАНИЕ И СЕМЬЯ – ВЗГЛЯД  В ОДНУ СТОРОНУ</a:t>
            </a:r>
          </a:p>
        </p:txBody>
      </p:sp>
      <p:sp>
        <p:nvSpPr>
          <p:cNvPr id="10" name="Заголовок 7"/>
          <p:cNvSpPr>
            <a:spLocks noGrp="1"/>
          </p:cNvSpPr>
          <p:nvPr>
            <p:ph type="title"/>
          </p:nvPr>
        </p:nvSpPr>
        <p:spPr>
          <a:xfrm>
            <a:off x="947660" y="5857892"/>
            <a:ext cx="6624736" cy="494928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г. Лесосибирск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3347864" y="0"/>
            <a:ext cx="5653292" cy="714356"/>
            <a:chOff x="6282252" y="2918347"/>
            <a:chExt cx="3829648" cy="782709"/>
          </a:xfrm>
        </p:grpSpPr>
        <p:sp>
          <p:nvSpPr>
            <p:cNvPr id="19" name="Заголовок 1"/>
            <p:cNvSpPr txBox="1">
              <a:spLocks/>
            </p:cNvSpPr>
            <p:nvPr/>
          </p:nvSpPr>
          <p:spPr>
            <a:xfrm>
              <a:off x="6917931" y="2991667"/>
              <a:ext cx="3193969" cy="631116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ru-RU" sz="18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Городской педагогический совет/ 2024</a:t>
              </a:r>
            </a:p>
          </p:txBody>
        </p:sp>
        <p:pic>
          <p:nvPicPr>
            <p:cNvPr id="20" name="Picture 5" descr="D:\-=Документы=-\для презентаций\логотип отдела образования\Новая папка\unnamed.pn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2252" y="2918347"/>
              <a:ext cx="635679" cy="7827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1" name="Picture 2" descr="герб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00166" y="1071546"/>
            <a:ext cx="642941" cy="949310"/>
          </a:xfrm>
          <a:prstGeom prst="rect">
            <a:avLst/>
          </a:prstGeom>
          <a:noFill/>
        </p:spPr>
      </p:pic>
      <p:sp>
        <p:nvSpPr>
          <p:cNvPr id="22" name="Заголовок 1"/>
          <p:cNvSpPr txBox="1">
            <a:spLocks/>
          </p:cNvSpPr>
          <p:nvPr/>
        </p:nvSpPr>
        <p:spPr>
          <a:xfrm>
            <a:off x="2143109" y="1285860"/>
            <a:ext cx="1928825" cy="6311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b="1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ГОРОД ЛЕСОСИБИРСК</a:t>
            </a:r>
          </a:p>
        </p:txBody>
      </p:sp>
    </p:spTree>
    <p:extLst>
      <p:ext uri="{BB962C8B-B14F-4D97-AF65-F5344CB8AC3E}">
        <p14:creationId xmlns:p14="http://schemas.microsoft.com/office/powerpoint/2010/main" xmlns="" val="41019495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362838"/>
            <a:ext cx="8147248" cy="1480814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СМО </a:t>
            </a: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/>
                <a:cs typeface="Times New Roman" pitchFamily="18" charset="0"/>
              </a:rPr>
              <a:t>«Воспитание маленького человека большой страны», «Программа просвещения родителей»</a:t>
            </a:r>
            <a:b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/>
                <a:cs typeface="Times New Roman" pitchFamily="18" charset="0"/>
              </a:rPr>
              <a:t> Программа ЛРОС «Вклад в будущее»</a:t>
            </a:r>
            <a:b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/>
                <a:cs typeface="Times New Roman" pitchFamily="18" charset="0"/>
              </a:rPr>
              <a:t>РИП «Трудовые ступеньки», «Четыре времени года»</a:t>
            </a:r>
            <a:b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/>
                <a:cs typeface="Times New Roman" pitchFamily="18" charset="0"/>
              </a:rPr>
              <a:t>ФИП «Мир головоломок»</a:t>
            </a:r>
            <a:b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/>
                <a:cs typeface="Times New Roman" pitchFamily="18" charset="0"/>
              </a:rPr>
            </a:br>
            <a:r>
              <a:rPr lang="ru-RU" sz="2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Calibri"/>
                <a:cs typeface="Times New Roman" pitchFamily="18" charset="0"/>
              </a:rPr>
              <a:t>Муниципальный форум профилактических практик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itchFamily="18" charset="0"/>
                <a:ea typeface="Calibri"/>
                <a:cs typeface="Times New Roman" pitchFamily="18" charset="0"/>
              </a:rPr>
            </a:b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64088" y="3501008"/>
            <a:ext cx="3779912" cy="2725763"/>
          </a:xfrm>
        </p:spPr>
        <p:txBody>
          <a:bodyPr>
            <a:normAutofit/>
          </a:bodyPr>
          <a:lstStyle/>
          <a:p>
            <a:pPr indent="0" algn="just">
              <a:spcAft>
                <a:spcPts val="0"/>
              </a:spcAft>
              <a:buNone/>
            </a:pPr>
            <a:r>
              <a:rPr lang="ru-RU" sz="2400" dirty="0">
                <a:ea typeface="Calibri"/>
                <a:cs typeface="Times New Roman"/>
              </a:rPr>
              <a:t> </a:t>
            </a:r>
          </a:p>
          <a:p>
            <a:endParaRPr lang="ru-RU" dirty="0"/>
          </a:p>
        </p:txBody>
      </p:sp>
      <p:pic>
        <p:nvPicPr>
          <p:cNvPr id="2050" name="Picture 2" descr="F:\Рабочий стол\смо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240" y="2053411"/>
            <a:ext cx="3331311" cy="22174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F:\Рабочий стол\жанна дмитриевн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47848" y="2053411"/>
            <a:ext cx="1702833" cy="35283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:\Рабочий стол\ЛРОС\aSJRjhAD4z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72795" y="2108996"/>
            <a:ext cx="2808312" cy="210623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F:\Рабочий стол\доу 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024" y="4469246"/>
            <a:ext cx="2304256" cy="23042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1\Downloads\Рисунок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4597195"/>
            <a:ext cx="3023209" cy="20483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F:\Рабочий стол\профилактик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164544"/>
            <a:ext cx="1872208" cy="263966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6486620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90"/>
          <a:stretch/>
        </p:blipFill>
        <p:spPr>
          <a:xfrm>
            <a:off x="5197897" y="3140086"/>
            <a:ext cx="3968352" cy="26781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29582" y="5956765"/>
            <a:ext cx="39144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«Образование Красноярья:</a:t>
            </a:r>
          </a:p>
          <a:p>
            <a:pPr algn="ctr"/>
            <a:r>
              <a:rPr lang="ru-RU" b="1" dirty="0"/>
              <a:t> лидеры изменений». 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2987824" y="1"/>
            <a:ext cx="57606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solidFill>
                  <a:schemeClr val="tx2"/>
                </a:solidFill>
              </a:rPr>
              <a:t>Конкурсное движение.</a:t>
            </a:r>
            <a:br>
              <a:rPr lang="ru-RU" sz="4000" b="1" dirty="0">
                <a:solidFill>
                  <a:schemeClr val="tx2"/>
                </a:solidFill>
              </a:rPr>
            </a:br>
            <a:endParaRPr lang="ru-RU" sz="4000" b="1" dirty="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0735" y="5934670"/>
            <a:ext cx="5007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Всероссийские конкурсы: «Сердце отдаю детям»,«Учитель года »</a:t>
            </a:r>
            <a:r>
              <a:rPr lang="ru-RU" dirty="0"/>
              <a:t> , «</a:t>
            </a:r>
            <a:r>
              <a:rPr lang="ru-RU" b="1" dirty="0"/>
              <a:t>Воспитатель года»,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1528" y="885907"/>
            <a:ext cx="894472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/>
              <a:t>Магистральное направление проекта «Школы </a:t>
            </a:r>
            <a:r>
              <a:rPr lang="ru-RU" sz="2800" dirty="0" err="1"/>
              <a:t>Минпросвещения</a:t>
            </a:r>
            <a:r>
              <a:rPr lang="ru-RU" sz="2800" dirty="0"/>
              <a:t> России» - «Учитель. Школьная команда». Один из  показателей – участие педагогов в конкурсном движении. </a:t>
            </a:r>
            <a:endParaRPr lang="ru-RU" sz="2800" b="1" dirty="0"/>
          </a:p>
          <a:p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03848" y="3117287"/>
            <a:ext cx="2025735" cy="27009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57" t="5891" r="15479" b="24962"/>
          <a:stretch/>
        </p:blipFill>
        <p:spPr>
          <a:xfrm>
            <a:off x="21827" y="3129968"/>
            <a:ext cx="2230880" cy="27110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3123627"/>
            <a:ext cx="2033323" cy="2711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648023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285728"/>
            <a:ext cx="6444208" cy="33496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Победы на Краевом уровне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1472" y="1000108"/>
            <a:ext cx="3562061" cy="20349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3087101" y="3572755"/>
            <a:ext cx="594189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itchFamily="34" charset="0"/>
              <a:buChar char="•"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Лауреат краевого конкурса профессионального мастерства «Воспитатель года 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Красноярского края 2024»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Победитель 2 степени Краевого конкурса "Молодой воспитатель".</a:t>
            </a:r>
          </a:p>
          <a:p>
            <a:pPr marL="285750" indent="-285750" algn="ctr">
              <a:buFont typeface="Arial" pitchFamily="34" charset="0"/>
              <a:buChar char="•"/>
            </a:pP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Финалисты конкурса «Лучший инклюзивный детский сад</a:t>
            </a:r>
          </a:p>
        </p:txBody>
      </p:sp>
      <p:pic>
        <p:nvPicPr>
          <p:cNvPr id="1026" name="Picture 2" descr="F:\Рабочий стол\доу 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28662" y="3357562"/>
            <a:ext cx="2232248" cy="29763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Рабочий стол\Мамонтов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57752" y="857232"/>
            <a:ext cx="2400592" cy="23728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648023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esktop\Documents\благодарственное\web-banner-ad-promo-blue-260nw-11466923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7322" cy="6858000"/>
          </a:xfrm>
          <a:prstGeom prst="rect">
            <a:avLst/>
          </a:prstGeom>
          <a:noFill/>
        </p:spPr>
      </p:pic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0" y="2594355"/>
            <a:ext cx="9144000" cy="148271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66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ОБРАЗОВАТЕЛЬНАЯ СРЕДА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3275856" y="66916"/>
            <a:ext cx="5506995" cy="647439"/>
            <a:chOff x="6233473" y="2991666"/>
            <a:chExt cx="3730544" cy="709389"/>
          </a:xfrm>
        </p:grpSpPr>
        <p:sp>
          <p:nvSpPr>
            <p:cNvPr id="19" name="Заголовок 1"/>
            <p:cNvSpPr txBox="1">
              <a:spLocks/>
            </p:cNvSpPr>
            <p:nvPr/>
          </p:nvSpPr>
          <p:spPr>
            <a:xfrm>
              <a:off x="6770048" y="2991667"/>
              <a:ext cx="3193969" cy="63111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ru-RU" sz="18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Городской педагогический совет/ 2024</a:t>
              </a:r>
            </a:p>
          </p:txBody>
        </p:sp>
        <p:pic>
          <p:nvPicPr>
            <p:cNvPr id="20" name="Picture 5" descr="D:\-=Документы=-\для презентаций\логотип отдела образования\Новая папка\unnamed.pn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3473" y="2991666"/>
              <a:ext cx="576132" cy="709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8" name="Прямая соединительная линия 7"/>
          <p:cNvCxnSpPr/>
          <p:nvPr/>
        </p:nvCxnSpPr>
        <p:spPr>
          <a:xfrm>
            <a:off x="2915816" y="2564904"/>
            <a:ext cx="586703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342338" y="4725144"/>
            <a:ext cx="586703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858066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724942"/>
          </a:xfrm>
        </p:spPr>
        <p:txBody>
          <a:bodyPr>
            <a:noAutofit/>
          </a:bodyPr>
          <a:lstStyle/>
          <a:p>
            <a:endParaRPr lang="ru-RU" sz="2400" b="1" dirty="0">
              <a:solidFill>
                <a:schemeClr val="tx2"/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979894102"/>
              </p:ext>
            </p:extLst>
          </p:nvPr>
        </p:nvGraphicFramePr>
        <p:xfrm>
          <a:off x="194429" y="1011179"/>
          <a:ext cx="8147248" cy="2926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1136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66225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03681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0368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 dirty="0">
                          <a:effectLst/>
                        </a:rPr>
                        <a:t>№ п</a:t>
                      </a:r>
                      <a:r>
                        <a:rPr lang="en-US" sz="1600" spc="-15" dirty="0">
                          <a:effectLst/>
                        </a:rPr>
                        <a:t>/</a:t>
                      </a:r>
                      <a:r>
                        <a:rPr lang="ru-RU" sz="1600" spc="-15" dirty="0">
                          <a:effectLst/>
                        </a:rPr>
                        <a:t>п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 dirty="0">
                          <a:effectLst/>
                        </a:rPr>
                        <a:t>Муниципальные </a:t>
                      </a:r>
                      <a:endParaRPr lang="ru-RU" sz="1600" dirty="0">
                        <a:effectLst/>
                      </a:endParaRPr>
                    </a:p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 dirty="0">
                          <a:effectLst/>
                        </a:rPr>
                        <a:t>образовательные учреждения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 dirty="0">
                          <a:effectLst/>
                        </a:rPr>
                        <a:t>Зарегистрированные педагоги (%)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 dirty="0">
                          <a:effectLst/>
                        </a:rPr>
                        <a:t>Зарегистрированные учащиеся (%)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 dirty="0">
                          <a:effectLst/>
                        </a:rPr>
                        <a:t>МБОУ «СОШ №1»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 dirty="0">
                          <a:effectLst/>
                        </a:rPr>
                        <a:t>100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>
                          <a:effectLst/>
                        </a:rPr>
                        <a:t>75,1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>
                          <a:effectLst/>
                        </a:rPr>
                        <a:t>2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>
                          <a:effectLst/>
                        </a:rPr>
                        <a:t>МБОУ «СОШ №2»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 dirty="0">
                          <a:effectLst/>
                        </a:rPr>
                        <a:t>100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>
                          <a:effectLst/>
                        </a:rPr>
                        <a:t>34,6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>
                          <a:effectLst/>
                        </a:rPr>
                        <a:t>3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>
                          <a:effectLst/>
                        </a:rPr>
                        <a:t>МБОУ «СОШ №4»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 dirty="0">
                          <a:effectLst/>
                        </a:rPr>
                        <a:t>100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>
                          <a:effectLst/>
                        </a:rPr>
                        <a:t>2,6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>
                          <a:effectLst/>
                        </a:rPr>
                        <a:t>4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>
                          <a:effectLst/>
                        </a:rPr>
                        <a:t>МБОУ «ООШ №5»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 dirty="0">
                          <a:effectLst/>
                        </a:rPr>
                        <a:t>100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>
                          <a:effectLst/>
                        </a:rPr>
                        <a:t>67,1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>
                          <a:effectLst/>
                        </a:rPr>
                        <a:t>5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>
                          <a:effectLst/>
                        </a:rPr>
                        <a:t>МБОУ «СОШ №6»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>
                          <a:effectLst/>
                        </a:rPr>
                        <a:t>100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 dirty="0">
                          <a:effectLst/>
                        </a:rPr>
                        <a:t>66,7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>
                          <a:effectLst/>
                        </a:rPr>
                        <a:t>6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>
                          <a:effectLst/>
                        </a:rPr>
                        <a:t>МБОУ «СОШ №8»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 dirty="0">
                          <a:effectLst/>
                        </a:rPr>
                        <a:t>100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>
                          <a:effectLst/>
                        </a:rPr>
                        <a:t>66,7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>
                          <a:effectLst/>
                        </a:rPr>
                        <a:t>7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>
                          <a:effectLst/>
                        </a:rPr>
                        <a:t>МБОУ «СОШ №9»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>
                          <a:effectLst/>
                        </a:rPr>
                        <a:t>100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 dirty="0">
                          <a:effectLst/>
                        </a:rPr>
                        <a:t>73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77728"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>
                          <a:effectLst/>
                        </a:rPr>
                        <a:t>8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>
                          <a:effectLst/>
                        </a:rPr>
                        <a:t>МБОУ «Гимназия»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>
                          <a:effectLst/>
                        </a:rPr>
                        <a:t>100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 dirty="0">
                          <a:effectLst/>
                        </a:rPr>
                        <a:t>4,3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>
                          <a:effectLst/>
                        </a:rPr>
                        <a:t>9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 dirty="0">
                          <a:effectLst/>
                        </a:rPr>
                        <a:t>МБОУ «Лицей»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>
                          <a:effectLst/>
                        </a:rPr>
                        <a:t>100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 dirty="0">
                          <a:effectLst/>
                        </a:rPr>
                        <a:t>53,6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70418535"/>
              </p:ext>
            </p:extLst>
          </p:nvPr>
        </p:nvGraphicFramePr>
        <p:xfrm>
          <a:off x="1833415" y="3937259"/>
          <a:ext cx="7141680" cy="29260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6059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2102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854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7854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684023"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 dirty="0">
                          <a:effectLst/>
                        </a:rPr>
                        <a:t>№ п/п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>
                          <a:effectLst/>
                        </a:rPr>
                        <a:t>Муниципальные </a:t>
                      </a:r>
                      <a:endParaRPr lang="ru-RU" sz="1600">
                        <a:effectLst/>
                      </a:endParaRPr>
                    </a:p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>
                          <a:effectLst/>
                        </a:rPr>
                        <a:t>образовательные учреждения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200" spc="-15">
                          <a:effectLst/>
                        </a:rPr>
                        <a:t>Зарегистрированные педагоги (%)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200" spc="-15">
                          <a:effectLst/>
                        </a:rPr>
                        <a:t>Зарегистрированные учащиеся (%)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8008"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>
                          <a:effectLst/>
                        </a:rPr>
                        <a:t>1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 dirty="0">
                          <a:effectLst/>
                        </a:rPr>
                        <a:t>МБОУ «СОШ №1»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200" spc="-15" dirty="0">
                          <a:effectLst/>
                        </a:rPr>
                        <a:t>93,9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200" spc="-15" dirty="0">
                          <a:effectLst/>
                        </a:rPr>
                        <a:t>48,1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8008"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>
                          <a:effectLst/>
                        </a:rPr>
                        <a:t>2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>
                          <a:effectLst/>
                        </a:rPr>
                        <a:t>МБОУ «СОШ №2»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200" spc="-15" dirty="0">
                          <a:effectLst/>
                        </a:rPr>
                        <a:t>60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200" spc="-15" dirty="0">
                          <a:effectLst/>
                        </a:rPr>
                        <a:t>20,6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8008"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>
                          <a:effectLst/>
                        </a:rPr>
                        <a:t>3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>
                          <a:effectLst/>
                        </a:rPr>
                        <a:t>МБОУ «СОШ №4»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200" spc="-15">
                          <a:effectLst/>
                        </a:rPr>
                        <a:t>29,6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200" spc="-15" dirty="0">
                          <a:effectLst/>
                        </a:rPr>
                        <a:t>14,4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28008"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>
                          <a:effectLst/>
                        </a:rPr>
                        <a:t>4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>
                          <a:effectLst/>
                        </a:rPr>
                        <a:t>МБОУ «ООШ №5»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200" spc="-15">
                          <a:effectLst/>
                        </a:rPr>
                        <a:t>68,3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200" spc="-15" dirty="0">
                          <a:effectLst/>
                        </a:rPr>
                        <a:t>16,5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8008"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>
                          <a:effectLst/>
                        </a:rPr>
                        <a:t>5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>
                          <a:effectLst/>
                        </a:rPr>
                        <a:t>МБОУ «СОШ №6»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200" spc="-15" dirty="0">
                          <a:effectLst/>
                        </a:rPr>
                        <a:t>100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200" spc="-15" dirty="0">
                          <a:effectLst/>
                        </a:rPr>
                        <a:t>58,9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accent3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28008"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>
                          <a:effectLst/>
                        </a:rPr>
                        <a:t>6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>
                          <a:effectLst/>
                        </a:rPr>
                        <a:t>МБОУ «СОШ №8»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200" spc="-15" dirty="0">
                          <a:effectLst/>
                        </a:rPr>
                        <a:t>16,7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200" spc="-15" dirty="0">
                          <a:effectLst/>
                        </a:rPr>
                        <a:t>1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28008"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>
                          <a:effectLst/>
                        </a:rPr>
                        <a:t>7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>
                          <a:effectLst/>
                        </a:rPr>
                        <a:t>МБОУ «СОШ №9»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200" spc="-15">
                          <a:effectLst/>
                        </a:rPr>
                        <a:t>31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200" spc="-15" dirty="0">
                          <a:effectLst/>
                        </a:rPr>
                        <a:t>0,9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28008"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>
                          <a:effectLst/>
                        </a:rPr>
                        <a:t>8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>
                          <a:effectLst/>
                        </a:rPr>
                        <a:t>МБОУ «Гимназия»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200" spc="-15">
                          <a:effectLst/>
                        </a:rPr>
                        <a:t>66,7</a:t>
                      </a:r>
                      <a:endParaRPr lang="ru-RU" sz="12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200" spc="-15" dirty="0">
                          <a:effectLst/>
                        </a:rPr>
                        <a:t>13,5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28008"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>
                          <a:effectLst/>
                        </a:rPr>
                        <a:t>9</a:t>
                      </a:r>
                      <a:endParaRPr lang="ru-RU" sz="16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600" spc="-15" dirty="0">
                          <a:effectLst/>
                        </a:rPr>
                        <a:t>МБОУ «Лицей»</a:t>
                      </a:r>
                      <a:endParaRPr lang="ru-RU" sz="16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200" spc="-15" dirty="0">
                          <a:effectLst/>
                          <a:highlight>
                            <a:srgbClr val="FFFF00"/>
                          </a:highlight>
                        </a:rPr>
                        <a:t>69,1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just" eaLnBrk="0" hangingPunct="0">
                        <a:spcAft>
                          <a:spcPts val="0"/>
                        </a:spcAft>
                      </a:pPr>
                      <a:r>
                        <a:rPr lang="ru-RU" sz="1200" spc="-15" dirty="0">
                          <a:effectLst/>
                          <a:highlight>
                            <a:srgbClr val="FFFF00"/>
                          </a:highlight>
                        </a:rPr>
                        <a:t>33,1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5349" y="659257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ИКОП </a:t>
            </a:r>
            <a:r>
              <a:rPr lang="ru-RU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Сферум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349" y="4287242"/>
            <a:ext cx="3168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ФГИС </a:t>
            </a:r>
          </a:p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«Моя школа»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4FAA440-92B1-44A5-A2E6-27478D13947D}"/>
              </a:ext>
            </a:extLst>
          </p:cNvPr>
          <p:cNvSpPr txBox="1"/>
          <p:nvPr/>
        </p:nvSpPr>
        <p:spPr>
          <a:xfrm>
            <a:off x="3419872" y="-27806"/>
            <a:ext cx="52669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tx2"/>
                </a:solidFill>
              </a:rPr>
              <a:t>Использование ФГИС «Моя школа», платформы «</a:t>
            </a:r>
            <a:r>
              <a:rPr lang="ru-RU" sz="2400" b="1" dirty="0" err="1">
                <a:solidFill>
                  <a:schemeClr val="tx2"/>
                </a:solidFill>
              </a:rPr>
              <a:t>Сферум</a:t>
            </a:r>
            <a:r>
              <a:rPr lang="ru-RU" sz="2400" b="1" dirty="0">
                <a:solidFill>
                  <a:schemeClr val="tx2"/>
                </a:solidFill>
              </a:rPr>
              <a:t>»</a:t>
            </a:r>
          </a:p>
        </p:txBody>
      </p:sp>
    </p:spTree>
    <p:extLst>
      <p:ext uri="{BB962C8B-B14F-4D97-AF65-F5344CB8AC3E}">
        <p14:creationId xmlns:p14="http://schemas.microsoft.com/office/powerpoint/2010/main" xmlns="" val="39843715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81144" y="188640"/>
            <a:ext cx="6355352" cy="418058"/>
          </a:xfrm>
        </p:spPr>
        <p:txBody>
          <a:bodyPr>
            <a:noAutofit/>
          </a:bodyPr>
          <a:lstStyle/>
          <a:p>
            <a:r>
              <a:rPr lang="ru-RU" sz="24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Модернизация школьного пространства</a:t>
            </a:r>
          </a:p>
        </p:txBody>
      </p:sp>
      <p:pic>
        <p:nvPicPr>
          <p:cNvPr id="1027" name="Picture 3" descr="D:\-=Документы=-\2024\08 август\АП\EjKomJ7MhoI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621" b="4665"/>
          <a:stretch/>
        </p:blipFill>
        <p:spPr bwMode="auto">
          <a:xfrm flipH="1">
            <a:off x="3419870" y="4108025"/>
            <a:ext cx="2104517" cy="2489327"/>
          </a:xfrm>
          <a:prstGeom prst="rect">
            <a:avLst/>
          </a:prstGeom>
          <a:ln w="1905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-=Документы=-\2024\08 август\АП\G8Hl4dlrioQ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7393" y="4108025"/>
            <a:ext cx="3319103" cy="2489327"/>
          </a:xfrm>
          <a:prstGeom prst="rect">
            <a:avLst/>
          </a:prstGeom>
          <a:ln w="1905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-=Документы=-\2024\08 август\АП\rp1dYyQlJuk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23317"/>
            <a:ext cx="3168352" cy="2474035"/>
          </a:xfrm>
          <a:prstGeom prst="rect">
            <a:avLst/>
          </a:prstGeom>
          <a:ln w="1905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9"/>
          <p:cNvGrpSpPr/>
          <p:nvPr/>
        </p:nvGrpSpPr>
        <p:grpSpPr>
          <a:xfrm>
            <a:off x="137355" y="935869"/>
            <a:ext cx="8827133" cy="2863729"/>
            <a:chOff x="705531" y="1649321"/>
            <a:chExt cx="10658902" cy="3579879"/>
          </a:xfrm>
        </p:grpSpPr>
        <p:sp>
          <p:nvSpPr>
            <p:cNvPr id="31" name="Oval 3">
              <a:extLst>
                <a:ext uri="{FF2B5EF4-FFF2-40B4-BE49-F238E27FC236}">
                  <a16:creationId xmlns:a16="http://schemas.microsoft.com/office/drawing/2014/main" xmlns="" id="{E32A3875-BD5A-1440-8CA1-227085D7ABA5}"/>
                </a:ext>
              </a:extLst>
            </p:cNvPr>
            <p:cNvSpPr/>
            <p:nvPr/>
          </p:nvSpPr>
          <p:spPr>
            <a:xfrm>
              <a:off x="705531" y="1649321"/>
              <a:ext cx="3551723" cy="3551723"/>
            </a:xfrm>
            <a:prstGeom prst="ellipse">
              <a:avLst/>
            </a:prstGeom>
            <a:noFill/>
            <a:ln w="127000">
              <a:solidFill>
                <a:srgbClr val="575C91">
                  <a:alpha val="20000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32" name="Arc 4">
              <a:extLst>
                <a:ext uri="{FF2B5EF4-FFF2-40B4-BE49-F238E27FC236}">
                  <a16:creationId xmlns:a16="http://schemas.microsoft.com/office/drawing/2014/main" xmlns="" id="{79B2D129-9E81-974F-B6E7-6B4DCBBDAAB3}"/>
                </a:ext>
              </a:extLst>
            </p:cNvPr>
            <p:cNvSpPr/>
            <p:nvPr/>
          </p:nvSpPr>
          <p:spPr>
            <a:xfrm>
              <a:off x="706660" y="1651902"/>
              <a:ext cx="3548014" cy="3548014"/>
            </a:xfrm>
            <a:prstGeom prst="arc">
              <a:avLst>
                <a:gd name="adj1" fmla="val 10766207"/>
                <a:gd name="adj2" fmla="val 0"/>
              </a:avLst>
            </a:prstGeom>
            <a:ln w="127000" cap="rnd">
              <a:solidFill>
                <a:srgbClr val="CB6FB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33" name="Oval 5">
              <a:extLst>
                <a:ext uri="{FF2B5EF4-FFF2-40B4-BE49-F238E27FC236}">
                  <a16:creationId xmlns:a16="http://schemas.microsoft.com/office/drawing/2014/main" xmlns="" id="{F3D1584C-BDD1-3849-880B-DE4C21785620}"/>
                </a:ext>
              </a:extLst>
            </p:cNvPr>
            <p:cNvSpPr/>
            <p:nvPr/>
          </p:nvSpPr>
          <p:spPr>
            <a:xfrm>
              <a:off x="4264696" y="1649321"/>
              <a:ext cx="3551723" cy="3551723"/>
            </a:xfrm>
            <a:prstGeom prst="ellipse">
              <a:avLst/>
            </a:prstGeom>
            <a:noFill/>
            <a:ln w="127000">
              <a:solidFill>
                <a:schemeClr val="accent3">
                  <a:alpha val="2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34" name="Arc 6">
              <a:extLst>
                <a:ext uri="{FF2B5EF4-FFF2-40B4-BE49-F238E27FC236}">
                  <a16:creationId xmlns:a16="http://schemas.microsoft.com/office/drawing/2014/main" xmlns="" id="{33F79ED2-1353-A642-9612-F3F351A3C245}"/>
                </a:ext>
              </a:extLst>
            </p:cNvPr>
            <p:cNvSpPr/>
            <p:nvPr/>
          </p:nvSpPr>
          <p:spPr>
            <a:xfrm rot="10800000">
              <a:off x="4265825" y="1651902"/>
              <a:ext cx="3548014" cy="3548014"/>
            </a:xfrm>
            <a:prstGeom prst="arc">
              <a:avLst>
                <a:gd name="adj1" fmla="val 10766207"/>
                <a:gd name="adj2" fmla="val 0"/>
              </a:avLst>
            </a:prstGeom>
            <a:ln w="127000" cap="rnd">
              <a:solidFill>
                <a:srgbClr val="8F85C9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sp>
          <p:nvSpPr>
            <p:cNvPr id="35" name="Oval 7">
              <a:extLst>
                <a:ext uri="{FF2B5EF4-FFF2-40B4-BE49-F238E27FC236}">
                  <a16:creationId xmlns:a16="http://schemas.microsoft.com/office/drawing/2014/main" xmlns="" id="{484B13EB-49BC-4249-9F68-37B909A62B26}"/>
                </a:ext>
              </a:extLst>
            </p:cNvPr>
            <p:cNvSpPr/>
            <p:nvPr/>
          </p:nvSpPr>
          <p:spPr>
            <a:xfrm>
              <a:off x="7812710" y="1649321"/>
              <a:ext cx="3551723" cy="3551723"/>
            </a:xfrm>
            <a:prstGeom prst="ellipse">
              <a:avLst/>
            </a:prstGeom>
            <a:noFill/>
            <a:ln w="127000">
              <a:solidFill>
                <a:srgbClr val="51588C">
                  <a:alpha val="20000"/>
                </a:srgb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cs typeface="+mn-ea"/>
                <a:sym typeface="+mn-lt"/>
              </a:endParaRPr>
            </a:p>
          </p:txBody>
        </p:sp>
        <p:sp>
          <p:nvSpPr>
            <p:cNvPr id="36" name="Arc 8">
              <a:extLst>
                <a:ext uri="{FF2B5EF4-FFF2-40B4-BE49-F238E27FC236}">
                  <a16:creationId xmlns:a16="http://schemas.microsoft.com/office/drawing/2014/main" xmlns="" id="{B7F464F6-9E60-FE4A-83B9-4B0E8B3B920D}"/>
                </a:ext>
              </a:extLst>
            </p:cNvPr>
            <p:cNvSpPr/>
            <p:nvPr/>
          </p:nvSpPr>
          <p:spPr>
            <a:xfrm>
              <a:off x="7813839" y="1651902"/>
              <a:ext cx="3548014" cy="3548014"/>
            </a:xfrm>
            <a:prstGeom prst="arc">
              <a:avLst>
                <a:gd name="adj1" fmla="val 10766207"/>
                <a:gd name="adj2" fmla="val 0"/>
              </a:avLst>
            </a:prstGeom>
            <a:ln w="127000" cap="rnd">
              <a:solidFill>
                <a:srgbClr val="CB6FB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cs typeface="+mn-ea"/>
                <a:sym typeface="+mn-lt"/>
              </a:endParaRPr>
            </a:p>
          </p:txBody>
        </p:sp>
        <p:grpSp>
          <p:nvGrpSpPr>
            <p:cNvPr id="4" name="Group 9">
              <a:extLst>
                <a:ext uri="{FF2B5EF4-FFF2-40B4-BE49-F238E27FC236}">
                  <a16:creationId xmlns:a16="http://schemas.microsoft.com/office/drawing/2014/main" xmlns="" id="{D30D58AF-5F27-9941-B80A-56E42A4E618F}"/>
                </a:ext>
              </a:extLst>
            </p:cNvPr>
            <p:cNvGrpSpPr/>
            <p:nvPr/>
          </p:nvGrpSpPr>
          <p:grpSpPr>
            <a:xfrm>
              <a:off x="1101619" y="2119179"/>
              <a:ext cx="2807212" cy="2698259"/>
              <a:chOff x="123704" y="2016080"/>
              <a:chExt cx="2807212" cy="2698259"/>
            </a:xfrm>
          </p:grpSpPr>
          <p:sp>
            <p:nvSpPr>
              <p:cNvPr id="44" name="Text Placeholder 2">
                <a:extLst>
                  <a:ext uri="{FF2B5EF4-FFF2-40B4-BE49-F238E27FC236}">
                    <a16:creationId xmlns:a16="http://schemas.microsoft.com/office/drawing/2014/main" xmlns="" id="{636B8BEC-CE0C-2544-8033-BFA472012D31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3704" y="3829957"/>
                <a:ext cx="2807212" cy="884382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914400" rtl="0" eaLnBrk="1" latinLnBrk="0" hangingPunct="1">
                  <a:lnSpc>
                    <a:spcPct val="6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800" b="0" i="0" kern="1200">
                    <a:solidFill>
                      <a:schemeClr val="tx1"/>
                    </a:solidFill>
                    <a:latin typeface="SF UI Display Thin" charset="0"/>
                    <a:ea typeface="SF UI Display Thin" charset="0"/>
                    <a:cs typeface="SF UI Display Thin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1780"/>
                  </a:lnSpc>
                  <a:spcBef>
                    <a:spcPts val="400"/>
                  </a:spcBef>
                </a:pPr>
                <a:r>
                  <a:rPr lang="ru-RU" altLang="zh-CN" sz="2400" b="1" dirty="0">
                    <a:solidFill>
                      <a:schemeClr val="bg2">
                        <a:lumMod val="2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КРАЕВОЙ</a:t>
                </a:r>
              </a:p>
              <a:p>
                <a:pPr>
                  <a:lnSpc>
                    <a:spcPts val="1780"/>
                  </a:lnSpc>
                  <a:spcBef>
                    <a:spcPts val="400"/>
                  </a:spcBef>
                </a:pPr>
                <a:r>
                  <a:rPr lang="ru-RU" altLang="zh-CN" sz="2400" b="1" dirty="0">
                    <a:solidFill>
                      <a:schemeClr val="bg2">
                        <a:lumMod val="2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 БЮДЖЕТ</a:t>
                </a:r>
                <a:endParaRPr lang="en-US" sz="1100" dirty="0">
                  <a:solidFill>
                    <a:schemeClr val="tx1">
                      <a:alpha val="60000"/>
                    </a:schemeClr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5" name="Oval 11">
                <a:extLst>
                  <a:ext uri="{FF2B5EF4-FFF2-40B4-BE49-F238E27FC236}">
                    <a16:creationId xmlns:a16="http://schemas.microsoft.com/office/drawing/2014/main" xmlns="" id="{4080B0A1-1BA4-D646-A5CB-F775980F0CD5}"/>
                  </a:ext>
                </a:extLst>
              </p:cNvPr>
              <p:cNvSpPr/>
              <p:nvPr/>
            </p:nvSpPr>
            <p:spPr>
              <a:xfrm>
                <a:off x="379962" y="2016080"/>
                <a:ext cx="2225074" cy="1741870"/>
              </a:xfrm>
              <a:prstGeom prst="ellipse">
                <a:avLst/>
              </a:prstGeom>
              <a:solidFill>
                <a:srgbClr val="8F85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r>
                  <a:rPr lang="ru-RU" sz="2000" b="1" dirty="0">
                    <a:latin typeface="Arial" pitchFamily="34" charset="0"/>
                    <a:cs typeface="Arial" pitchFamily="34" charset="0"/>
                  </a:rPr>
                  <a:t>44 186 558</a:t>
                </a:r>
              </a:p>
            </p:txBody>
          </p:sp>
        </p:grpSp>
        <p:grpSp>
          <p:nvGrpSpPr>
            <p:cNvPr id="5" name="Group 12">
              <a:extLst>
                <a:ext uri="{FF2B5EF4-FFF2-40B4-BE49-F238E27FC236}">
                  <a16:creationId xmlns:a16="http://schemas.microsoft.com/office/drawing/2014/main" xmlns="" id="{783D1641-169A-504E-8A7E-C4ED3A528B4D}"/>
                </a:ext>
              </a:extLst>
            </p:cNvPr>
            <p:cNvGrpSpPr/>
            <p:nvPr/>
          </p:nvGrpSpPr>
          <p:grpSpPr>
            <a:xfrm>
              <a:off x="4619325" y="2098559"/>
              <a:ext cx="2841012" cy="3130641"/>
              <a:chOff x="106804" y="1995460"/>
              <a:chExt cx="2841012" cy="3130641"/>
            </a:xfrm>
          </p:grpSpPr>
          <p:sp>
            <p:nvSpPr>
              <p:cNvPr id="42" name="Text Placeholder 2">
                <a:extLst>
                  <a:ext uri="{FF2B5EF4-FFF2-40B4-BE49-F238E27FC236}">
                    <a16:creationId xmlns:a16="http://schemas.microsoft.com/office/drawing/2014/main" xmlns="" id="{F498E081-91B6-464D-8E92-8AD25D69614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06804" y="3906399"/>
                <a:ext cx="2841012" cy="1219702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914400" rtl="0" eaLnBrk="1" latinLnBrk="0" hangingPunct="1">
                  <a:lnSpc>
                    <a:spcPct val="6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800" b="0" i="0" kern="1200">
                    <a:solidFill>
                      <a:schemeClr val="tx1"/>
                    </a:solidFill>
                    <a:latin typeface="SF UI Display Thin" charset="0"/>
                    <a:ea typeface="SF UI Display Thin" charset="0"/>
                    <a:cs typeface="SF UI Display Thin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1780"/>
                  </a:lnSpc>
                  <a:spcBef>
                    <a:spcPts val="400"/>
                  </a:spcBef>
                </a:pPr>
                <a:r>
                  <a:rPr lang="ru-RU" altLang="zh-CN" sz="2400" b="1" dirty="0">
                    <a:solidFill>
                      <a:schemeClr val="bg2">
                        <a:lumMod val="2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МЕСТНЫЙ</a:t>
                </a:r>
              </a:p>
              <a:p>
                <a:pPr>
                  <a:lnSpc>
                    <a:spcPts val="1780"/>
                  </a:lnSpc>
                  <a:spcBef>
                    <a:spcPts val="400"/>
                  </a:spcBef>
                </a:pPr>
                <a:r>
                  <a:rPr lang="ru-RU" altLang="zh-CN" sz="2400" b="1" dirty="0">
                    <a:solidFill>
                      <a:schemeClr val="bg2">
                        <a:lumMod val="2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 БЮДЖЕТ</a:t>
                </a:r>
                <a:endParaRPr lang="en-US" sz="1100" dirty="0">
                  <a:solidFill>
                    <a:schemeClr val="tx1">
                      <a:alpha val="60000"/>
                    </a:schemeClr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3" name="Oval 14">
                <a:extLst>
                  <a:ext uri="{FF2B5EF4-FFF2-40B4-BE49-F238E27FC236}">
                    <a16:creationId xmlns:a16="http://schemas.microsoft.com/office/drawing/2014/main" xmlns="" id="{46B6A57C-9FAA-DE49-ABE2-E3D4DF2E5F16}"/>
                  </a:ext>
                </a:extLst>
              </p:cNvPr>
              <p:cNvSpPr/>
              <p:nvPr/>
            </p:nvSpPr>
            <p:spPr>
              <a:xfrm>
                <a:off x="428560" y="1995460"/>
                <a:ext cx="2276631" cy="1762489"/>
              </a:xfrm>
              <a:prstGeom prst="ellipse">
                <a:avLst/>
              </a:prstGeom>
              <a:solidFill>
                <a:srgbClr val="CB6FB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r>
                  <a:rPr lang="ru-RU" sz="2000" b="1" dirty="0">
                    <a:latin typeface="Arial" pitchFamily="34" charset="0"/>
                    <a:cs typeface="Arial" pitchFamily="34" charset="0"/>
                  </a:rPr>
                  <a:t>33 569 842</a:t>
                </a:r>
              </a:p>
            </p:txBody>
          </p:sp>
        </p:grpSp>
        <p:grpSp>
          <p:nvGrpSpPr>
            <p:cNvPr id="6" name="Group 15">
              <a:extLst>
                <a:ext uri="{FF2B5EF4-FFF2-40B4-BE49-F238E27FC236}">
                  <a16:creationId xmlns:a16="http://schemas.microsoft.com/office/drawing/2014/main" xmlns="" id="{73AAF852-7994-C246-90EB-877382A6207F}"/>
                </a:ext>
              </a:extLst>
            </p:cNvPr>
            <p:cNvGrpSpPr/>
            <p:nvPr/>
          </p:nvGrpSpPr>
          <p:grpSpPr>
            <a:xfrm>
              <a:off x="8245776" y="2060848"/>
              <a:ext cx="2686720" cy="2952328"/>
              <a:chOff x="183950" y="1957749"/>
              <a:chExt cx="2686720" cy="2952328"/>
            </a:xfrm>
          </p:grpSpPr>
          <p:sp>
            <p:nvSpPr>
              <p:cNvPr id="40" name="Text Placeholder 2">
                <a:extLst>
                  <a:ext uri="{FF2B5EF4-FFF2-40B4-BE49-F238E27FC236}">
                    <a16:creationId xmlns:a16="http://schemas.microsoft.com/office/drawing/2014/main" xmlns="" id="{BFB9B973-0150-E64A-A7F8-93711B35C4D7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83950" y="3977008"/>
                <a:ext cx="2686720" cy="933069"/>
              </a:xfrm>
              <a:prstGeom prst="rect">
                <a:avLst/>
              </a:prstGeom>
            </p:spPr>
            <p:txBody>
              <a:bodyPr/>
              <a:lstStyle>
                <a:lvl1pPr marL="0" indent="0" algn="ctr" defTabSz="914400" rtl="0" eaLnBrk="1" latinLnBrk="0" hangingPunct="1">
                  <a:lnSpc>
                    <a:spcPct val="6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1800" b="0" i="0" kern="1200">
                    <a:solidFill>
                      <a:schemeClr val="tx1"/>
                    </a:solidFill>
                    <a:latin typeface="SF UI Display Thin" charset="0"/>
                    <a:ea typeface="SF UI Display Thin" charset="0"/>
                    <a:cs typeface="SF UI Display Thin" charset="0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1780"/>
                  </a:lnSpc>
                  <a:spcBef>
                    <a:spcPts val="400"/>
                  </a:spcBef>
                </a:pPr>
                <a:r>
                  <a:rPr lang="ru-RU" altLang="zh-CN" sz="2400" b="1" dirty="0">
                    <a:solidFill>
                      <a:schemeClr val="bg2">
                        <a:lumMod val="25000"/>
                      </a:schemeClr>
                    </a:solidFill>
                    <a:latin typeface="+mn-lt"/>
                    <a:ea typeface="+mn-ea"/>
                    <a:cs typeface="+mn-ea"/>
                    <a:sym typeface="+mn-lt"/>
                  </a:rPr>
                  <a:t>КВАНТОРИУМ </a:t>
                </a:r>
                <a:endParaRPr lang="en-US" sz="1100" dirty="0">
                  <a:solidFill>
                    <a:schemeClr val="tx1">
                      <a:alpha val="60000"/>
                    </a:schemeClr>
                  </a:solidFill>
                  <a:latin typeface="+mn-lt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41" name="Oval 17">
                <a:extLst>
                  <a:ext uri="{FF2B5EF4-FFF2-40B4-BE49-F238E27FC236}">
                    <a16:creationId xmlns:a16="http://schemas.microsoft.com/office/drawing/2014/main" xmlns="" id="{5AA626D6-A138-F245-B551-4CB20B0AB352}"/>
                  </a:ext>
                </a:extLst>
              </p:cNvPr>
              <p:cNvSpPr/>
              <p:nvPr/>
            </p:nvSpPr>
            <p:spPr>
              <a:xfrm>
                <a:off x="378823" y="1957749"/>
                <a:ext cx="2230880" cy="1800200"/>
              </a:xfrm>
              <a:prstGeom prst="ellipse">
                <a:avLst/>
              </a:prstGeom>
              <a:solidFill>
                <a:srgbClr val="8F85C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0" tIns="0" rIns="0" bIns="0" rtlCol="0" anchor="ctr"/>
              <a:lstStyle/>
              <a:p>
                <a:pPr algn="ctr"/>
                <a:r>
                  <a:rPr lang="ru-RU" sz="2000" b="1" dirty="0">
                    <a:latin typeface="Arial" pitchFamily="34" charset="0"/>
                    <a:cs typeface="Arial" pitchFamily="34" charset="0"/>
                  </a:rPr>
                  <a:t>31 800 000</a:t>
                </a:r>
                <a:endParaRPr lang="en-US" sz="2000" b="1" dirty="0">
                  <a:solidFill>
                    <a:srgbClr val="FFFFFF"/>
                  </a:solidFill>
                  <a:cs typeface="+mn-ea"/>
                  <a:sym typeface="+mn-lt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51497659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3550" y="-2654"/>
            <a:ext cx="4967536" cy="6858000"/>
            <a:chOff x="36512" y="0"/>
            <a:chExt cx="9107488" cy="68580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l="28110" t="19840" r="28893" b="3721"/>
            <a:stretch>
              <a:fillRect/>
            </a:stretch>
          </p:blipFill>
          <p:spPr bwMode="auto">
            <a:xfrm>
              <a:off x="36512" y="0"/>
              <a:ext cx="6858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Picture 2"/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68489" t="19840" r="28893" b="63881"/>
            <a:stretch/>
          </p:blipFill>
          <p:spPr bwMode="auto">
            <a:xfrm>
              <a:off x="6838156" y="0"/>
              <a:ext cx="2305844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Группа 5">
            <a:extLst>
              <a:ext uri="{FF2B5EF4-FFF2-40B4-BE49-F238E27FC236}">
                <a16:creationId xmlns:a16="http://schemas.microsoft.com/office/drawing/2014/main" xmlns="" id="{C3E4B27E-5D84-4D41-8C19-01726E6856D9}"/>
              </a:ext>
            </a:extLst>
          </p:cNvPr>
          <p:cNvGrpSpPr/>
          <p:nvPr/>
        </p:nvGrpSpPr>
        <p:grpSpPr>
          <a:xfrm>
            <a:off x="3923928" y="58316"/>
            <a:ext cx="4067944" cy="6741368"/>
            <a:chOff x="0" y="0"/>
            <a:chExt cx="9144000" cy="6858000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xmlns="" id="{D922E67F-9A70-4144-B323-35ABF0DCF24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l="28110" t="19840" r="28893" b="3721"/>
            <a:stretch>
              <a:fillRect/>
            </a:stretch>
          </p:blipFill>
          <p:spPr bwMode="auto">
            <a:xfrm>
              <a:off x="0" y="0"/>
              <a:ext cx="685800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xmlns="" id="{7FC5147F-AFA8-4458-9216-FD2B67797E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68489" t="19840" r="28893" b="63881"/>
            <a:stretch/>
          </p:blipFill>
          <p:spPr bwMode="auto">
            <a:xfrm>
              <a:off x="6838156" y="0"/>
              <a:ext cx="2305844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9" name="Группа 8">
            <a:extLst>
              <a:ext uri="{FF2B5EF4-FFF2-40B4-BE49-F238E27FC236}">
                <a16:creationId xmlns:a16="http://schemas.microsoft.com/office/drawing/2014/main" xmlns="" id="{11DEF763-642E-4820-B947-747A686F1BF0}"/>
              </a:ext>
            </a:extLst>
          </p:cNvPr>
          <p:cNvGrpSpPr/>
          <p:nvPr/>
        </p:nvGrpSpPr>
        <p:grpSpPr>
          <a:xfrm>
            <a:off x="3139607" y="0"/>
            <a:ext cx="4067944" cy="6833989"/>
            <a:chOff x="0" y="0"/>
            <a:chExt cx="9144000" cy="6858000"/>
          </a:xfrm>
        </p:grpSpPr>
        <p:pic>
          <p:nvPicPr>
            <p:cNvPr id="10" name="Picture 2">
              <a:extLst>
                <a:ext uri="{FF2B5EF4-FFF2-40B4-BE49-F238E27FC236}">
                  <a16:creationId xmlns:a16="http://schemas.microsoft.com/office/drawing/2014/main" xmlns="" id="{9EAFBE9A-E754-419A-AC01-0461BCBD3A1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/>
            <a:srcRect l="28110" t="20704" r="30143" b="3721"/>
            <a:stretch/>
          </p:blipFill>
          <p:spPr bwMode="auto">
            <a:xfrm>
              <a:off x="0" y="77518"/>
              <a:ext cx="6658657" cy="6780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Picture 2">
              <a:extLst>
                <a:ext uri="{FF2B5EF4-FFF2-40B4-BE49-F238E27FC236}">
                  <a16:creationId xmlns:a16="http://schemas.microsoft.com/office/drawing/2014/main" xmlns="" id="{3FD4B8FF-2D1C-4784-B88E-D66F233754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68489" t="19840" r="28893" b="63881"/>
            <a:stretch/>
          </p:blipFill>
          <p:spPr bwMode="auto">
            <a:xfrm>
              <a:off x="6838156" y="0"/>
              <a:ext cx="2305844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xmlns="" id="{BA611A88-CCF2-4705-93D1-B7401B15CB8F}"/>
              </a:ext>
            </a:extLst>
          </p:cNvPr>
          <p:cNvGrpSpPr/>
          <p:nvPr/>
        </p:nvGrpSpPr>
        <p:grpSpPr>
          <a:xfrm>
            <a:off x="6101882" y="-2654"/>
            <a:ext cx="4392488" cy="6858000"/>
            <a:chOff x="-36512" y="0"/>
            <a:chExt cx="9180512" cy="6858000"/>
          </a:xfrm>
        </p:grpSpPr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xmlns="" id="{A961F640-0115-46F9-8016-8872DE00FF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l="28110" t="26560" r="28893" b="5401"/>
            <a:stretch>
              <a:fillRect/>
            </a:stretch>
          </p:blipFill>
          <p:spPr bwMode="auto">
            <a:xfrm>
              <a:off x="-36512" y="0"/>
              <a:ext cx="7492738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xmlns="" id="{9C9D78B0-E502-4D22-981C-4727772156D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l="68489" t="19840" r="28893" b="63881"/>
            <a:stretch/>
          </p:blipFill>
          <p:spPr bwMode="auto">
            <a:xfrm>
              <a:off x="7456226" y="0"/>
              <a:ext cx="1687774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5696" y="0"/>
            <a:ext cx="8229600" cy="652934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1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Задачи на 2024-2024 учебный год:</a:t>
            </a:r>
            <a:r>
              <a:rPr lang="ru-RU" sz="31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100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</a:br>
            <a:endParaRPr lang="ru-RU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9153" y="692696"/>
            <a:ext cx="8964488" cy="5976664"/>
          </a:xfrm>
        </p:spPr>
        <p:txBody>
          <a:bodyPr>
            <a:noAutofit/>
          </a:bodyPr>
          <a:lstStyle/>
          <a:p>
            <a:r>
              <a:rPr lang="ru-RU" sz="1600" b="1" dirty="0"/>
              <a:t>Обеспечить кооперацию основного и дополнительного образования в рамках муниципального образовательного пространства в том числе для углубленного изучения предметов, повышение качества инженерно- технической подготовки.</a:t>
            </a:r>
          </a:p>
          <a:p>
            <a:r>
              <a:rPr lang="ru-RU" sz="1600" b="1" dirty="0"/>
              <a:t>Использовать в образовательном процессе актуальные педагогические технологии, в том числе связанные с применением цифровых платформ, сетевых программ, интенсивов.</a:t>
            </a:r>
          </a:p>
          <a:p>
            <a:r>
              <a:rPr lang="ru-RU" sz="1600" b="1" dirty="0"/>
              <a:t>Повысить уровень функциональной грамотности до среднероссийских значений.</a:t>
            </a:r>
          </a:p>
          <a:p>
            <a:r>
              <a:rPr lang="ru-RU" sz="1600" b="1" dirty="0"/>
              <a:t>Повысить долю обучающихся с высокими результатами, в том числе результатами </a:t>
            </a:r>
            <a:r>
              <a:rPr lang="ru-RU" sz="1600" b="1" dirty="0" err="1"/>
              <a:t>ВсОШ</a:t>
            </a:r>
            <a:r>
              <a:rPr lang="ru-RU" sz="1600" b="1" dirty="0"/>
              <a:t>, перечневых олимпиад.</a:t>
            </a:r>
          </a:p>
          <a:p>
            <a:r>
              <a:rPr lang="ru-RU" sz="1600" b="1" dirty="0"/>
              <a:t>Продолжить </a:t>
            </a:r>
            <a:r>
              <a:rPr lang="ru-RU" sz="1600" b="1" dirty="0">
                <a:solidFill>
                  <a:srgbClr val="C00000"/>
                </a:solidFill>
              </a:rPr>
              <a:t>информационно- разъяснительную работу и просветительскую работу с родителями </a:t>
            </a:r>
            <a:r>
              <a:rPr lang="ru-RU" sz="1600" b="1" dirty="0"/>
              <a:t>в части выстраивания и сопровождения образовательного маршрута, направленного на реализацию способностей и талантов, дальнейшее профессиональное и жизненное самоопределение.</a:t>
            </a:r>
          </a:p>
          <a:p>
            <a:r>
              <a:rPr lang="ru-RU" sz="1600" b="1" dirty="0">
                <a:solidFill>
                  <a:srgbClr val="C00000"/>
                </a:solidFill>
              </a:rPr>
              <a:t>Развивать межведомственную координацию и функционирование муниципального образовательного пространства.</a:t>
            </a:r>
          </a:p>
          <a:p>
            <a:r>
              <a:rPr lang="ru-RU" sz="1600" b="1" dirty="0">
                <a:solidFill>
                  <a:srgbClr val="C00000"/>
                </a:solidFill>
              </a:rPr>
              <a:t>Развивать взаимодействие с родительским сообществом </a:t>
            </a:r>
            <a:r>
              <a:rPr lang="ru-RU" sz="1600" b="1" dirty="0"/>
              <a:t>по вопросам формирования способности детей противостоять негативному информационному воздействию.</a:t>
            </a:r>
          </a:p>
          <a:p>
            <a:r>
              <a:rPr lang="ru-RU" sz="1600" b="1" dirty="0"/>
              <a:t>Расширить воспитательную составляющую содержания учебных предметов. </a:t>
            </a:r>
          </a:p>
          <a:p>
            <a:r>
              <a:rPr lang="ru-RU" sz="1600" b="1" dirty="0">
                <a:solidFill>
                  <a:srgbClr val="C00000"/>
                </a:solidFill>
              </a:rPr>
              <a:t>Обеспечить взаимодействие с родителями </a:t>
            </a:r>
            <a:r>
              <a:rPr lang="ru-RU" sz="1600" b="1" dirty="0"/>
              <a:t>в рамках  профориентационной работы, участия в проекте «Профессиональный нетворкинг».</a:t>
            </a:r>
          </a:p>
          <a:p>
            <a:r>
              <a:rPr lang="ru-RU" sz="1600" b="1" dirty="0"/>
              <a:t>Увеличить количество программ  естественно-научной и технической направленности в дополнительном образовании.</a:t>
            </a:r>
          </a:p>
          <a:p>
            <a:r>
              <a:rPr lang="ru-RU" sz="1600" b="1" dirty="0"/>
              <a:t>Обеспечить разработку и реализацию программ профессиональных проб для  6-11 классов </a:t>
            </a:r>
            <a:r>
              <a:rPr lang="ru-RU" sz="1600" b="1" dirty="0">
                <a:solidFill>
                  <a:srgbClr val="C00000"/>
                </a:solidFill>
              </a:rPr>
              <a:t>с участием партнеров. </a:t>
            </a:r>
          </a:p>
        </p:txBody>
      </p:sp>
    </p:spTree>
    <p:extLst>
      <p:ext uri="{BB962C8B-B14F-4D97-AF65-F5344CB8AC3E}">
        <p14:creationId xmlns:p14="http://schemas.microsoft.com/office/powerpoint/2010/main" xmlns="" val="40648662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636F3999-40DE-446C-918F-2097292A013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l="10625" t="26200" r="45275" b="520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3DA0FBE-2E7D-4ECB-8136-FB6609AA9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A466A72-DD2E-4C57-B00F-DF965A91E6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AD6050DF-9880-459F-902F-2CE3E192769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939C3891-620D-4DE0-833D-109FEA92C3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D5CF853-300C-457A-B72F-16D40A76D0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3225" t="29544" r="56301" b="14600"/>
          <a:stretch/>
        </p:blipFill>
        <p:spPr>
          <a:xfrm>
            <a:off x="141412" y="591106"/>
            <a:ext cx="4355976" cy="6266894"/>
          </a:xfrm>
          <a:prstGeom prst="rect">
            <a:avLst/>
          </a:prstGeom>
        </p:spPr>
      </p:pic>
      <p:pic>
        <p:nvPicPr>
          <p:cNvPr id="2050" name="Picture 2" descr="Родители и учителя: пришла пора работать вместе! — Газета педагогов">
            <a:extLst>
              <a:ext uri="{FF2B5EF4-FFF2-40B4-BE49-F238E27FC236}">
                <a16:creationId xmlns:a16="http://schemas.microsoft.com/office/drawing/2014/main" xmlns="" id="{2013A129-6C59-4351-B804-D6D20CFB30CC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5025" y="599164"/>
            <a:ext cx="4355339" cy="2908521"/>
          </a:xfrm>
          <a:prstGeom prst="rect">
            <a:avLst/>
          </a:prstGeom>
          <a:noFill/>
          <a:ln w="57150">
            <a:solidFill>
              <a:schemeClr val="accent2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Наставник для педагога – Учительская газета">
            <a:extLst>
              <a:ext uri="{FF2B5EF4-FFF2-40B4-BE49-F238E27FC236}">
                <a16:creationId xmlns:a16="http://schemas.microsoft.com/office/drawing/2014/main" xmlns="" id="{B71B63F9-EEDA-415C-8C67-451A6F4C8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5025" y="3789040"/>
            <a:ext cx="4355976" cy="2908521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239481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esktop\Documents\благодарственное\web-banner-ad-promo-blue-260nw-114669234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97322" cy="6858000"/>
          </a:xfrm>
          <a:prstGeom prst="rect">
            <a:avLst/>
          </a:prstGeom>
          <a:noFill/>
        </p:spPr>
      </p:pic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1763688" y="2636341"/>
            <a:ext cx="6715140" cy="148271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6600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ЗНАНИЕ</a:t>
            </a:r>
            <a:endParaRPr lang="ru-RU" sz="6600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3275856" y="66916"/>
            <a:ext cx="5506995" cy="647439"/>
            <a:chOff x="6233473" y="2991666"/>
            <a:chExt cx="3730544" cy="709389"/>
          </a:xfrm>
        </p:grpSpPr>
        <p:sp>
          <p:nvSpPr>
            <p:cNvPr id="19" name="Заголовок 1"/>
            <p:cNvSpPr txBox="1">
              <a:spLocks/>
            </p:cNvSpPr>
            <p:nvPr/>
          </p:nvSpPr>
          <p:spPr>
            <a:xfrm>
              <a:off x="6770048" y="2991667"/>
              <a:ext cx="3193969" cy="631115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ctr" defTabSz="914400" rtl="0" eaLnBrk="1" latinLnBrk="0" hangingPunct="1"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ru-RU" sz="1800" b="1" dirty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Городской педагогический совет/ 2024</a:t>
              </a:r>
            </a:p>
          </p:txBody>
        </p:sp>
        <p:pic>
          <p:nvPicPr>
            <p:cNvPr id="20" name="Picture 5" descr="D:\-=Документы=-\для презентаций\логотип отдела образования\Новая папка\unnamed.png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3473" y="2991666"/>
              <a:ext cx="576132" cy="709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8" name="Прямая соединительная линия 7"/>
          <p:cNvCxnSpPr/>
          <p:nvPr/>
        </p:nvCxnSpPr>
        <p:spPr>
          <a:xfrm>
            <a:off x="2915816" y="2564904"/>
            <a:ext cx="586703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217133" y="4005064"/>
            <a:ext cx="5867035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679269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>
            <a:extLst>
              <a:ext uri="{FF2B5EF4-FFF2-40B4-BE49-F238E27FC236}">
                <a16:creationId xmlns:a16="http://schemas.microsoft.com/office/drawing/2014/main" xmlns="" id="{C1449286-EA13-45C1-89F6-747165453B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Текст 6">
            <a:extLst>
              <a:ext uri="{FF2B5EF4-FFF2-40B4-BE49-F238E27FC236}">
                <a16:creationId xmlns:a16="http://schemas.microsoft.com/office/drawing/2014/main" xmlns="" id="{DC823D33-8C15-48C0-8324-8C62D043F5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xmlns="" id="{6A90221F-E747-4C6C-866A-D7EF6ED5267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xmlns="" id="{8680C531-A02C-4B89-B7F8-8CDC76A636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Объект 9">
            <a:extLst>
              <a:ext uri="{FF2B5EF4-FFF2-40B4-BE49-F238E27FC236}">
                <a16:creationId xmlns:a16="http://schemas.microsoft.com/office/drawing/2014/main" xmlns="" id="{8370B1D6-5D96-494B-8983-4C2CEC135E12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81B660DF-F071-4255-AE25-F6FE231E1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-1"/>
            <a:ext cx="8784976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449969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04664"/>
            <a:ext cx="8229600" cy="940966"/>
          </a:xfrm>
        </p:spPr>
        <p:txBody>
          <a:bodyPr>
            <a:normAutofit fontScale="90000"/>
          </a:bodyPr>
          <a:lstStyle/>
          <a:p>
            <a:r>
              <a:rPr lang="ru-RU" sz="2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>
                <a:latin typeface="Times New Roman" pitchFamily="18" charset="0"/>
                <a:cs typeface="Times New Roman" pitchFamily="18" charset="0"/>
              </a:rPr>
            </a:br>
            <a:r>
              <a:rPr lang="ru-RU" sz="22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Динамика результатов ЕГЭ: выбор предметов по выбору (%)</a:t>
            </a:r>
            <a:r>
              <a:rPr lang="ru-RU" b="1" dirty="0">
                <a:latin typeface="Arial" pitchFamily="34" charset="0"/>
                <a:cs typeface="Arial" pitchFamily="34" charset="0"/>
              </a:rPr>
              <a:t/>
            </a:r>
            <a:br>
              <a:rPr lang="ru-RU" b="1" dirty="0">
                <a:latin typeface="Arial" pitchFamily="34" charset="0"/>
                <a:cs typeface="Arial" pitchFamily="34" charset="0"/>
              </a:rPr>
            </a:b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789141085"/>
              </p:ext>
            </p:extLst>
          </p:nvPr>
        </p:nvGraphicFramePr>
        <p:xfrm>
          <a:off x="611560" y="1196752"/>
          <a:ext cx="4968551" cy="27363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140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6470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5930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431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560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Предмет</a:t>
                      </a:r>
                      <a:endParaRPr lang="ru-RU" sz="16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2022г.</a:t>
                      </a:r>
                      <a:endParaRPr lang="ru-RU" sz="16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2023г.</a:t>
                      </a:r>
                      <a:endParaRPr lang="ru-RU" sz="16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2024г.</a:t>
                      </a:r>
                      <a:endParaRPr lang="ru-RU" sz="16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560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математика П </a:t>
                      </a:r>
                      <a:endParaRPr lang="ru-RU" sz="16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48,7</a:t>
                      </a:r>
                      <a:endParaRPr lang="ru-RU" sz="16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43,8</a:t>
                      </a:r>
                      <a:endParaRPr lang="ru-RU" sz="16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41,9</a:t>
                      </a:r>
                      <a:endParaRPr lang="ru-RU" sz="16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560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физика </a:t>
                      </a:r>
                      <a:endParaRPr lang="ru-RU" sz="16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13,7</a:t>
                      </a:r>
                      <a:endParaRPr lang="ru-RU" sz="16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13,0</a:t>
                      </a:r>
                      <a:endParaRPr lang="ru-RU" sz="16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7,4</a:t>
                      </a:r>
                      <a:endParaRPr lang="ru-RU" sz="1600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60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химия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9,5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8,9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11,2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560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биология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11,6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14,8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14,2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560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информатика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12,5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17,2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rgbClr val="C00000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17,0</a:t>
                      </a:r>
                      <a:endParaRPr lang="ru-RU" sz="1600" b="1" dirty="0">
                        <a:solidFill>
                          <a:srgbClr val="C00000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780473794"/>
              </p:ext>
            </p:extLst>
          </p:nvPr>
        </p:nvGraphicFramePr>
        <p:xfrm>
          <a:off x="457200" y="3933052"/>
          <a:ext cx="8147248" cy="2880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02707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764704"/>
            <a:ext cx="9144000" cy="652934"/>
          </a:xfrm>
        </p:spPr>
        <p:txBody>
          <a:bodyPr>
            <a:no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Динамика результатов ЕГЭ: высокие результаты (70 </a:t>
            </a:r>
            <a:r>
              <a:rPr lang="ru-RU" sz="2000" b="1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б.и</a:t>
            </a:r>
            <a:r>
              <a:rPr lang="ru-RU" sz="20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более %)</a:t>
            </a: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354224653"/>
              </p:ext>
            </p:extLst>
          </p:nvPr>
        </p:nvGraphicFramePr>
        <p:xfrm>
          <a:off x="827584" y="1325792"/>
          <a:ext cx="6336704" cy="24052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60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6233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109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Предмет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2022г.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2023г.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2024г.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2991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математика П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19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8,8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09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физика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6,5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4,5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109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химия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25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57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37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109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биология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17,9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11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09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информатика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28,3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18,9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solidFill>
                            <a:schemeClr val="tx1"/>
                          </a:solidFill>
                          <a:latin typeface="+mn-lt"/>
                          <a:ea typeface="Times New Roman"/>
                          <a:cs typeface="Times New Roman"/>
                        </a:rPr>
                        <a:t>27</a:t>
                      </a:r>
                      <a:endParaRPr lang="ru-RU" sz="1600" b="1" dirty="0">
                        <a:solidFill>
                          <a:schemeClr val="tx1"/>
                        </a:solidFill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4146290851"/>
              </p:ext>
            </p:extLst>
          </p:nvPr>
        </p:nvGraphicFramePr>
        <p:xfrm>
          <a:off x="539552" y="3933056"/>
          <a:ext cx="8229600" cy="2806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911A55F-AEC0-4277-9A3A-83D9F09A32D4}"/>
              </a:ext>
            </a:extLst>
          </p:cNvPr>
          <p:cNvSpPr txBox="1"/>
          <p:nvPr/>
        </p:nvSpPr>
        <p:spPr>
          <a:xfrm>
            <a:off x="4878288" y="374839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высокие результаты (80б. и более )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11752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xmlns="" id="{4731DB13-DDE9-4F25-90AD-3F542D687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4864" y="210238"/>
            <a:ext cx="7139136" cy="30118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Высокие результаты ЕГЭ-2024</a:t>
            </a:r>
          </a:p>
        </p:txBody>
      </p:sp>
      <p:grpSp>
        <p:nvGrpSpPr>
          <p:cNvPr id="42" name="Группа 41"/>
          <p:cNvGrpSpPr/>
          <p:nvPr/>
        </p:nvGrpSpPr>
        <p:grpSpPr>
          <a:xfrm>
            <a:off x="71406" y="928670"/>
            <a:ext cx="9072594" cy="5100902"/>
            <a:chOff x="911236" y="310261"/>
            <a:chExt cx="10749594" cy="6068074"/>
          </a:xfrm>
        </p:grpSpPr>
        <p:cxnSp>
          <p:nvCxnSpPr>
            <p:cNvPr id="6" name="Straight Connector 23"/>
            <p:cNvCxnSpPr/>
            <p:nvPr/>
          </p:nvCxnSpPr>
          <p:spPr>
            <a:xfrm flipV="1">
              <a:off x="6154738" y="3474137"/>
              <a:ext cx="0" cy="915319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50000"/>
                </a:schemeClr>
              </a:solidFill>
              <a:prstDash val="sysDot"/>
              <a:miter lim="800000"/>
              <a:headEnd type="oval" w="sm" len="sm"/>
              <a:tailEnd type="oval" w="sm" len="sm"/>
            </a:ln>
            <a:effectLst/>
          </p:spPr>
        </p:cxnSp>
        <p:grpSp>
          <p:nvGrpSpPr>
            <p:cNvPr id="7" name="组合 56"/>
            <p:cNvGrpSpPr/>
            <p:nvPr/>
          </p:nvGrpSpPr>
          <p:grpSpPr>
            <a:xfrm>
              <a:off x="5428691" y="310261"/>
              <a:ext cx="1492181" cy="1444714"/>
              <a:chOff x="304800" y="673100"/>
              <a:chExt cx="4364063" cy="4105250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8" name="同心圆 5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38220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700" b="0" kern="0">
                  <a:solidFill>
                    <a:sysClr val="windowText" lastClr="000000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9" name="椭圆 58"/>
              <p:cNvSpPr/>
              <p:nvPr/>
            </p:nvSpPr>
            <p:spPr>
              <a:xfrm>
                <a:off x="392113" y="760411"/>
                <a:ext cx="4276750" cy="4017939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38220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700" b="0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</p:grpSp>
        <p:sp>
          <p:nvSpPr>
            <p:cNvPr id="10" name="矩形 59"/>
            <p:cNvSpPr>
              <a:spLocks noChangeArrowheads="1"/>
            </p:cNvSpPr>
            <p:nvPr/>
          </p:nvSpPr>
          <p:spPr bwMode="auto">
            <a:xfrm>
              <a:off x="5341054" y="635332"/>
              <a:ext cx="1611608" cy="736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5369" tIns="62683" rIns="125369" bIns="62683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ru-RU" altLang="zh-CN" sz="16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МБОУ «СОШ №9»</a:t>
              </a:r>
              <a:endParaRPr lang="zh-CN" altLang="en-US" sz="1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" name="文本框 13"/>
            <p:cNvSpPr txBox="1"/>
            <p:nvPr/>
          </p:nvSpPr>
          <p:spPr>
            <a:xfrm>
              <a:off x="4148346" y="1924040"/>
              <a:ext cx="4147494" cy="1584051"/>
            </a:xfrm>
            <a:prstGeom prst="rect">
              <a:avLst/>
            </a:prstGeom>
            <a:noFill/>
          </p:spPr>
          <p:txBody>
            <a:bodyPr wrap="square" lIns="99500" tIns="49748" rIns="99500" bIns="49748" rtlCol="0">
              <a:spAutoFit/>
            </a:bodyPr>
            <a:lstStyle/>
            <a:p>
              <a:pPr lvl="0"/>
              <a:r>
                <a:rPr lang="ru-RU" sz="1600" dirty="0">
                  <a:latin typeface="Arial" pitchFamily="34" charset="0"/>
                  <a:cs typeface="Arial" pitchFamily="34" charset="0"/>
                </a:rPr>
                <a:t>Петряев Максим 100б.(химия)</a:t>
              </a:r>
            </a:p>
            <a:p>
              <a:pPr lvl="0"/>
              <a:r>
                <a:rPr lang="ru-RU" sz="1600" dirty="0">
                  <a:latin typeface="Arial" pitchFamily="34" charset="0"/>
                  <a:cs typeface="Arial" pitchFamily="34" charset="0"/>
                </a:rPr>
                <a:t>88 б.(физика) </a:t>
              </a:r>
            </a:p>
            <a:p>
              <a:pPr lvl="0"/>
              <a:r>
                <a:rPr lang="ru-RU" sz="1600" dirty="0">
                  <a:latin typeface="Arial" pitchFamily="34" charset="0"/>
                  <a:cs typeface="Arial" pitchFamily="34" charset="0"/>
                </a:rPr>
                <a:t>Власов Адам 100б. (</a:t>
              </a:r>
              <a:r>
                <a:rPr lang="ru-RU" sz="1600" dirty="0" err="1">
                  <a:latin typeface="Arial" pitchFamily="34" charset="0"/>
                  <a:cs typeface="Arial" pitchFamily="34" charset="0"/>
                </a:rPr>
                <a:t>лит-ра</a:t>
              </a:r>
              <a:r>
                <a:rPr lang="ru-RU" sz="1600" dirty="0">
                  <a:latin typeface="Arial" pitchFamily="34" charset="0"/>
                  <a:cs typeface="Arial" pitchFamily="34" charset="0"/>
                </a:rPr>
                <a:t>)</a:t>
              </a:r>
            </a:p>
            <a:p>
              <a:pPr lvl="0"/>
              <a:r>
                <a:rPr lang="ru-RU" sz="1600" dirty="0">
                  <a:latin typeface="Arial" pitchFamily="34" charset="0"/>
                  <a:cs typeface="Arial" pitchFamily="34" charset="0"/>
                </a:rPr>
                <a:t>Поляков Антон 90б. (биология)</a:t>
              </a:r>
            </a:p>
            <a:p>
              <a:pPr lvl="0"/>
              <a:r>
                <a:rPr lang="ru-RU" sz="1600" dirty="0" err="1">
                  <a:latin typeface="Arial" pitchFamily="34" charset="0"/>
                  <a:cs typeface="Arial" pitchFamily="34" charset="0"/>
                </a:rPr>
                <a:t>Белалов</a:t>
              </a:r>
              <a:r>
                <a:rPr lang="ru-RU" sz="1600" dirty="0">
                  <a:latin typeface="Arial" pitchFamily="34" charset="0"/>
                  <a:cs typeface="Arial" pitchFamily="34" charset="0"/>
                </a:rPr>
                <a:t> Александр 88б. (</a:t>
              </a:r>
              <a:r>
                <a:rPr lang="ru-RU" sz="1600" dirty="0" err="1">
                  <a:latin typeface="Arial" pitchFamily="34" charset="0"/>
                  <a:cs typeface="Arial" pitchFamily="34" charset="0"/>
                </a:rPr>
                <a:t>инф</a:t>
              </a:r>
              <a:r>
                <a:rPr lang="ru-RU" sz="1600" dirty="0">
                  <a:latin typeface="Arial" pitchFamily="34" charset="0"/>
                  <a:cs typeface="Arial" pitchFamily="34" charset="0"/>
                </a:rPr>
                <a:t>.)</a:t>
              </a:r>
            </a:p>
          </p:txBody>
        </p:sp>
        <p:cxnSp>
          <p:nvCxnSpPr>
            <p:cNvPr id="13" name="Straight Connector 26"/>
            <p:cNvCxnSpPr/>
            <p:nvPr/>
          </p:nvCxnSpPr>
          <p:spPr>
            <a:xfrm flipH="1" flipV="1">
              <a:off x="5114022" y="3486700"/>
              <a:ext cx="0" cy="477839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50000"/>
                </a:schemeClr>
              </a:solidFill>
              <a:prstDash val="sysDot"/>
              <a:miter lim="800000"/>
              <a:headEnd type="oval" w="sm" len="sm"/>
              <a:tailEnd type="oval" w="sm" len="sm"/>
            </a:ln>
            <a:effectLst/>
          </p:spPr>
        </p:cxnSp>
        <p:grpSp>
          <p:nvGrpSpPr>
            <p:cNvPr id="15" name="组合 64"/>
            <p:cNvGrpSpPr/>
            <p:nvPr/>
          </p:nvGrpSpPr>
          <p:grpSpPr>
            <a:xfrm>
              <a:off x="2668051" y="905144"/>
              <a:ext cx="1544254" cy="1483656"/>
              <a:chOff x="-133432" y="457691"/>
              <a:chExt cx="4516360" cy="4215909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16" name="同心圆 65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38220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700" b="0" kern="0">
                  <a:solidFill>
                    <a:sysClr val="windowText" lastClr="000000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17" name="椭圆 66"/>
              <p:cNvSpPr/>
              <p:nvPr/>
            </p:nvSpPr>
            <p:spPr>
              <a:xfrm>
                <a:off x="-133432" y="457691"/>
                <a:ext cx="4516360" cy="4105257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38220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700" b="0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</p:grpSp>
        <p:sp>
          <p:nvSpPr>
            <p:cNvPr id="18" name="矩形 67"/>
            <p:cNvSpPr>
              <a:spLocks noChangeArrowheads="1"/>
            </p:cNvSpPr>
            <p:nvPr/>
          </p:nvSpPr>
          <p:spPr bwMode="auto">
            <a:xfrm>
              <a:off x="2624776" y="1266969"/>
              <a:ext cx="1692855" cy="8279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5369" tIns="62683" rIns="125369" bIns="62683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ru-RU" altLang="zh-CN" sz="1600" b="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МБОУ «Гимназия</a:t>
              </a:r>
              <a:r>
                <a:rPr lang="ru-RU" altLang="zh-CN" sz="2100" b="0" dirty="0">
                  <a:solidFill>
                    <a:srgbClr val="C00000"/>
                  </a:solidFill>
                </a:rPr>
                <a:t>»</a:t>
              </a:r>
              <a:endParaRPr lang="zh-CN" altLang="en-US" sz="2100" b="0" dirty="0">
                <a:solidFill>
                  <a:srgbClr val="C00000"/>
                </a:solidFill>
              </a:endParaRPr>
            </a:p>
          </p:txBody>
        </p:sp>
        <p:sp>
          <p:nvSpPr>
            <p:cNvPr id="19" name="文本框 13"/>
            <p:cNvSpPr txBox="1"/>
            <p:nvPr/>
          </p:nvSpPr>
          <p:spPr>
            <a:xfrm>
              <a:off x="1524420" y="2349858"/>
              <a:ext cx="2507762" cy="705330"/>
            </a:xfrm>
            <a:prstGeom prst="rect">
              <a:avLst/>
            </a:prstGeom>
            <a:noFill/>
          </p:spPr>
          <p:txBody>
            <a:bodyPr wrap="square" lIns="99500" tIns="49748" rIns="99500" bIns="49748" rtlCol="0">
              <a:spAutoFit/>
            </a:bodyPr>
            <a:lstStyle/>
            <a:p>
              <a:r>
                <a:rPr lang="ru-RU" sz="1600" dirty="0">
                  <a:latin typeface="Arial" pitchFamily="34" charset="0"/>
                  <a:cs typeface="Arial" pitchFamily="34" charset="0"/>
                </a:rPr>
                <a:t>Яскевич Вероника 95б. (история)</a:t>
              </a:r>
            </a:p>
          </p:txBody>
        </p:sp>
        <p:cxnSp>
          <p:nvCxnSpPr>
            <p:cNvPr id="21" name="Straight Connector 24"/>
            <p:cNvCxnSpPr/>
            <p:nvPr/>
          </p:nvCxnSpPr>
          <p:spPr>
            <a:xfrm flipV="1">
              <a:off x="7246951" y="3741650"/>
              <a:ext cx="0" cy="477839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50000"/>
                </a:schemeClr>
              </a:solidFill>
              <a:prstDash val="sysDot"/>
              <a:miter lim="800000"/>
              <a:headEnd type="oval" w="sm" len="sm"/>
              <a:tailEnd type="oval" w="sm" len="sm"/>
            </a:ln>
            <a:effectLst/>
          </p:spPr>
        </p:cxnSp>
        <p:cxnSp>
          <p:nvCxnSpPr>
            <p:cNvPr id="22" name="Straight Connector 25"/>
            <p:cNvCxnSpPr/>
            <p:nvPr/>
          </p:nvCxnSpPr>
          <p:spPr>
            <a:xfrm flipV="1">
              <a:off x="8190514" y="3284674"/>
              <a:ext cx="620972" cy="339933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50000"/>
                </a:schemeClr>
              </a:solidFill>
              <a:prstDash val="sysDot"/>
              <a:miter lim="800000"/>
              <a:headEnd type="oval" w="sm" len="sm"/>
              <a:tailEnd type="oval" w="sm" len="sm"/>
            </a:ln>
            <a:effectLst/>
          </p:spPr>
        </p:cxnSp>
        <p:grpSp>
          <p:nvGrpSpPr>
            <p:cNvPr id="23" name="组合 72"/>
            <p:cNvGrpSpPr/>
            <p:nvPr/>
          </p:nvGrpSpPr>
          <p:grpSpPr>
            <a:xfrm>
              <a:off x="8275156" y="905144"/>
              <a:ext cx="1549895" cy="1483656"/>
              <a:chOff x="221555" y="457694"/>
              <a:chExt cx="4532851" cy="4215906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24" name="同心圆 73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38220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700" b="0" kern="0">
                  <a:solidFill>
                    <a:sysClr val="windowText" lastClr="000000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25" name="椭圆 74"/>
              <p:cNvSpPr/>
              <p:nvPr/>
            </p:nvSpPr>
            <p:spPr>
              <a:xfrm>
                <a:off x="221555" y="457694"/>
                <a:ext cx="4532851" cy="4128592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38220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700" b="0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</p:grpSp>
        <p:sp>
          <p:nvSpPr>
            <p:cNvPr id="26" name="矩形 75"/>
            <p:cNvSpPr>
              <a:spLocks noChangeArrowheads="1"/>
            </p:cNvSpPr>
            <p:nvPr/>
          </p:nvSpPr>
          <p:spPr bwMode="auto">
            <a:xfrm>
              <a:off x="8275157" y="1245076"/>
              <a:ext cx="1611608" cy="736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5369" tIns="62683" rIns="125369" bIns="62683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ru-RU" altLang="zh-CN" sz="16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МБОУ «СОШ №8»</a:t>
              </a:r>
              <a:endParaRPr lang="zh-CN" altLang="en-US" sz="1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7" name="文本框 13"/>
            <p:cNvSpPr txBox="1"/>
            <p:nvPr/>
          </p:nvSpPr>
          <p:spPr>
            <a:xfrm>
              <a:off x="7899188" y="2422678"/>
              <a:ext cx="3761642" cy="946979"/>
            </a:xfrm>
            <a:prstGeom prst="rect">
              <a:avLst/>
            </a:prstGeom>
            <a:noFill/>
          </p:spPr>
          <p:txBody>
            <a:bodyPr wrap="square" lIns="99500" tIns="49748" rIns="99500" bIns="49748" rtlCol="0">
              <a:spAutoFit/>
            </a:bodyPr>
            <a:lstStyle/>
            <a:p>
              <a:r>
                <a:rPr lang="ru-RU" sz="1600" dirty="0" err="1">
                  <a:latin typeface="Arial" pitchFamily="34" charset="0"/>
                  <a:cs typeface="Arial" pitchFamily="34" charset="0"/>
                </a:rPr>
                <a:t>Цинарева</a:t>
              </a:r>
              <a:r>
                <a:rPr lang="ru-RU" sz="1600" dirty="0">
                  <a:latin typeface="Arial" pitchFamily="34" charset="0"/>
                  <a:cs typeface="Arial" pitchFamily="34" charset="0"/>
                </a:rPr>
                <a:t> Виктория 85б.(общ.)</a:t>
              </a:r>
            </a:p>
            <a:p>
              <a:r>
                <a:rPr lang="ru-RU" sz="1600" dirty="0">
                  <a:latin typeface="Arial" pitchFamily="34" charset="0"/>
                  <a:cs typeface="Arial" pitchFamily="34" charset="0"/>
                </a:rPr>
                <a:t>Лукаш Яна 83б. (общ.)</a:t>
              </a:r>
            </a:p>
            <a:p>
              <a:pPr algn="ctr">
                <a:lnSpc>
                  <a:spcPct val="120000"/>
                </a:lnSpc>
                <a:spcBef>
                  <a:spcPct val="0"/>
                </a:spcBef>
                <a:buNone/>
              </a:pPr>
              <a:r>
                <a:rPr lang="ru-RU" altLang="zh-CN" sz="11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微软雅黑" pitchFamily="34" charset="-122"/>
                </a:rPr>
                <a:t>. </a:t>
              </a:r>
            </a:p>
          </p:txBody>
        </p:sp>
        <p:cxnSp>
          <p:nvCxnSpPr>
            <p:cNvPr id="29" name="Straight Connector 28"/>
            <p:cNvCxnSpPr/>
            <p:nvPr/>
          </p:nvCxnSpPr>
          <p:spPr>
            <a:xfrm flipH="1">
              <a:off x="3140117" y="4955664"/>
              <a:ext cx="895534" cy="0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50000"/>
                </a:schemeClr>
              </a:solidFill>
              <a:prstDash val="sysDot"/>
              <a:miter lim="800000"/>
              <a:headEnd type="oval" w="sm" len="sm"/>
              <a:tailEnd type="oval" w="sm" len="sm"/>
            </a:ln>
            <a:effectLst/>
          </p:spPr>
        </p:cxnSp>
        <p:grpSp>
          <p:nvGrpSpPr>
            <p:cNvPr id="30" name="组合 79"/>
            <p:cNvGrpSpPr/>
            <p:nvPr/>
          </p:nvGrpSpPr>
          <p:grpSpPr>
            <a:xfrm>
              <a:off x="1450022" y="3539623"/>
              <a:ext cx="1492640" cy="1430243"/>
              <a:chOff x="304800" y="609472"/>
              <a:chExt cx="4365405" cy="4064128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1" name="同心圆 80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38220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700" b="0" kern="0">
                  <a:solidFill>
                    <a:sysClr val="windowText" lastClr="000000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32" name="椭圆 81"/>
              <p:cNvSpPr/>
              <p:nvPr/>
            </p:nvSpPr>
            <p:spPr>
              <a:xfrm>
                <a:off x="392110" y="609472"/>
                <a:ext cx="4278095" cy="3976814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38220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700" b="0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</p:grpSp>
        <p:sp>
          <p:nvSpPr>
            <p:cNvPr id="33" name="矩形 82"/>
            <p:cNvSpPr>
              <a:spLocks noChangeArrowheads="1"/>
            </p:cNvSpPr>
            <p:nvPr/>
          </p:nvSpPr>
          <p:spPr bwMode="auto">
            <a:xfrm>
              <a:off x="1351435" y="3920326"/>
              <a:ext cx="1611608" cy="736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5369" tIns="62683" rIns="125369" bIns="62683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ru-RU" altLang="zh-CN" sz="1600" b="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МБОУ «Лицей»</a:t>
              </a:r>
              <a:endParaRPr lang="zh-CN" altLang="en-US" sz="1600" b="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文本框 13"/>
            <p:cNvSpPr txBox="1"/>
            <p:nvPr/>
          </p:nvSpPr>
          <p:spPr>
            <a:xfrm>
              <a:off x="911236" y="5087190"/>
              <a:ext cx="4083537" cy="1291145"/>
            </a:xfrm>
            <a:prstGeom prst="rect">
              <a:avLst/>
            </a:prstGeom>
            <a:noFill/>
          </p:spPr>
          <p:txBody>
            <a:bodyPr wrap="square" lIns="99500" tIns="49748" rIns="99500" bIns="49748" rtlCol="0">
              <a:spAutoFit/>
            </a:bodyPr>
            <a:lstStyle/>
            <a:p>
              <a:pPr lvl="0"/>
              <a:r>
                <a:rPr lang="ru-RU" sz="1600" dirty="0">
                  <a:latin typeface="Arial" pitchFamily="34" charset="0"/>
                  <a:cs typeface="Arial" pitchFamily="34" charset="0"/>
                </a:rPr>
                <a:t>Матвеева Арина 97б. (</a:t>
              </a:r>
              <a:r>
                <a:rPr lang="ru-RU" sz="1600" dirty="0" err="1">
                  <a:latin typeface="Arial" pitchFamily="34" charset="0"/>
                  <a:cs typeface="Arial" pitchFamily="34" charset="0"/>
                </a:rPr>
                <a:t>рус.яз</a:t>
              </a:r>
              <a:r>
                <a:rPr lang="ru-RU" sz="1600" dirty="0">
                  <a:latin typeface="Arial" pitchFamily="34" charset="0"/>
                  <a:cs typeface="Arial" pitchFamily="34" charset="0"/>
                </a:rPr>
                <a:t>.)</a:t>
              </a:r>
            </a:p>
            <a:p>
              <a:pPr lvl="0"/>
              <a:r>
                <a:rPr lang="ru-RU" sz="1600" dirty="0">
                  <a:latin typeface="Arial" pitchFamily="34" charset="0"/>
                  <a:cs typeface="Arial" pitchFamily="34" charset="0"/>
                </a:rPr>
                <a:t>Глушкова Ксения 96б. (мат.), 88б.(инф.)</a:t>
              </a:r>
            </a:p>
            <a:p>
              <a:pPr lvl="0"/>
              <a:r>
                <a:rPr lang="ru-RU" sz="1600" dirty="0" err="1">
                  <a:latin typeface="Arial" pitchFamily="34" charset="0"/>
                  <a:cs typeface="Arial" pitchFamily="34" charset="0"/>
                </a:rPr>
                <a:t>Гайнанова</a:t>
              </a:r>
              <a:r>
                <a:rPr lang="ru-RU" sz="1600" dirty="0">
                  <a:latin typeface="Arial" pitchFamily="34" charset="0"/>
                  <a:cs typeface="Arial" pitchFamily="34" charset="0"/>
                </a:rPr>
                <a:t> Екатерина 82б. (</a:t>
              </a:r>
              <a:r>
                <a:rPr lang="ru-RU" sz="1600" dirty="0" err="1">
                  <a:latin typeface="Arial" pitchFamily="34" charset="0"/>
                  <a:cs typeface="Arial" pitchFamily="34" charset="0"/>
                </a:rPr>
                <a:t>анг.яз</a:t>
              </a:r>
              <a:r>
                <a:rPr lang="ru-RU" sz="1600" dirty="0">
                  <a:latin typeface="Arial" pitchFamily="34" charset="0"/>
                  <a:cs typeface="Arial" pitchFamily="34" charset="0"/>
                </a:rPr>
                <a:t>)</a:t>
              </a:r>
            </a:p>
          </p:txBody>
        </p:sp>
        <p:cxnSp>
          <p:nvCxnSpPr>
            <p:cNvPr id="36" name="Straight Connector 29"/>
            <p:cNvCxnSpPr/>
            <p:nvPr/>
          </p:nvCxnSpPr>
          <p:spPr>
            <a:xfrm flipH="1">
              <a:off x="8362978" y="4955664"/>
              <a:ext cx="895534" cy="0"/>
            </a:xfrm>
            <a:prstGeom prst="line">
              <a:avLst/>
            </a:prstGeom>
            <a:noFill/>
            <a:ln w="19050" cap="flat" cmpd="sng" algn="ctr">
              <a:solidFill>
                <a:schemeClr val="accent3">
                  <a:lumMod val="50000"/>
                </a:schemeClr>
              </a:solidFill>
              <a:prstDash val="sysDot"/>
              <a:miter lim="800000"/>
              <a:headEnd type="oval" w="sm" len="sm"/>
              <a:tailEnd type="oval" w="sm" len="sm"/>
            </a:ln>
            <a:effectLst/>
          </p:spPr>
        </p:cxnSp>
        <p:grpSp>
          <p:nvGrpSpPr>
            <p:cNvPr id="37" name="组合 86"/>
            <p:cNvGrpSpPr/>
            <p:nvPr/>
          </p:nvGrpSpPr>
          <p:grpSpPr>
            <a:xfrm>
              <a:off x="9375513" y="3454640"/>
              <a:ext cx="1535609" cy="1515226"/>
              <a:chOff x="-185774" y="367986"/>
              <a:chExt cx="4491074" cy="4305614"/>
            </a:xfrm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grpSpPr>
          <p:sp>
            <p:nvSpPr>
              <p:cNvPr id="38" name="同心圆 87"/>
              <p:cNvSpPr/>
              <p:nvPr/>
            </p:nvSpPr>
            <p:spPr>
              <a:xfrm>
                <a:off x="304800" y="673100"/>
                <a:ext cx="4000500" cy="4000500"/>
              </a:xfrm>
              <a:prstGeom prst="donut">
                <a:avLst>
                  <a:gd name="adj" fmla="val 4879"/>
                </a:avLst>
              </a:prstGeom>
              <a:gradFill>
                <a:gsLst>
                  <a:gs pos="0">
                    <a:sysClr val="window" lastClr="FFFFFF"/>
                  </a:gs>
                  <a:gs pos="55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65000"/>
                    </a:sysClr>
                  </a:gs>
                </a:gsLst>
                <a:lin ang="81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38220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700" b="0" kern="0">
                  <a:solidFill>
                    <a:sysClr val="windowText" lastClr="000000"/>
                  </a:solidFill>
                  <a:latin typeface="Calibri"/>
                  <a:ea typeface="宋体"/>
                </a:endParaRPr>
              </a:p>
            </p:txBody>
          </p:sp>
          <p:sp>
            <p:nvSpPr>
              <p:cNvPr id="39" name="椭圆 88"/>
              <p:cNvSpPr/>
              <p:nvPr/>
            </p:nvSpPr>
            <p:spPr>
              <a:xfrm>
                <a:off x="-185774" y="367986"/>
                <a:ext cx="4403761" cy="4218299"/>
              </a:xfrm>
              <a:prstGeom prst="ellipse">
                <a:avLst/>
              </a:prstGeom>
              <a:gradFill>
                <a:gsLst>
                  <a:gs pos="0">
                    <a:sysClr val="window" lastClr="FFFFFF"/>
                  </a:gs>
                  <a:gs pos="51000">
                    <a:sysClr val="window" lastClr="FFFFFF">
                      <a:lumMod val="95000"/>
                    </a:sysClr>
                  </a:gs>
                  <a:gs pos="100000">
                    <a:sysClr val="window" lastClr="FFFFFF">
                      <a:lumMod val="75000"/>
                    </a:sysClr>
                  </a:gs>
                </a:gsLst>
                <a:lin ang="18900000" scaled="0"/>
              </a:gra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defTabSz="138220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700" b="0" kern="0">
                  <a:solidFill>
                    <a:sysClr val="window" lastClr="FFFFFF"/>
                  </a:solidFill>
                  <a:latin typeface="Calibri"/>
                  <a:ea typeface="宋体"/>
                </a:endParaRPr>
              </a:p>
            </p:txBody>
          </p:sp>
        </p:grpSp>
        <p:sp>
          <p:nvSpPr>
            <p:cNvPr id="40" name="矩形 89"/>
            <p:cNvSpPr>
              <a:spLocks noChangeArrowheads="1"/>
            </p:cNvSpPr>
            <p:nvPr/>
          </p:nvSpPr>
          <p:spPr bwMode="auto">
            <a:xfrm>
              <a:off x="9372117" y="3879556"/>
              <a:ext cx="1611608" cy="736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125369" tIns="62683" rIns="125369" bIns="62683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微软雅黑" pitchFamily="34" charset="-122"/>
                  <a:ea typeface="微软雅黑" pitchFamily="34" charset="-122"/>
                  <a:sym typeface="Calibri" pitchFamily="34" charset="0"/>
                </a:defRPr>
              </a:lvl9pPr>
            </a:lstStyle>
            <a:p>
              <a:pPr algn="ctr">
                <a:spcBef>
                  <a:spcPct val="0"/>
                </a:spcBef>
                <a:buNone/>
              </a:pPr>
              <a:r>
                <a:rPr lang="ru-RU" altLang="zh-CN" sz="16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МБОУ «СОШ №2»</a:t>
              </a:r>
              <a:endParaRPr lang="zh-CN" altLang="en-US" sz="1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文本框 13"/>
            <p:cNvSpPr txBox="1"/>
            <p:nvPr/>
          </p:nvSpPr>
          <p:spPr>
            <a:xfrm>
              <a:off x="8613728" y="5154304"/>
              <a:ext cx="2898501" cy="705330"/>
            </a:xfrm>
            <a:prstGeom prst="rect">
              <a:avLst/>
            </a:prstGeom>
            <a:noFill/>
          </p:spPr>
          <p:txBody>
            <a:bodyPr wrap="square" lIns="99500" tIns="49748" rIns="99500" bIns="49748" rtlCol="0">
              <a:spAutoFit/>
            </a:bodyPr>
            <a:lstStyle/>
            <a:p>
              <a:pPr algn="ctr"/>
              <a:r>
                <a:rPr lang="ru-RU" sz="1600" dirty="0" err="1">
                  <a:latin typeface="Arial" pitchFamily="34" charset="0"/>
                  <a:cs typeface="Arial" pitchFamily="34" charset="0"/>
                </a:rPr>
                <a:t>Привалихин</a:t>
              </a:r>
              <a:r>
                <a:rPr lang="ru-RU" sz="1600" dirty="0">
                  <a:latin typeface="Arial" pitchFamily="34" charset="0"/>
                  <a:cs typeface="Arial" pitchFamily="34" charset="0"/>
                </a:rPr>
                <a:t> Михаил</a:t>
              </a:r>
            </a:p>
            <a:p>
              <a:pPr algn="ctr"/>
              <a:r>
                <a:rPr lang="ru-RU" sz="1600" dirty="0">
                  <a:latin typeface="Arial" pitchFamily="34" charset="0"/>
                  <a:cs typeface="Arial" pitchFamily="34" charset="0"/>
                </a:rPr>
                <a:t> 82б. (англ.яз)</a:t>
              </a:r>
            </a:p>
          </p:txBody>
        </p:sp>
      </p:grpSp>
      <p:pic>
        <p:nvPicPr>
          <p:cNvPr id="1026" name="Picture 2" descr="Силуэт группы подростков, учеников средней школы | Премиум векторы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68" y="4214818"/>
            <a:ext cx="2462188" cy="2462188"/>
          </a:xfrm>
          <a:prstGeom prst="rect">
            <a:avLst/>
          </a:prstGeom>
          <a:noFill/>
        </p:spPr>
      </p:pic>
      <p:cxnSp>
        <p:nvCxnSpPr>
          <p:cNvPr id="44" name="Straight Connector 28"/>
          <p:cNvCxnSpPr/>
          <p:nvPr/>
        </p:nvCxnSpPr>
        <p:spPr>
          <a:xfrm rot="10800000">
            <a:off x="1785922" y="3357562"/>
            <a:ext cx="500063" cy="285752"/>
          </a:xfrm>
          <a:prstGeom prst="line">
            <a:avLst/>
          </a:prstGeom>
          <a:noFill/>
          <a:ln w="19050" cap="flat" cmpd="sng" algn="ctr">
            <a:solidFill>
              <a:schemeClr val="accent3">
                <a:lumMod val="50000"/>
              </a:schemeClr>
            </a:solidFill>
            <a:prstDash val="sysDot"/>
            <a:miter lim="800000"/>
            <a:headEnd type="oval" w="sm" len="sm"/>
            <a:tailEnd type="oval" w="sm" len="sm"/>
          </a:ln>
          <a:effectLst/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1480"/>
            <a:ext cx="8229600" cy="652934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Динамика результатов ОГЭ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988840"/>
            <a:ext cx="3538736" cy="4137323"/>
          </a:xfrm>
        </p:spPr>
        <p:txBody>
          <a:bodyPr/>
          <a:lstStyle/>
          <a:p>
            <a:pPr marL="0" indent="0">
              <a:buNone/>
            </a:pPr>
            <a:r>
              <a:rPr lang="ru-RU" sz="1800" dirty="0"/>
              <a:t>	</a:t>
            </a:r>
            <a:r>
              <a:rPr lang="ru-RU" sz="1800" b="1" dirty="0"/>
              <a:t>Математика</a:t>
            </a:r>
          </a:p>
          <a:p>
            <a:pPr marL="0" indent="0">
              <a:buNone/>
            </a:pPr>
            <a:endParaRPr lang="ru-RU" dirty="0"/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2605620772"/>
              </p:ext>
            </p:extLst>
          </p:nvPr>
        </p:nvGraphicFramePr>
        <p:xfrm>
          <a:off x="179512" y="2276872"/>
          <a:ext cx="3888432" cy="28803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9368826"/>
              </p:ext>
            </p:extLst>
          </p:nvPr>
        </p:nvGraphicFramePr>
        <p:xfrm>
          <a:off x="3933056" y="1700808"/>
          <a:ext cx="4879052" cy="15773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6668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574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7481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736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Предмет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2021-2022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2022-2023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</a:rPr>
                        <a:t>2023-2024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36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Физика 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6,3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5,6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4,8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36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Химия 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7,8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6,2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5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36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Информатика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38,9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46,9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54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363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Биология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23,3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21,8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23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3923928" y="1199166"/>
            <a:ext cx="5112568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j-lt"/>
                <a:ea typeface="Calibri" pitchFamily="34" charset="0"/>
                <a:cs typeface="Times New Roman" pitchFamily="18" charset="0"/>
              </a:rPr>
              <a:t>Выбор предметов естественно-научного цикла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+mj-lt"/>
              <a:cs typeface="Arial" pitchFamily="34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xmlns="" val="4220336872"/>
              </p:ext>
            </p:extLst>
          </p:nvPr>
        </p:nvGraphicFramePr>
        <p:xfrm>
          <a:off x="4584228" y="3573016"/>
          <a:ext cx="4440560" cy="31999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664802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652934"/>
          </a:xfrm>
        </p:spPr>
        <p:txBody>
          <a:bodyPr>
            <a:normAutofit/>
          </a:bodyPr>
          <a:lstStyle/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Динамика результатов ОГЭ: высокие результаты (качество %)</a:t>
            </a:r>
            <a:endParaRPr lang="ru-RU" sz="20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860062348"/>
              </p:ext>
            </p:extLst>
          </p:nvPr>
        </p:nvGraphicFramePr>
        <p:xfrm>
          <a:off x="251520" y="1340768"/>
          <a:ext cx="5122912" cy="216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801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9820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638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8072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61023">
                <a:tc>
                  <a:txBody>
                    <a:bodyPr/>
                    <a:lstStyle/>
                    <a:p>
                      <a:r>
                        <a:rPr lang="ru-RU" sz="1600" dirty="0"/>
                        <a:t>Предмет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2021-2022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2022-2023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/>
                        <a:t>2023-2024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4752">
                <a:tc>
                  <a:txBody>
                    <a:bodyPr/>
                    <a:lstStyle/>
                    <a:p>
                      <a:r>
                        <a:rPr lang="ru-RU" sz="1800" b="1" dirty="0"/>
                        <a:t>Математика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3,3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2,9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3,96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47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Физика 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6,9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847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Химия 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18,9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47,7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847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Информатика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8,7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6,9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26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84752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Биология</a:t>
                      </a:r>
                      <a:endParaRPr lang="ru-RU" sz="1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2,5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3,9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dirty="0"/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2022402008"/>
              </p:ext>
            </p:extLst>
          </p:nvPr>
        </p:nvGraphicFramePr>
        <p:xfrm>
          <a:off x="3779912" y="3429000"/>
          <a:ext cx="5159896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406486620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1339</TotalTime>
  <Words>1594</Words>
  <Application>Microsoft Office PowerPoint</Application>
  <PresentationFormat>Экран (4:3)</PresentationFormat>
  <Paragraphs>470</Paragraphs>
  <Slides>40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Тема Office</vt:lpstr>
      <vt:lpstr>г. Лесосибирск</vt:lpstr>
      <vt:lpstr>Слайд 2</vt:lpstr>
      <vt:lpstr>г. Лесосибирск</vt:lpstr>
      <vt:lpstr>Слайд 4</vt:lpstr>
      <vt:lpstr>  Динамика результатов ЕГЭ: выбор предметов по выбору (%) </vt:lpstr>
      <vt:lpstr>Динамика результатов ЕГЭ: высокие результаты (70 б.и более %)</vt:lpstr>
      <vt:lpstr>Высокие результаты ЕГЭ-2024</vt:lpstr>
      <vt:lpstr>Динамика результатов ОГЭ</vt:lpstr>
      <vt:lpstr>Динамика результатов ОГЭ: высокие результаты (качество %)</vt:lpstr>
      <vt:lpstr>Слайд 10</vt:lpstr>
      <vt:lpstr>Победители и призёры Регионального этапа ВсОШ 2023-2024 уч.года </vt:lpstr>
      <vt:lpstr>Соколов Артём, обучающийся МБОУ «СОШ № 2»</vt:lpstr>
      <vt:lpstr>Интенсивная школа  «Территория успеха» </vt:lpstr>
      <vt:lpstr>Интенсивная школа «Лидер» </vt:lpstr>
      <vt:lpstr>Слайд 15</vt:lpstr>
      <vt:lpstr>Патриотическое воспитание</vt:lpstr>
      <vt:lpstr>Патриотическое воспитание</vt:lpstr>
      <vt:lpstr>Слайд 18</vt:lpstr>
      <vt:lpstr>                          Проект «Навигаторы детства» Советники директора по воспитанию и взаимодействию с детскими общественными объединениями.</vt:lpstr>
      <vt:lpstr>Работа с детскими инициативами</vt:lpstr>
      <vt:lpstr>Детские объединения</vt:lpstr>
      <vt:lpstr>Слайд 22</vt:lpstr>
      <vt:lpstr>Результаты работы по профилактике  деструктивного поведения</vt:lpstr>
      <vt:lpstr>Слайд 24</vt:lpstr>
      <vt:lpstr>Результаты в профориентационной  работе</vt:lpstr>
      <vt:lpstr>Слайд 26</vt:lpstr>
      <vt:lpstr>Актуальные вакансии ОО муниципалитета</vt:lpstr>
      <vt:lpstr>Дополнительные меры поддержки  педагогических работников ОО </vt:lpstr>
      <vt:lpstr>Методическая работа.</vt:lpstr>
      <vt:lpstr>СМО «Воспитание маленького человека большой страны», «Программа просвещения родителей»  Программа ЛРОС «Вклад в будущее» РИП «Трудовые ступеньки», «Четыре времени года» ФИП «Мир головоломок» Муниципальный форум профилактических практик </vt:lpstr>
      <vt:lpstr>Слайд 31</vt:lpstr>
      <vt:lpstr>Победы на Краевом уровне</vt:lpstr>
      <vt:lpstr>Слайд 33</vt:lpstr>
      <vt:lpstr>Слайд 34</vt:lpstr>
      <vt:lpstr>Модернизация школьного пространства</vt:lpstr>
      <vt:lpstr>Слайд 36</vt:lpstr>
      <vt:lpstr> Задачи на 2024-2024 учебный год: </vt:lpstr>
      <vt:lpstr>Слайд 38</vt:lpstr>
      <vt:lpstr>Слайд 39</vt:lpstr>
      <vt:lpstr>Слайд 40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57895123</dc:creator>
  <cp:lastModifiedBy>Zverdvd.org</cp:lastModifiedBy>
  <cp:revision>107</cp:revision>
  <dcterms:created xsi:type="dcterms:W3CDTF">2024-07-05T08:39:37Z</dcterms:created>
  <dcterms:modified xsi:type="dcterms:W3CDTF">2024-08-29T09:42:47Z</dcterms:modified>
</cp:coreProperties>
</file>